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74" r:id="rId4"/>
    <p:sldId id="263" r:id="rId5"/>
    <p:sldId id="277" r:id="rId6"/>
    <p:sldId id="258" r:id="rId7"/>
    <p:sldId id="259" r:id="rId8"/>
    <p:sldId id="260" r:id="rId9"/>
    <p:sldId id="278" r:id="rId10"/>
    <p:sldId id="264"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1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94676" autoAdjust="0"/>
  </p:normalViewPr>
  <p:slideViewPr>
    <p:cSldViewPr snapToGrid="0">
      <p:cViewPr varScale="1">
        <p:scale>
          <a:sx n="48" d="100"/>
          <a:sy n="48" d="100"/>
        </p:scale>
        <p:origin x="86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EBE69-19ED-4727-BF7C-0A17FF0DFA9A}" type="datetimeFigureOut">
              <a:rPr lang="sv-SE" smtClean="0"/>
              <a:t>2020-05-08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EEC779-7E88-4870-8191-A0D7E5FE0BE4}" type="slidenum">
              <a:rPr lang="sv-SE" smtClean="0"/>
              <a:t>‹#›</a:t>
            </a:fld>
            <a:endParaRPr lang="sv-SE"/>
          </a:p>
        </p:txBody>
      </p:sp>
    </p:spTree>
    <p:extLst>
      <p:ext uri="{BB962C8B-B14F-4D97-AF65-F5344CB8AC3E}">
        <p14:creationId xmlns:p14="http://schemas.microsoft.com/office/powerpoint/2010/main" val="1648532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Patient-</a:t>
            </a:r>
            <a:r>
              <a:rPr lang="sv-SE" baseline="0" dirty="0"/>
              <a:t>, brukar- och anhörigorganisationerna i NSPH är:</a:t>
            </a:r>
            <a:r>
              <a:rPr lang="sv-SE" sz="1200" kern="1200" baseline="0" dirty="0">
                <a:solidFill>
                  <a:schemeClr val="tx1"/>
                </a:solidFill>
                <a:effectLst/>
                <a:latin typeface="+mn-lt"/>
                <a:ea typeface="+mn-ea"/>
                <a:cs typeface="+mn-cs"/>
              </a:rPr>
              <a:t> </a:t>
            </a:r>
            <a:r>
              <a:rPr lang="sv-SE" sz="1200" b="1" kern="1200" baseline="0" dirty="0">
                <a:solidFill>
                  <a:schemeClr val="tx1"/>
                </a:solidFill>
                <a:effectLst/>
                <a:latin typeface="+mn-lt"/>
                <a:ea typeface="+mn-ea"/>
                <a:cs typeface="+mn-cs"/>
              </a:rPr>
              <a:t>Frisk &amp; Fri, FMN – Föräldraföreningen mot narkotika, </a:t>
            </a:r>
            <a:r>
              <a:rPr lang="sv-SE" sz="1200" b="1" kern="1200" dirty="0">
                <a:solidFill>
                  <a:schemeClr val="tx1"/>
                </a:solidFill>
                <a:effectLst/>
                <a:latin typeface="+mn-lt"/>
                <a:ea typeface="+mn-ea"/>
                <a:cs typeface="+mn-cs"/>
              </a:rPr>
              <a:t>Riksförbundet Attention</a:t>
            </a:r>
            <a:r>
              <a:rPr lang="sv-SE" sz="1200" kern="1200" dirty="0">
                <a:solidFill>
                  <a:schemeClr val="tx1"/>
                </a:solidFill>
                <a:effectLst/>
                <a:latin typeface="+mn-lt"/>
                <a:ea typeface="+mn-ea"/>
                <a:cs typeface="+mn-cs"/>
              </a:rPr>
              <a:t>,</a:t>
            </a:r>
            <a:r>
              <a:rPr lang="sv-SE" sz="1200" kern="1200" baseline="0" dirty="0">
                <a:solidFill>
                  <a:schemeClr val="tx1"/>
                </a:solidFill>
                <a:effectLst/>
                <a:latin typeface="+mn-lt"/>
                <a:ea typeface="+mn-ea"/>
                <a:cs typeface="+mn-cs"/>
              </a:rPr>
              <a:t> </a:t>
            </a:r>
            <a:r>
              <a:rPr lang="sv-SE" sz="1200" b="1" kern="1200" dirty="0">
                <a:solidFill>
                  <a:schemeClr val="tx1"/>
                </a:solidFill>
                <a:effectLst/>
                <a:latin typeface="+mn-lt"/>
                <a:ea typeface="+mn-ea"/>
                <a:cs typeface="+mn-cs"/>
              </a:rPr>
              <a:t>Riksförbundet Balans</a:t>
            </a:r>
            <a:r>
              <a:rPr lang="sv-SE" sz="1200" kern="1200" dirty="0">
                <a:solidFill>
                  <a:schemeClr val="tx1"/>
                </a:solidFill>
                <a:effectLst/>
                <a:latin typeface="+mn-lt"/>
                <a:ea typeface="+mn-ea"/>
                <a:cs typeface="+mn-cs"/>
              </a:rPr>
              <a:t>,</a:t>
            </a:r>
            <a:r>
              <a:rPr lang="sv-SE" sz="1200" kern="1200" baseline="0" dirty="0">
                <a:solidFill>
                  <a:schemeClr val="tx1"/>
                </a:solidFill>
                <a:effectLst/>
                <a:latin typeface="+mn-lt"/>
                <a:ea typeface="+mn-ea"/>
                <a:cs typeface="+mn-cs"/>
              </a:rPr>
              <a:t> </a:t>
            </a:r>
            <a:r>
              <a:rPr lang="sv-SE" sz="1200" b="1" kern="1200" dirty="0">
                <a:solidFill>
                  <a:schemeClr val="tx1"/>
                </a:solidFill>
                <a:effectLst/>
                <a:latin typeface="+mn-lt"/>
                <a:ea typeface="+mn-ea"/>
                <a:cs typeface="+mn-cs"/>
              </a:rPr>
              <a:t>RFHL</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 Riksförbundet för Rättigheter, Frigörelse, Hälsa, Likabehandling,</a:t>
            </a:r>
            <a:r>
              <a:rPr lang="sv-SE" sz="1200" kern="1200" baseline="0" dirty="0">
                <a:solidFill>
                  <a:schemeClr val="tx1"/>
                </a:solidFill>
                <a:effectLst/>
                <a:latin typeface="+mn-lt"/>
                <a:ea typeface="+mn-ea"/>
                <a:cs typeface="+mn-cs"/>
              </a:rPr>
              <a:t> </a:t>
            </a:r>
            <a:r>
              <a:rPr lang="sv-SE" sz="1200" b="1" kern="1200" dirty="0">
                <a:solidFill>
                  <a:schemeClr val="tx1"/>
                </a:solidFill>
                <a:effectLst/>
                <a:latin typeface="+mn-lt"/>
                <a:ea typeface="+mn-ea"/>
                <a:cs typeface="+mn-cs"/>
              </a:rPr>
              <a:t>RSMH</a:t>
            </a:r>
            <a:r>
              <a:rPr lang="sv-SE" sz="1200" kern="1200" baseline="0" dirty="0">
                <a:solidFill>
                  <a:schemeClr val="tx1"/>
                </a:solidFill>
                <a:effectLst/>
                <a:latin typeface="+mn-lt"/>
                <a:ea typeface="+mn-ea"/>
                <a:cs typeface="+mn-cs"/>
              </a:rPr>
              <a:t> - </a:t>
            </a:r>
            <a:r>
              <a:rPr lang="sv-SE" sz="1200" kern="1200" dirty="0">
                <a:solidFill>
                  <a:schemeClr val="tx1"/>
                </a:solidFill>
                <a:effectLst/>
                <a:latin typeface="+mn-lt"/>
                <a:ea typeface="+mn-ea"/>
                <a:cs typeface="+mn-cs"/>
              </a:rPr>
              <a:t>Riksförbundet för Social och Mental Hälsa,</a:t>
            </a:r>
            <a:r>
              <a:rPr lang="sv-SE" sz="1200" kern="1200" baseline="0" dirty="0">
                <a:solidFill>
                  <a:schemeClr val="tx1"/>
                </a:solidFill>
                <a:effectLst/>
                <a:latin typeface="+mn-lt"/>
                <a:ea typeface="+mn-ea"/>
                <a:cs typeface="+mn-cs"/>
              </a:rPr>
              <a:t> </a:t>
            </a:r>
            <a:r>
              <a:rPr lang="sv-SE" sz="1200" b="1" kern="1200" baseline="0" dirty="0">
                <a:solidFill>
                  <a:schemeClr val="tx1"/>
                </a:solidFill>
                <a:effectLst/>
                <a:latin typeface="+mn-lt"/>
                <a:ea typeface="+mn-ea"/>
                <a:cs typeface="+mn-cs"/>
              </a:rPr>
              <a:t>SHEDO, </a:t>
            </a:r>
            <a:r>
              <a:rPr lang="sv-SE" sz="1200" b="1" kern="1200" dirty="0">
                <a:solidFill>
                  <a:schemeClr val="tx1"/>
                </a:solidFill>
                <a:effectLst/>
                <a:latin typeface="+mn-lt"/>
                <a:ea typeface="+mn-ea"/>
                <a:cs typeface="+mn-cs"/>
              </a:rPr>
              <a:t>Schizofreniförbundet</a:t>
            </a:r>
            <a:r>
              <a:rPr lang="sv-SE" sz="1200" kern="1200" dirty="0">
                <a:solidFill>
                  <a:schemeClr val="tx1"/>
                </a:solidFill>
                <a:effectLst/>
                <a:latin typeface="+mn-lt"/>
                <a:ea typeface="+mn-ea"/>
                <a:cs typeface="+mn-cs"/>
              </a:rPr>
              <a:t>,</a:t>
            </a:r>
            <a:r>
              <a:rPr lang="sv-SE" sz="1200" b="1" kern="1200" baseline="0" dirty="0">
                <a:solidFill>
                  <a:schemeClr val="tx1"/>
                </a:solidFill>
                <a:effectLst/>
                <a:latin typeface="+mn-lt"/>
                <a:ea typeface="+mn-ea"/>
                <a:cs typeface="+mn-cs"/>
              </a:rPr>
              <a:t> </a:t>
            </a:r>
            <a:r>
              <a:rPr lang="sv-SE" sz="1200" b="1" kern="1200" dirty="0">
                <a:solidFill>
                  <a:schemeClr val="tx1"/>
                </a:solidFill>
                <a:effectLst/>
                <a:latin typeface="+mn-lt"/>
                <a:ea typeface="+mn-ea"/>
                <a:cs typeface="+mn-cs"/>
              </a:rPr>
              <a:t>SPES</a:t>
            </a:r>
            <a:r>
              <a:rPr lang="sv-SE" sz="1200" b="1" kern="1200" baseline="0" dirty="0">
                <a:solidFill>
                  <a:schemeClr val="tx1"/>
                </a:solidFill>
                <a:effectLst/>
                <a:latin typeface="+mn-lt"/>
                <a:ea typeface="+mn-ea"/>
                <a:cs typeface="+mn-cs"/>
              </a:rPr>
              <a:t> </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Riksförbundet för </a:t>
            </a:r>
            <a:r>
              <a:rPr lang="sv-SE" sz="1200" kern="1200" dirty="0" err="1">
                <a:solidFill>
                  <a:schemeClr val="tx1"/>
                </a:solidFill>
                <a:effectLst/>
                <a:latin typeface="+mn-lt"/>
                <a:ea typeface="+mn-ea"/>
                <a:cs typeface="+mn-cs"/>
              </a:rPr>
              <a:t>SuicidPrevention</a:t>
            </a:r>
            <a:r>
              <a:rPr lang="sv-SE" sz="1200" kern="1200" dirty="0">
                <a:solidFill>
                  <a:schemeClr val="tx1"/>
                </a:solidFill>
                <a:effectLst/>
                <a:latin typeface="+mn-lt"/>
                <a:ea typeface="+mn-ea"/>
                <a:cs typeface="+mn-cs"/>
              </a:rPr>
              <a:t> och Efterlevandes stöd,</a:t>
            </a:r>
            <a:r>
              <a:rPr lang="sv-SE" sz="1200" kern="1200" baseline="0" dirty="0">
                <a:solidFill>
                  <a:schemeClr val="tx1"/>
                </a:solidFill>
                <a:effectLst/>
                <a:latin typeface="+mn-lt"/>
                <a:ea typeface="+mn-ea"/>
                <a:cs typeface="+mn-cs"/>
              </a:rPr>
              <a:t> </a:t>
            </a:r>
            <a:r>
              <a:rPr lang="sv-SE" sz="1200" b="1" kern="1200" dirty="0">
                <a:solidFill>
                  <a:schemeClr val="tx1"/>
                </a:solidFill>
                <a:effectLst/>
                <a:latin typeface="+mn-lt"/>
                <a:ea typeface="+mn-ea"/>
                <a:cs typeface="+mn-cs"/>
              </a:rPr>
              <a:t>Svenska OCD-förbundet</a:t>
            </a:r>
            <a:r>
              <a:rPr lang="sv-SE" sz="1200" kern="1200" dirty="0">
                <a:solidFill>
                  <a:schemeClr val="tx1"/>
                </a:solidFill>
                <a:effectLst/>
                <a:latin typeface="+mn-lt"/>
                <a:ea typeface="+mn-ea"/>
                <a:cs typeface="+mn-cs"/>
              </a:rPr>
              <a:t>,</a:t>
            </a:r>
            <a:r>
              <a:rPr lang="sv-SE" sz="1200" kern="1200" baseline="0" dirty="0">
                <a:solidFill>
                  <a:schemeClr val="tx1"/>
                </a:solidFill>
                <a:effectLst/>
                <a:latin typeface="+mn-lt"/>
                <a:ea typeface="+mn-ea"/>
                <a:cs typeface="+mn-cs"/>
              </a:rPr>
              <a:t> </a:t>
            </a:r>
            <a:r>
              <a:rPr lang="sv-SE" sz="1200" b="1" kern="1200" dirty="0">
                <a:solidFill>
                  <a:schemeClr val="tx1"/>
                </a:solidFill>
                <a:effectLst/>
                <a:latin typeface="+mn-lt"/>
                <a:ea typeface="+mn-ea"/>
                <a:cs typeface="+mn-cs"/>
              </a:rPr>
              <a:t>Sveriges Fontänhus</a:t>
            </a:r>
            <a:r>
              <a:rPr lang="sv-SE" sz="1200" kern="1200" dirty="0">
                <a:solidFill>
                  <a:schemeClr val="tx1"/>
                </a:solidFill>
                <a:effectLst/>
                <a:latin typeface="+mn-lt"/>
                <a:ea typeface="+mn-ea"/>
                <a:cs typeface="+mn-cs"/>
              </a:rPr>
              <a:t>,</a:t>
            </a:r>
            <a:r>
              <a:rPr lang="sv-SE" sz="1200" kern="1200" baseline="0" dirty="0">
                <a:solidFill>
                  <a:schemeClr val="tx1"/>
                </a:solidFill>
                <a:effectLst/>
                <a:latin typeface="+mn-lt"/>
                <a:ea typeface="+mn-ea"/>
                <a:cs typeface="+mn-cs"/>
              </a:rPr>
              <a:t> </a:t>
            </a:r>
            <a:r>
              <a:rPr lang="sv-SE" sz="1200" b="1" kern="1200" baseline="0" dirty="0">
                <a:solidFill>
                  <a:schemeClr val="tx1"/>
                </a:solidFill>
                <a:effectLst/>
                <a:latin typeface="+mn-lt"/>
                <a:ea typeface="+mn-ea"/>
                <a:cs typeface="+mn-cs"/>
              </a:rPr>
              <a:t>ÅSS</a:t>
            </a:r>
            <a:r>
              <a:rPr lang="sv-SE" sz="1200" kern="1200" baseline="0" dirty="0">
                <a:solidFill>
                  <a:schemeClr val="tx1"/>
                </a:solidFill>
                <a:effectLst/>
                <a:latin typeface="+mn-lt"/>
                <a:ea typeface="+mn-ea"/>
                <a:cs typeface="+mn-cs"/>
              </a:rPr>
              <a:t> - </a:t>
            </a:r>
            <a:r>
              <a:rPr lang="sv-SE" sz="1200" kern="1200" dirty="0">
                <a:solidFill>
                  <a:schemeClr val="tx1"/>
                </a:solidFill>
                <a:effectLst/>
                <a:latin typeface="+mn-lt"/>
                <a:ea typeface="+mn-ea"/>
                <a:cs typeface="+mn-cs"/>
              </a:rPr>
              <a:t>Svenska ångestsyndromsällskapet.</a:t>
            </a:r>
          </a:p>
          <a:p>
            <a:r>
              <a:rPr lang="sv-SE" sz="1200" kern="1200" dirty="0">
                <a:solidFill>
                  <a:schemeClr val="tx1"/>
                </a:solidFill>
                <a:effectLst/>
                <a:latin typeface="+mn-lt"/>
                <a:ea typeface="+mn-ea"/>
                <a:cs typeface="+mn-cs"/>
              </a:rPr>
              <a:t>Riksförbundet</a:t>
            </a:r>
            <a:r>
              <a:rPr lang="sv-SE" sz="1200" kern="1200" baseline="0" dirty="0">
                <a:solidFill>
                  <a:schemeClr val="tx1"/>
                </a:solidFill>
                <a:effectLst/>
                <a:latin typeface="+mn-lt"/>
                <a:ea typeface="+mn-ea"/>
                <a:cs typeface="+mn-cs"/>
              </a:rPr>
              <a:t> </a:t>
            </a:r>
            <a:r>
              <a:rPr lang="sv-SE" sz="1200" kern="1200" baseline="0" dirty="0" err="1">
                <a:solidFill>
                  <a:schemeClr val="tx1"/>
                </a:solidFill>
                <a:effectLst/>
                <a:latin typeface="+mn-lt"/>
                <a:ea typeface="+mn-ea"/>
                <a:cs typeface="+mn-cs"/>
              </a:rPr>
              <a:t>Hjärnkoll</a:t>
            </a:r>
            <a:r>
              <a:rPr lang="sv-SE" sz="1200" kern="1200" baseline="0" dirty="0">
                <a:solidFill>
                  <a:schemeClr val="tx1"/>
                </a:solidFill>
                <a:effectLst/>
                <a:latin typeface="+mn-lt"/>
                <a:ea typeface="+mn-ea"/>
                <a:cs typeface="+mn-cs"/>
              </a:rPr>
              <a:t> har också 11 regionala föreningar runtom i landet.</a:t>
            </a: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2</a:t>
            </a:fld>
            <a:endParaRPr lang="sv-SE"/>
          </a:p>
        </p:txBody>
      </p:sp>
    </p:spTree>
    <p:extLst>
      <p:ext uri="{BB962C8B-B14F-4D97-AF65-F5344CB8AC3E}">
        <p14:creationId xmlns:p14="http://schemas.microsoft.com/office/powerpoint/2010/main" val="1635657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baseline="0" dirty="0"/>
          </a:p>
          <a:p>
            <a:endParaRPr lang="sv-SE" dirty="0"/>
          </a:p>
        </p:txBody>
      </p:sp>
      <p:sp>
        <p:nvSpPr>
          <p:cNvPr id="4" name="Platshållare för bildnummer 3"/>
          <p:cNvSpPr>
            <a:spLocks noGrp="1"/>
          </p:cNvSpPr>
          <p:nvPr>
            <p:ph type="sldNum" sz="quarter" idx="10"/>
          </p:nvPr>
        </p:nvSpPr>
        <p:spPr/>
        <p:txBody>
          <a:bodyPr/>
          <a:lstStyle/>
          <a:p>
            <a:fld id="{9C8DE101-50BA-40B0-87CE-92E4AE643CD0}" type="slidenum">
              <a:rPr lang="sv-SE" smtClean="0"/>
              <a:t>3</a:t>
            </a:fld>
            <a:endParaRPr lang="sv-SE" dirty="0"/>
          </a:p>
        </p:txBody>
      </p:sp>
    </p:spTree>
    <p:extLst>
      <p:ext uri="{BB962C8B-B14F-4D97-AF65-F5344CB8AC3E}">
        <p14:creationId xmlns:p14="http://schemas.microsoft.com/office/powerpoint/2010/main" val="2122739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1200" b="1" i="0" u="none" strike="noStrike" cap="none" dirty="0">
                <a:solidFill>
                  <a:schemeClr val="dk1"/>
                </a:solidFill>
                <a:latin typeface="Calibri"/>
                <a:ea typeface="Calibri"/>
                <a:cs typeface="Calibri"/>
                <a:sym typeface="Calibri"/>
              </a:rPr>
              <a:t>Om Hjärnkoll</a:t>
            </a:r>
            <a:endParaRPr dirty="0"/>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Hjärnkoll startade som en kampanj 2009. Det var myndigheten Handisam (nuvarande Myndigheten för delaktighet MFD) som fick i uppdrag att öka kunskapen och förändra attityderna kring psykisk ohälsa genom att låta personer med egen erfarenhet berätta om denna. Kampanjen genomfördes tillsammans med nätverket NSPH (Nationell Samverkan för Psykisk Hälsa) fram till december 2014. Under kampanjen fanns ca 350 aktiva ambassadörer som spred sin berättelse runt om i landet. I dagsläget är antalet aktiva ambassadörer cirka 250</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Ambassadörernas arbete visade sig bidra till att attityderna kring psykiska ohälsa förbättrades och man var mån om att verksamheten skulle få en fortsättning. Sedan några år är Hjärnkoll ett riksförbund och runt om landet finns 13 regionala föreningar som driver Hjärnkollverksamhet och dit ambassadörer och supporters är knutna. Varje regional förening har en eller flera samordnare som driver det regionala arbetet och coachar ambassadörer och supporters. Samordnaren bjuder in till träffar för</a:t>
            </a:r>
            <a:r>
              <a:rPr lang="sv-SE" sz="1200" b="0" i="0" u="none" strike="noStrike" cap="none" baseline="0" dirty="0">
                <a:solidFill>
                  <a:schemeClr val="dk1"/>
                </a:solidFill>
                <a:latin typeface="Calibri"/>
                <a:ea typeface="Calibri"/>
                <a:cs typeface="Calibri"/>
                <a:sym typeface="Calibri"/>
              </a:rPr>
              <a:t> att fortbilda ambassadörerna i regionen. Samordnaren jobbar även med marknadsföring av Hjärnkoll och knyter kontakter med viktiga samarbetspartners/potentiella beställare.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Både regionala föreningar och riksförbundet ansöker om pengar till sin verksamhet hos Socialstyrelsen och har styrelser som bestämmer vad som ska göras.</a:t>
            </a:r>
            <a:endParaRPr dirty="0"/>
          </a:p>
          <a:p>
            <a:pPr marL="0" marR="0" lvl="0" indent="0" algn="l" rtl="0">
              <a:spcBef>
                <a:spcPts val="0"/>
              </a:spcBef>
              <a:spcAft>
                <a:spcPts val="0"/>
              </a:spcAft>
              <a:buNone/>
            </a:pPr>
            <a:endParaRPr sz="1200" b="1"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200" b="1" i="0" u="none" strike="noStrike" cap="none" dirty="0">
                <a:solidFill>
                  <a:schemeClr val="dk1"/>
                </a:solidFill>
                <a:latin typeface="Calibri"/>
                <a:ea typeface="Calibri"/>
                <a:cs typeface="Calibri"/>
                <a:sym typeface="Calibri"/>
              </a:rPr>
              <a:t>Ambassadörer</a:t>
            </a:r>
            <a:endParaRPr dirty="0"/>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Kärnan i Hjärnkolls verksamhet är ambassadörerna som genom att föreläsa om sin egen berättelse om psykisk ohälsa ökar kunskapen, förändrar attityderna och minskar stigmat. Den som är intresserad av att boka en ambassadör gör en anmälan via Hjärnkolls hemsida. Ambassadörerna finns registrerade i en databas och när en intresseanmälan kommer in söker personal på Riksförbundet fram den ambassadör som bäst passar beställarens behov. Även den regionala samordnaren matchar fram lämplig</a:t>
            </a:r>
            <a:r>
              <a:rPr lang="sv-SE" sz="1200" b="0" i="0" u="none" strike="noStrike" cap="none" baseline="0" dirty="0">
                <a:solidFill>
                  <a:schemeClr val="dk1"/>
                </a:solidFill>
                <a:latin typeface="Calibri"/>
                <a:ea typeface="Calibri"/>
                <a:cs typeface="Calibri"/>
                <a:sym typeface="Calibri"/>
              </a:rPr>
              <a:t> ambassadör för uppdrag.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En ambassadör kan föreläsa kring sin egen erfarenhet av psykisk ohälsa eller göra det i egenskap av anhörig till person med psykisk ohälsa. Ambassadören marknadsför sig själv och Hjärnkoll, tar initiativ till olika evenemang och deltar i evenemang som anordnas av Hjärnkoll.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En person som vill bli ambassadör anmäler det till sin lokala förening och om personen bedöms lämplig och det finns behov av fler ambassadörer går den blivande ambassadören en 3-dagarsutbildning. I utbildningen ligger fokus på att skapa sin egen personliga berättelse om psykiska ohälsa för att sedan kunna föreläsa hos företag, i myndigheter, kommun och landsting.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200" b="1" i="0" u="none" strike="noStrike" cap="none" dirty="0">
                <a:solidFill>
                  <a:schemeClr val="dk1"/>
                </a:solidFill>
                <a:latin typeface="Calibri"/>
                <a:ea typeface="Calibri"/>
                <a:cs typeface="Calibri"/>
                <a:sym typeface="Calibri"/>
              </a:rPr>
              <a:t>Supporter</a:t>
            </a:r>
            <a:endParaRPr dirty="0"/>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En supporter hjälper till vid olika evenemang i regionen och marknadsför Hjärnkoll i olika sammanhang. Den största skillnaden mellan en supporter och en ambassadör är att en supporter inte föreläser om sin erfarenhet av psykisk ohälsa. En supporter finns inte registrerad i Riksförbundets databas utan får uppdrag av sin regionala samordnare. </a:t>
            </a:r>
            <a:endParaRPr dirty="0"/>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En supporter erbjuds en endagsutbildning där hen får lära sig vad Hjärnkoll är och öva på att berätta det, reflektera kring sin roll som supporter och träffa en hjärnkollambassadör som berättar om sitt uppdrag och egna berättelse.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200" b="1" i="0" u="none" strike="noStrike" cap="none" dirty="0">
                <a:solidFill>
                  <a:schemeClr val="dk1"/>
                </a:solidFill>
                <a:latin typeface="Calibri"/>
                <a:ea typeface="Calibri"/>
                <a:cs typeface="Calibri"/>
                <a:sym typeface="Calibri"/>
              </a:rPr>
              <a:t>Projekt</a:t>
            </a:r>
            <a:endParaRPr dirty="0"/>
          </a:p>
          <a:p>
            <a:pPr marL="0" marR="0" lvl="0" indent="0" algn="l" rtl="0">
              <a:spcBef>
                <a:spcPts val="0"/>
              </a:spcBef>
              <a:spcAft>
                <a:spcPts val="0"/>
              </a:spcAft>
              <a:buNone/>
            </a:pPr>
            <a:r>
              <a:rPr lang="sv-SE" sz="1200" b="0" i="0" u="none" strike="noStrike" cap="none" dirty="0">
                <a:solidFill>
                  <a:schemeClr val="dk1"/>
                </a:solidFill>
                <a:latin typeface="Calibri"/>
                <a:ea typeface="Calibri"/>
                <a:cs typeface="Calibri"/>
                <a:sym typeface="Calibri"/>
              </a:rPr>
              <a:t>Såväl Riksförbundet som regionala föreningar kan ansöka om pengar hos ex Arvsfonden eller Folkhälsomyndigheten för att utveckla verksamheten. Riksförbundet Hjärnkoll bedriver två projekt: Den egna berättelsen – om psykisk ohälsa och migration och ”Senior-projektet”. I dessa projekt utbildas ambassadörer med egen erfarenhet av migration och psykiska ohälsa, respektive är senior (har fyllt 60 år) och har erfarenhet av psykisk ohälsa. </a:t>
            </a:r>
          </a:p>
          <a:p>
            <a:pPr marL="0" marR="0" lvl="0" indent="0" algn="l" rtl="0">
              <a:spcBef>
                <a:spcPts val="0"/>
              </a:spcBef>
              <a:spcAft>
                <a:spcPts val="0"/>
              </a:spcAft>
              <a:buNone/>
            </a:pPr>
            <a:endParaRPr lang="sv-SE" sz="1200" b="0" i="0" u="none" strike="noStrike" cap="none" dirty="0">
              <a:solidFill>
                <a:schemeClr val="dk1"/>
              </a:solidFill>
              <a:latin typeface="Calibri"/>
              <a:cs typeface="Calibri"/>
              <a:sym typeface="Calibri"/>
            </a:endParaRPr>
          </a:p>
          <a:p>
            <a:pPr marL="0" marR="0" lvl="0" indent="0" algn="l" rtl="0">
              <a:spcBef>
                <a:spcPts val="0"/>
              </a:spcBef>
              <a:spcAft>
                <a:spcPts val="0"/>
              </a:spcAft>
              <a:buNone/>
            </a:pPr>
            <a:r>
              <a:rPr lang="sv-SE" sz="1200" b="1" i="0" u="none" strike="noStrike" cap="none" dirty="0">
                <a:solidFill>
                  <a:schemeClr val="dk1"/>
                </a:solidFill>
                <a:latin typeface="Calibri"/>
                <a:cs typeface="Calibri"/>
                <a:sym typeface="Calibri"/>
              </a:rPr>
              <a:t>Koncepten</a:t>
            </a:r>
          </a:p>
          <a:p>
            <a:pPr marL="0" marR="0" lvl="0" indent="0" algn="l" rtl="0">
              <a:spcBef>
                <a:spcPts val="0"/>
              </a:spcBef>
              <a:spcAft>
                <a:spcPts val="0"/>
              </a:spcAft>
              <a:buNone/>
            </a:pPr>
            <a:r>
              <a:rPr lang="sv-SE" sz="1200" b="0" i="0" u="none" strike="noStrike" cap="none" dirty="0">
                <a:solidFill>
                  <a:schemeClr val="dk1"/>
                </a:solidFill>
                <a:latin typeface="Calibri"/>
                <a:cs typeface="Calibri"/>
                <a:sym typeface="Calibri"/>
              </a:rPr>
              <a:t>I utbildningsboken på sid 10 kan man läsa att Hjärnkoll har två koncept – Etikcafé</a:t>
            </a:r>
            <a:r>
              <a:rPr lang="sv-SE" sz="1200" b="0" i="0" u="none" strike="noStrike" cap="none" baseline="0" dirty="0">
                <a:solidFill>
                  <a:schemeClr val="dk1"/>
                </a:solidFill>
                <a:latin typeface="Calibri"/>
                <a:cs typeface="Calibri"/>
                <a:sym typeface="Calibri"/>
              </a:rPr>
              <a:t> och Arbetsliv. Dessa koncept togs fram under kampanjtiden och har inte utvecklats sedan dess. Det finns ett 30-tal ambassadörer i landet som vidareutbildats inom koncepten. Efterfrågan på koncepten är låg och inga ytterligare ambassadörer kommer att vidareutbildas för dessa. Under 2019 kommer beslut fattas om koncepten – antingen ska de avvecklas eller utvecklas. </a:t>
            </a:r>
            <a:endParaRPr sz="1200" b="0" i="0" u="none" strike="noStrike" cap="none" dirty="0">
              <a:solidFill>
                <a:schemeClr val="dk1"/>
              </a:solidFill>
              <a:latin typeface="Calibri"/>
              <a:ea typeface="Calibri"/>
              <a:cs typeface="Calibri"/>
              <a:sym typeface="Calibri"/>
            </a:endParaRPr>
          </a:p>
        </p:txBody>
      </p:sp>
      <p:sp>
        <p:nvSpPr>
          <p:cNvPr id="156" name="Google Shape;156;p8: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v-SE" sz="1200">
                <a:solidFill>
                  <a:schemeClr val="dk1"/>
                </a:solidFill>
                <a:latin typeface="Calibri"/>
                <a:ea typeface="Calibri"/>
                <a:cs typeface="Calibri"/>
                <a:sym typeface="Calibri"/>
              </a:rPr>
              <a:t>4</a:t>
            </a:fld>
            <a:endParaRPr sz="1200" dirty="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baseline="0" dirty="0"/>
          </a:p>
          <a:p>
            <a:endParaRPr lang="sv-SE" dirty="0"/>
          </a:p>
        </p:txBody>
      </p:sp>
      <p:sp>
        <p:nvSpPr>
          <p:cNvPr id="4" name="Platshållare för bildnummer 3"/>
          <p:cNvSpPr>
            <a:spLocks noGrp="1"/>
          </p:cNvSpPr>
          <p:nvPr>
            <p:ph type="sldNum" sz="quarter" idx="10"/>
          </p:nvPr>
        </p:nvSpPr>
        <p:spPr/>
        <p:txBody>
          <a:bodyPr/>
          <a:lstStyle/>
          <a:p>
            <a:fld id="{9C8DE101-50BA-40B0-87CE-92E4AE643CD0}" type="slidenum">
              <a:rPr lang="sv-SE" smtClean="0"/>
              <a:t>5</a:t>
            </a:fld>
            <a:endParaRPr lang="sv-SE" dirty="0"/>
          </a:p>
        </p:txBody>
      </p:sp>
    </p:spTree>
    <p:extLst>
      <p:ext uri="{BB962C8B-B14F-4D97-AF65-F5344CB8AC3E}">
        <p14:creationId xmlns:p14="http://schemas.microsoft.com/office/powerpoint/2010/main" val="3520212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Det finns många</a:t>
            </a:r>
            <a:r>
              <a:rPr lang="sv-SE" sz="1200" kern="1200" baseline="0" dirty="0">
                <a:solidFill>
                  <a:schemeClr val="tx1"/>
                </a:solidFill>
                <a:effectLst/>
                <a:latin typeface="+mn-lt"/>
                <a:ea typeface="+mn-ea"/>
                <a:cs typeface="+mn-cs"/>
              </a:rPr>
              <a:t> fördomar om </a:t>
            </a:r>
            <a:r>
              <a:rPr lang="sv-SE" sz="1200" kern="1200" dirty="0">
                <a:solidFill>
                  <a:schemeClr val="tx1"/>
                </a:solidFill>
                <a:effectLst/>
                <a:latin typeface="+mn-lt"/>
                <a:ea typeface="+mn-ea"/>
                <a:cs typeface="+mn-cs"/>
              </a:rPr>
              <a:t>psykisk ohälsa och rädsla</a:t>
            </a:r>
            <a:r>
              <a:rPr lang="sv-SE" sz="1200" kern="1200" baseline="0" dirty="0">
                <a:solidFill>
                  <a:schemeClr val="tx1"/>
                </a:solidFill>
                <a:effectLst/>
                <a:latin typeface="+mn-lt"/>
                <a:ea typeface="+mn-ea"/>
                <a:cs typeface="+mn-cs"/>
              </a:rPr>
              <a:t> som </a:t>
            </a:r>
            <a:r>
              <a:rPr lang="sv-SE" sz="1200" kern="1200" dirty="0">
                <a:solidFill>
                  <a:schemeClr val="tx1"/>
                </a:solidFill>
                <a:effectLst/>
                <a:latin typeface="+mn-lt"/>
                <a:ea typeface="+mn-ea"/>
                <a:cs typeface="+mn-cs"/>
              </a:rPr>
              <a:t>gör det svårt att prata öppet. Många är rädda för att bli mobbade, diskriminerade, utstötta. Andra, som inte har erfarenhet av psykisk ohälsa, är rädda för att säga fel och göra fel. Men man behöver inte vara experter för</a:t>
            </a:r>
            <a:r>
              <a:rPr lang="sv-SE" sz="1200" kern="1200" baseline="0" dirty="0">
                <a:solidFill>
                  <a:schemeClr val="tx1"/>
                </a:solidFill>
                <a:effectLst/>
                <a:latin typeface="+mn-lt"/>
                <a:ea typeface="+mn-ea"/>
                <a:cs typeface="+mn-cs"/>
              </a:rPr>
              <a:t> att våga prata, och våga fråga, om psykisk ohälsa. Det är viktigt att se människan bakom diagnosen eller tillståndet, för ingen ÄR sin diagnos. Lika lite som någon är sin cancer.</a:t>
            </a: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6</a:t>
            </a:fld>
            <a:endParaRPr lang="sv-SE"/>
          </a:p>
        </p:txBody>
      </p:sp>
    </p:spTree>
    <p:extLst>
      <p:ext uri="{BB962C8B-B14F-4D97-AF65-F5344CB8AC3E}">
        <p14:creationId xmlns:p14="http://schemas.microsoft.com/office/powerpoint/2010/main" val="340981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err="1">
                <a:solidFill>
                  <a:schemeClr val="tx1"/>
                </a:solidFill>
                <a:effectLst/>
                <a:latin typeface="+mn-lt"/>
                <a:ea typeface="+mn-ea"/>
                <a:cs typeface="+mn-cs"/>
              </a:rPr>
              <a:t>Hjärnkolls</a:t>
            </a:r>
            <a:r>
              <a:rPr lang="sv-SE" sz="1200" kern="1200" dirty="0">
                <a:solidFill>
                  <a:schemeClr val="tx1"/>
                </a:solidFill>
                <a:effectLst/>
                <a:latin typeface="+mn-lt"/>
                <a:ea typeface="+mn-ea"/>
                <a:cs typeface="+mn-cs"/>
              </a:rPr>
              <a:t> ambassadörer leder utbildningar, startar diskussioner, arrangerar etikcaféer och mycket annat – på skolor, arbetsplatser, myndigheter och ute i samhället. De syns och hörs också ofta i media. Allt för att visa att psykisk ohälsa inte är något att vara rädd för.</a:t>
            </a:r>
          </a:p>
          <a:p>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7</a:t>
            </a:fld>
            <a:endParaRPr lang="sv-SE"/>
          </a:p>
        </p:txBody>
      </p:sp>
    </p:spTree>
    <p:extLst>
      <p:ext uri="{BB962C8B-B14F-4D97-AF65-F5344CB8AC3E}">
        <p14:creationId xmlns:p14="http://schemas.microsoft.com/office/powerpoint/2010/main" val="880487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Det går att förebygga psykisk ohälsa genom ökad öppenhet och rätt insatser från omgivningen - skola, vård, arbetsliv och samhälle. Stress och utbrändhet är ett sådant exempel. Depression är en av de vanligaste orsakerna för sjukskrivning idag, det kostar enormt mycket i form av personligt lidande och samhällskostnader, men går att förebygga. </a:t>
            </a:r>
          </a:p>
          <a:p>
            <a:r>
              <a:rPr lang="sv-SE" baseline="0" dirty="0"/>
              <a:t>Det går också att leva bra och fungerande med rätt stöd från omgivningen och samhället, även om man har psykisk ohälsa. </a:t>
            </a:r>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8</a:t>
            </a:fld>
            <a:endParaRPr lang="sv-SE"/>
          </a:p>
        </p:txBody>
      </p:sp>
    </p:spTree>
    <p:extLst>
      <p:ext uri="{BB962C8B-B14F-4D97-AF65-F5344CB8AC3E}">
        <p14:creationId xmlns:p14="http://schemas.microsoft.com/office/powerpoint/2010/main" val="825793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 </a:t>
            </a:r>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9</a:t>
            </a:fld>
            <a:endParaRPr lang="sv-SE"/>
          </a:p>
        </p:txBody>
      </p:sp>
    </p:spTree>
    <p:extLst>
      <p:ext uri="{BB962C8B-B14F-4D97-AF65-F5344CB8AC3E}">
        <p14:creationId xmlns:p14="http://schemas.microsoft.com/office/powerpoint/2010/main" val="194296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Våra Hjärnkollambassadörer </a:t>
            </a:r>
            <a:r>
              <a:rPr lang="sv-SE" baseline="0" dirty="0"/>
              <a:t>bidrar genom sina berättelser till en djupare förståelse för olika diagnoser och tillstånd, och ger en inblick i vad som har fungerat bra för dem. De berättar både om problem och lösningar. Vi har ambassadörer i alla åldrar och med olika erfarenheter och kan skräddarsy föreläsningar och utbildningar utifrån olika behov genom </a:t>
            </a:r>
            <a:r>
              <a:rPr lang="sv-SE" baseline="0" dirty="0" err="1"/>
              <a:t>Hjärnkolls</a:t>
            </a:r>
            <a:r>
              <a:rPr lang="sv-SE" baseline="0" dirty="0"/>
              <a:t> nationella ambassadörsförmedling. Ambassadörerna på bilden heter Ylva Larsson och Johan </a:t>
            </a:r>
            <a:r>
              <a:rPr lang="sv-SE" baseline="0" dirty="0" err="1"/>
              <a:t>Boeryd</a:t>
            </a:r>
            <a:r>
              <a:rPr lang="sv-SE" baseline="0" dirty="0"/>
              <a:t>. </a:t>
            </a:r>
            <a:endParaRPr lang="sv-SE" dirty="0"/>
          </a:p>
        </p:txBody>
      </p:sp>
      <p:sp>
        <p:nvSpPr>
          <p:cNvPr id="4" name="Platshållare för bildnummer 3"/>
          <p:cNvSpPr>
            <a:spLocks noGrp="1"/>
          </p:cNvSpPr>
          <p:nvPr>
            <p:ph type="sldNum" sz="quarter" idx="10"/>
          </p:nvPr>
        </p:nvSpPr>
        <p:spPr/>
        <p:txBody>
          <a:bodyPr/>
          <a:lstStyle/>
          <a:p>
            <a:fld id="{3BEEC779-7E88-4870-8191-A0D7E5FE0BE4}" type="slidenum">
              <a:rPr lang="sv-SE" smtClean="0"/>
              <a:t>10</a:t>
            </a:fld>
            <a:endParaRPr lang="sv-SE"/>
          </a:p>
        </p:txBody>
      </p:sp>
    </p:spTree>
    <p:extLst>
      <p:ext uri="{BB962C8B-B14F-4D97-AF65-F5344CB8AC3E}">
        <p14:creationId xmlns:p14="http://schemas.microsoft.com/office/powerpoint/2010/main" val="30174064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524000" y="1122363"/>
            <a:ext cx="9144000" cy="2387600"/>
          </a:xfrm>
        </p:spPr>
        <p:txBody>
          <a:bodyPr anchor="b">
            <a:normAutofit/>
          </a:bodyPr>
          <a:lstStyle>
            <a:lvl1pPr algn="ctr">
              <a:defRPr sz="2600"/>
            </a:lvl1pPr>
          </a:lstStyle>
          <a:p>
            <a:r>
              <a:rPr lang="sv-SE" dirty="0"/>
              <a:t>Rubrik: Arial </a:t>
            </a:r>
            <a:r>
              <a:rPr lang="sv-SE" dirty="0" err="1"/>
              <a:t>Bold</a:t>
            </a:r>
            <a:r>
              <a:rPr lang="sv-SE" dirty="0"/>
              <a:t> 26 punkter</a:t>
            </a:r>
          </a:p>
        </p:txBody>
      </p:sp>
      <p:sp>
        <p:nvSpPr>
          <p:cNvPr id="3" name="Underrubrik 2"/>
          <p:cNvSpPr>
            <a:spLocks noGrp="1"/>
          </p:cNvSpPr>
          <p:nvPr>
            <p:ph type="subTitle" idx="1" hasCustomPrompt="1"/>
          </p:nvPr>
        </p:nvSpPr>
        <p:spPr>
          <a:xfrm>
            <a:off x="1524000" y="3602038"/>
            <a:ext cx="9144000" cy="1655762"/>
          </a:xfrm>
        </p:spPr>
        <p:txBody>
          <a:bodyPr>
            <a:normAutofit/>
          </a:bodyPr>
          <a:lstStyle>
            <a:lvl1pPr marL="0" indent="0" algn="ctr">
              <a:buNone/>
              <a:defRPr sz="1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Brödtext: Times New Roman 12 punkter</a:t>
            </a:r>
          </a:p>
        </p:txBody>
      </p:sp>
      <p:sp>
        <p:nvSpPr>
          <p:cNvPr id="4" name="Platshållare för datum 3"/>
          <p:cNvSpPr>
            <a:spLocks noGrp="1"/>
          </p:cNvSpPr>
          <p:nvPr>
            <p:ph type="dt" sz="half" idx="10"/>
          </p:nvPr>
        </p:nvSpPr>
        <p:spPr/>
        <p:txBody>
          <a:bodyPr/>
          <a:lstStyle/>
          <a:p>
            <a:fld id="{951EA20D-F199-45EA-932C-212389A20381}" type="datetimeFigureOut">
              <a:rPr lang="sv-SE" smtClean="0"/>
              <a:t>2020-05-08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148351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Rubrik: Arial </a:t>
            </a:r>
            <a:r>
              <a:rPr lang="sv-SE" dirty="0" err="1"/>
              <a:t>Bold</a:t>
            </a:r>
            <a:r>
              <a:rPr lang="sv-SE" dirty="0"/>
              <a:t> 26 punkter</a:t>
            </a:r>
          </a:p>
        </p:txBody>
      </p:sp>
      <p:sp>
        <p:nvSpPr>
          <p:cNvPr id="3" name="Platshållare för lodrät text 2"/>
          <p:cNvSpPr>
            <a:spLocks noGrp="1"/>
          </p:cNvSpPr>
          <p:nvPr>
            <p:ph type="body" orient="vert" idx="1" hasCustomPrompt="1"/>
          </p:nvPr>
        </p:nvSpPr>
        <p:spPr/>
        <p:txBody>
          <a:bodyPr vert="eaVert"/>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4" name="Platshållare för datum 3"/>
          <p:cNvSpPr>
            <a:spLocks noGrp="1"/>
          </p:cNvSpPr>
          <p:nvPr>
            <p:ph type="dt" sz="half" idx="10"/>
          </p:nvPr>
        </p:nvSpPr>
        <p:spPr/>
        <p:txBody>
          <a:bodyPr/>
          <a:lstStyle/>
          <a:p>
            <a:fld id="{951EA20D-F199-45EA-932C-212389A20381}" type="datetimeFigureOut">
              <a:rPr lang="sv-SE" smtClean="0"/>
              <a:t>2020-05-08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9302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hasCustomPrompt="1"/>
          </p:nvPr>
        </p:nvSpPr>
        <p:spPr>
          <a:xfrm>
            <a:off x="8724900" y="365125"/>
            <a:ext cx="2628900" cy="5811838"/>
          </a:xfrm>
        </p:spPr>
        <p:txBody>
          <a:bodyPr vert="eaVert"/>
          <a:lstStyle/>
          <a:p>
            <a:r>
              <a:rPr lang="sv-SE" dirty="0"/>
              <a:t>Rubrik: Arial </a:t>
            </a:r>
            <a:r>
              <a:rPr lang="sv-SE" dirty="0" err="1"/>
              <a:t>Bold</a:t>
            </a:r>
            <a:r>
              <a:rPr lang="sv-SE" dirty="0"/>
              <a:t> 26 punkter</a:t>
            </a:r>
          </a:p>
        </p:txBody>
      </p:sp>
      <p:sp>
        <p:nvSpPr>
          <p:cNvPr id="3" name="Platshållare för lodrät text 2"/>
          <p:cNvSpPr>
            <a:spLocks noGrp="1"/>
          </p:cNvSpPr>
          <p:nvPr>
            <p:ph type="body" orient="vert" idx="1" hasCustomPrompt="1"/>
          </p:nvPr>
        </p:nvSpPr>
        <p:spPr>
          <a:xfrm>
            <a:off x="838200" y="365125"/>
            <a:ext cx="7734300" cy="5811838"/>
          </a:xfrm>
        </p:spPr>
        <p:txBody>
          <a:bodyPr vert="eaVert"/>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4" name="Platshållare för datum 3"/>
          <p:cNvSpPr>
            <a:spLocks noGrp="1"/>
          </p:cNvSpPr>
          <p:nvPr>
            <p:ph type="dt" sz="half" idx="10"/>
          </p:nvPr>
        </p:nvSpPr>
        <p:spPr/>
        <p:txBody>
          <a:bodyPr/>
          <a:lstStyle/>
          <a:p>
            <a:fld id="{951EA20D-F199-45EA-932C-212389A20381}" type="datetimeFigureOut">
              <a:rPr lang="sv-SE" smtClean="0"/>
              <a:t>2020-05-08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1818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Rubrik: Arial </a:t>
            </a:r>
            <a:r>
              <a:rPr lang="sv-SE" dirty="0" err="1"/>
              <a:t>Bold</a:t>
            </a:r>
            <a:r>
              <a:rPr lang="sv-SE" dirty="0"/>
              <a:t> 26 punkter</a:t>
            </a:r>
          </a:p>
        </p:txBody>
      </p:sp>
      <p:sp>
        <p:nvSpPr>
          <p:cNvPr id="3" name="Platshållare för innehåll 2"/>
          <p:cNvSpPr>
            <a:spLocks noGrp="1"/>
          </p:cNvSpPr>
          <p:nvPr>
            <p:ph idx="1" hasCustomPrompt="1"/>
          </p:nvPr>
        </p:nvSpPr>
        <p:spPr/>
        <p:txBody>
          <a:bodyPr/>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4" name="Platshållare för datum 3"/>
          <p:cNvSpPr>
            <a:spLocks noGrp="1"/>
          </p:cNvSpPr>
          <p:nvPr>
            <p:ph type="dt" sz="half" idx="10"/>
          </p:nvPr>
        </p:nvSpPr>
        <p:spPr/>
        <p:txBody>
          <a:bodyPr/>
          <a:lstStyle/>
          <a:p>
            <a:fld id="{951EA20D-F199-45EA-932C-212389A20381}" type="datetimeFigureOut">
              <a:rPr lang="sv-SE" smtClean="0"/>
              <a:t>2020-05-08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43685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1850" y="1709738"/>
            <a:ext cx="10515600" cy="2852737"/>
          </a:xfrm>
        </p:spPr>
        <p:txBody>
          <a:bodyPr anchor="b">
            <a:normAutofit/>
          </a:bodyPr>
          <a:lstStyle>
            <a:lvl1pPr>
              <a:defRPr sz="2600"/>
            </a:lvl1pPr>
          </a:lstStyle>
          <a:p>
            <a:r>
              <a:rPr lang="sv-SE" dirty="0"/>
              <a:t>Rubrik: Arial </a:t>
            </a:r>
            <a:r>
              <a:rPr lang="sv-SE" dirty="0" err="1"/>
              <a:t>Bold</a:t>
            </a:r>
            <a:r>
              <a:rPr lang="sv-SE" dirty="0"/>
              <a:t> 26 punkter</a:t>
            </a:r>
          </a:p>
        </p:txBody>
      </p:sp>
      <p:sp>
        <p:nvSpPr>
          <p:cNvPr id="3" name="Platshållare för text 2"/>
          <p:cNvSpPr>
            <a:spLocks noGrp="1"/>
          </p:cNvSpPr>
          <p:nvPr>
            <p:ph type="body" idx="1" hasCustomPrompt="1"/>
          </p:nvPr>
        </p:nvSpPr>
        <p:spPr>
          <a:xfrm>
            <a:off x="831850" y="4589463"/>
            <a:ext cx="10515600" cy="1500187"/>
          </a:xfrm>
        </p:spPr>
        <p:txBody>
          <a:bodyPr>
            <a:normAutofit/>
          </a:bodyPr>
          <a:lstStyle>
            <a:lvl1pPr marL="0" indent="0">
              <a:buNone/>
              <a:defRPr sz="1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sv-SE" dirty="0"/>
              <a:t>Brödtext: Times New Roman 12 punkter</a:t>
            </a:r>
          </a:p>
        </p:txBody>
      </p:sp>
      <p:sp>
        <p:nvSpPr>
          <p:cNvPr id="4" name="Platshållare för datum 3"/>
          <p:cNvSpPr>
            <a:spLocks noGrp="1"/>
          </p:cNvSpPr>
          <p:nvPr>
            <p:ph type="dt" sz="half" idx="10"/>
          </p:nvPr>
        </p:nvSpPr>
        <p:spPr/>
        <p:txBody>
          <a:bodyPr/>
          <a:lstStyle/>
          <a:p>
            <a:fld id="{951EA20D-F199-45EA-932C-212389A20381}" type="datetimeFigureOut">
              <a:rPr lang="sv-SE" smtClean="0"/>
              <a:t>2020-05-08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2855FD0-B316-4720-9A87-2C754927A2EC}"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7274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Rubrik: Arial </a:t>
            </a:r>
            <a:r>
              <a:rPr lang="sv-SE" dirty="0" err="1"/>
              <a:t>Bold</a:t>
            </a:r>
            <a:r>
              <a:rPr lang="sv-SE" dirty="0"/>
              <a:t> 26 punkter</a:t>
            </a:r>
          </a:p>
        </p:txBody>
      </p:sp>
      <p:sp>
        <p:nvSpPr>
          <p:cNvPr id="3" name="Platshållare för innehåll 2"/>
          <p:cNvSpPr>
            <a:spLocks noGrp="1"/>
          </p:cNvSpPr>
          <p:nvPr>
            <p:ph sz="half" idx="1" hasCustomPrompt="1"/>
          </p:nvPr>
        </p:nvSpPr>
        <p:spPr>
          <a:xfrm>
            <a:off x="838200" y="1825625"/>
            <a:ext cx="5181600" cy="4351338"/>
          </a:xfrm>
        </p:spPr>
        <p:txBody>
          <a:bodyPr/>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4" name="Platshållare för innehåll 3"/>
          <p:cNvSpPr>
            <a:spLocks noGrp="1"/>
          </p:cNvSpPr>
          <p:nvPr>
            <p:ph sz="half" idx="2" hasCustomPrompt="1"/>
          </p:nvPr>
        </p:nvSpPr>
        <p:spPr>
          <a:xfrm>
            <a:off x="6172200" y="1825625"/>
            <a:ext cx="5181600" cy="4351338"/>
          </a:xfrm>
        </p:spPr>
        <p:txBody>
          <a:bodyPr/>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5" name="Platshållare för datum 4"/>
          <p:cNvSpPr>
            <a:spLocks noGrp="1"/>
          </p:cNvSpPr>
          <p:nvPr>
            <p:ph type="dt" sz="half" idx="10"/>
          </p:nvPr>
        </p:nvSpPr>
        <p:spPr/>
        <p:txBody>
          <a:bodyPr/>
          <a:lstStyle/>
          <a:p>
            <a:fld id="{951EA20D-F199-45EA-932C-212389A20381}" type="datetimeFigureOut">
              <a:rPr lang="sv-SE" smtClean="0"/>
              <a:t>2020-05-08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2855FD0-B316-4720-9A87-2C754927A2EC}"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24672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9788" y="365125"/>
            <a:ext cx="10515600" cy="1325563"/>
          </a:xfrm>
        </p:spPr>
        <p:txBody>
          <a:bodyPr/>
          <a:lstStyle>
            <a:lvl1pPr>
              <a:defRPr>
                <a:solidFill>
                  <a:srgbClr val="E8412B"/>
                </a:solidFill>
              </a:defRPr>
            </a:lvl1pPr>
          </a:lstStyle>
          <a:p>
            <a:r>
              <a:rPr lang="sv-SE" dirty="0"/>
              <a:t>Rubrik: Arial </a:t>
            </a:r>
            <a:r>
              <a:rPr lang="sv-SE" dirty="0" err="1"/>
              <a:t>Bold</a:t>
            </a:r>
            <a:r>
              <a:rPr lang="sv-SE" dirty="0"/>
              <a:t> 26 punkter</a:t>
            </a:r>
          </a:p>
        </p:txBody>
      </p:sp>
      <p:sp>
        <p:nvSpPr>
          <p:cNvPr id="3" name="Platshållare för text 2"/>
          <p:cNvSpPr>
            <a:spLocks noGrp="1"/>
          </p:cNvSpPr>
          <p:nvPr>
            <p:ph type="body" idx="1" hasCustomPrompt="1"/>
          </p:nvPr>
        </p:nvSpPr>
        <p:spPr>
          <a:xfrm>
            <a:off x="839788" y="1681163"/>
            <a:ext cx="5157787" cy="823912"/>
          </a:xfrm>
        </p:spPr>
        <p:txBody>
          <a:bodyPr anchor="b">
            <a:normAutofit/>
          </a:bodyPr>
          <a:lstStyle>
            <a:lvl1pPr marL="0" indent="0">
              <a:buNone/>
              <a:defRPr sz="2200" b="0">
                <a:solidFill>
                  <a:srgbClr val="E8412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Arial 22 punkter</a:t>
            </a:r>
          </a:p>
        </p:txBody>
      </p:sp>
      <p:sp>
        <p:nvSpPr>
          <p:cNvPr id="4" name="Platshållare för innehåll 3"/>
          <p:cNvSpPr>
            <a:spLocks noGrp="1"/>
          </p:cNvSpPr>
          <p:nvPr>
            <p:ph sz="half" idx="2" hasCustomPrompt="1"/>
          </p:nvPr>
        </p:nvSpPr>
        <p:spPr>
          <a:xfrm>
            <a:off x="839788" y="2505075"/>
            <a:ext cx="5157787" cy="3684588"/>
          </a:xfrm>
        </p:spPr>
        <p:txBody>
          <a:bodyPr/>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5" name="Platshållare för text 4"/>
          <p:cNvSpPr>
            <a:spLocks noGrp="1"/>
          </p:cNvSpPr>
          <p:nvPr>
            <p:ph type="body" sz="quarter" idx="3" hasCustomPrompt="1"/>
          </p:nvPr>
        </p:nvSpPr>
        <p:spPr>
          <a:xfrm>
            <a:off x="6172200" y="1681163"/>
            <a:ext cx="5183188" cy="823912"/>
          </a:xfrm>
        </p:spPr>
        <p:txBody>
          <a:bodyPr anchor="b">
            <a:normAutofit/>
          </a:bodyPr>
          <a:lstStyle>
            <a:lvl1pPr marL="0" indent="0">
              <a:buNone/>
              <a:defRPr sz="2200" b="0">
                <a:solidFill>
                  <a:srgbClr val="E8412B"/>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Arial 22 punkter</a:t>
            </a:r>
          </a:p>
        </p:txBody>
      </p:sp>
      <p:sp>
        <p:nvSpPr>
          <p:cNvPr id="6" name="Platshållare för innehåll 5"/>
          <p:cNvSpPr>
            <a:spLocks noGrp="1"/>
          </p:cNvSpPr>
          <p:nvPr>
            <p:ph sz="quarter" idx="4" hasCustomPrompt="1"/>
          </p:nvPr>
        </p:nvSpPr>
        <p:spPr>
          <a:xfrm>
            <a:off x="6172200" y="2505075"/>
            <a:ext cx="5183188" cy="3684588"/>
          </a:xfrm>
        </p:spPr>
        <p:txBody>
          <a:bodyPr/>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7" name="Platshållare för datum 6"/>
          <p:cNvSpPr>
            <a:spLocks noGrp="1"/>
          </p:cNvSpPr>
          <p:nvPr>
            <p:ph type="dt" sz="half" idx="10"/>
          </p:nvPr>
        </p:nvSpPr>
        <p:spPr/>
        <p:txBody>
          <a:bodyPr/>
          <a:lstStyle/>
          <a:p>
            <a:fld id="{951EA20D-F199-45EA-932C-212389A20381}" type="datetimeFigureOut">
              <a:rPr lang="sv-SE" smtClean="0"/>
              <a:t>2020-05-08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2855FD0-B316-4720-9A87-2C754927A2EC}" type="slidenum">
              <a:rPr lang="sv-SE" smtClean="0"/>
              <a:t>‹#›</a:t>
            </a:fld>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166061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dirty="0"/>
              <a:t>Rubrik: Arial </a:t>
            </a:r>
            <a:r>
              <a:rPr lang="sv-SE" dirty="0" err="1"/>
              <a:t>Bold</a:t>
            </a:r>
            <a:r>
              <a:rPr lang="sv-SE" dirty="0"/>
              <a:t> 26 punkter</a:t>
            </a:r>
          </a:p>
        </p:txBody>
      </p:sp>
      <p:sp>
        <p:nvSpPr>
          <p:cNvPr id="3" name="Platshållare för datum 2"/>
          <p:cNvSpPr>
            <a:spLocks noGrp="1"/>
          </p:cNvSpPr>
          <p:nvPr>
            <p:ph type="dt" sz="half" idx="10"/>
          </p:nvPr>
        </p:nvSpPr>
        <p:spPr/>
        <p:txBody>
          <a:bodyPr/>
          <a:lstStyle/>
          <a:p>
            <a:fld id="{951EA20D-F199-45EA-932C-212389A20381}" type="datetimeFigureOut">
              <a:rPr lang="sv-SE" smtClean="0"/>
              <a:t>2020-05-08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2855FD0-B316-4720-9A87-2C754927A2EC}"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55472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51EA20D-F199-45EA-932C-212389A20381}" type="datetimeFigureOut">
              <a:rPr lang="sv-SE" smtClean="0"/>
              <a:t>2020-05-08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2855FD0-B316-4720-9A87-2C754927A2EC}" type="slidenum">
              <a:rPr lang="sv-SE" smtClean="0"/>
              <a:t>‹#›</a:t>
            </a:fld>
            <a:endParaRPr lang="sv-SE"/>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171732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9788" y="457200"/>
            <a:ext cx="3932237" cy="1600200"/>
          </a:xfrm>
        </p:spPr>
        <p:txBody>
          <a:bodyPr anchor="b">
            <a:normAutofit/>
          </a:bodyPr>
          <a:lstStyle>
            <a:lvl1pPr>
              <a:defRPr sz="2600"/>
            </a:lvl1pPr>
          </a:lstStyle>
          <a:p>
            <a:r>
              <a:rPr lang="sv-SE" dirty="0"/>
              <a:t>Rubrik: Arial </a:t>
            </a:r>
            <a:r>
              <a:rPr lang="sv-SE" dirty="0" err="1"/>
              <a:t>Bold</a:t>
            </a:r>
            <a:r>
              <a:rPr lang="sv-SE" dirty="0"/>
              <a:t> 26 punkter</a:t>
            </a:r>
          </a:p>
        </p:txBody>
      </p:sp>
      <p:sp>
        <p:nvSpPr>
          <p:cNvPr id="3" name="Platshållare för innehåll 2"/>
          <p:cNvSpPr>
            <a:spLocks noGrp="1"/>
          </p:cNvSpPr>
          <p:nvPr>
            <p:ph idx="1" hasCustomPrompt="1"/>
          </p:nvPr>
        </p:nvSpPr>
        <p:spPr>
          <a:xfrm>
            <a:off x="5183188" y="987425"/>
            <a:ext cx="6172200" cy="4873625"/>
          </a:xfrm>
        </p:spPr>
        <p:txBody>
          <a:bodyPr/>
          <a:lstStyle>
            <a:lvl1pPr>
              <a:defRPr sz="1200"/>
            </a:lvl1pPr>
            <a:lvl2pPr>
              <a:defRPr sz="1100"/>
            </a:lvl2pPr>
            <a:lvl3pPr>
              <a:defRPr sz="1000"/>
            </a:lvl3pPr>
            <a:lvl4pPr>
              <a:defRPr sz="900"/>
            </a:lvl4pPr>
            <a:lvl5pPr>
              <a:defRPr sz="800"/>
            </a:lvl5pPr>
            <a:lvl6pPr>
              <a:defRPr sz="2000"/>
            </a:lvl6pPr>
            <a:lvl7pPr>
              <a:defRPr sz="2000"/>
            </a:lvl7pPr>
            <a:lvl8pPr>
              <a:defRPr sz="2000"/>
            </a:lvl8pPr>
            <a:lvl9pPr>
              <a:defRPr sz="2000"/>
            </a:lvl9pPr>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4" name="Platshållare för text 3"/>
          <p:cNvSpPr>
            <a:spLocks noGrp="1"/>
          </p:cNvSpPr>
          <p:nvPr>
            <p:ph type="body" sz="half" idx="2" hasCustomPrompt="1"/>
          </p:nvPr>
        </p:nvSpPr>
        <p:spPr>
          <a:xfrm>
            <a:off x="839788" y="2057400"/>
            <a:ext cx="3932237" cy="3811588"/>
          </a:xfrm>
        </p:spPr>
        <p:txBody>
          <a:bodyPr>
            <a:normAutofit/>
          </a:bodyPr>
          <a:lstStyle>
            <a:lvl1pPr marL="0" indent="0">
              <a:buNone/>
              <a:defRPr sz="2200">
                <a:solidFill>
                  <a:srgbClr val="E8412B"/>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Rubrik: Arial 22 punkter</a:t>
            </a:r>
          </a:p>
        </p:txBody>
      </p:sp>
      <p:sp>
        <p:nvSpPr>
          <p:cNvPr id="5" name="Platshållare för datum 4"/>
          <p:cNvSpPr>
            <a:spLocks noGrp="1"/>
          </p:cNvSpPr>
          <p:nvPr>
            <p:ph type="dt" sz="half" idx="10"/>
          </p:nvPr>
        </p:nvSpPr>
        <p:spPr/>
        <p:txBody>
          <a:bodyPr/>
          <a:lstStyle/>
          <a:p>
            <a:fld id="{951EA20D-F199-45EA-932C-212389A20381}" type="datetimeFigureOut">
              <a:rPr lang="sv-SE" smtClean="0"/>
              <a:t>2020-05-08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2855FD0-B316-4720-9A87-2C754927A2EC}"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91315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839788" y="457200"/>
            <a:ext cx="3932237" cy="1600200"/>
          </a:xfrm>
        </p:spPr>
        <p:txBody>
          <a:bodyPr anchor="b">
            <a:normAutofit/>
          </a:bodyPr>
          <a:lstStyle>
            <a:lvl1pPr>
              <a:defRPr sz="2600"/>
            </a:lvl1pPr>
          </a:lstStyle>
          <a:p>
            <a:r>
              <a:rPr lang="sv-SE" dirty="0"/>
              <a:t>Rubrik: Arial </a:t>
            </a:r>
            <a:r>
              <a:rPr lang="sv-SE" dirty="0" err="1"/>
              <a:t>Bold</a:t>
            </a:r>
            <a:r>
              <a:rPr lang="sv-SE" dirty="0"/>
              <a:t> 26 punkter</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hasCustomPrompt="1"/>
          </p:nvPr>
        </p:nvSpPr>
        <p:spPr>
          <a:xfrm>
            <a:off x="839788" y="2057400"/>
            <a:ext cx="3932237" cy="3811588"/>
          </a:xfrm>
        </p:spPr>
        <p:txBody>
          <a:bodyPr>
            <a:normAutofit/>
          </a:bodyPr>
          <a:lstStyle>
            <a:lvl1pPr marL="0" indent="0">
              <a:buNone/>
              <a:defRPr sz="2200">
                <a:solidFill>
                  <a:srgbClr val="E8412B"/>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Rubrik: Arial 22 punkter</a:t>
            </a:r>
          </a:p>
        </p:txBody>
      </p:sp>
      <p:sp>
        <p:nvSpPr>
          <p:cNvPr id="5" name="Platshållare för datum 4"/>
          <p:cNvSpPr>
            <a:spLocks noGrp="1"/>
          </p:cNvSpPr>
          <p:nvPr>
            <p:ph type="dt" sz="half" idx="10"/>
          </p:nvPr>
        </p:nvSpPr>
        <p:spPr/>
        <p:txBody>
          <a:bodyPr/>
          <a:lstStyle/>
          <a:p>
            <a:fld id="{951EA20D-F199-45EA-932C-212389A20381}" type="datetimeFigureOut">
              <a:rPr lang="sv-SE" smtClean="0"/>
              <a:t>2020-05-08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2855FD0-B316-4720-9A87-2C754927A2EC}"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321150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Rubrik: Arial </a:t>
            </a:r>
            <a:r>
              <a:rPr lang="sv-SE" dirty="0" err="1"/>
              <a:t>Bold</a:t>
            </a:r>
            <a:r>
              <a:rPr lang="sv-SE" dirty="0"/>
              <a:t> 26 punkter</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dirty="0"/>
              <a:t>Brödtext: Times New Roman 12 punkter</a:t>
            </a:r>
          </a:p>
          <a:p>
            <a:pPr lvl="1"/>
            <a:r>
              <a:rPr lang="sv-SE" dirty="0"/>
              <a:t>Brödtext: Times New Roman 11 punkter</a:t>
            </a:r>
          </a:p>
          <a:p>
            <a:pPr lvl="2"/>
            <a:r>
              <a:rPr lang="sv-SE" dirty="0"/>
              <a:t>Brödtext: Times New Roman 10 punkter</a:t>
            </a:r>
          </a:p>
          <a:p>
            <a:pPr lvl="3"/>
            <a:r>
              <a:rPr lang="sv-SE" dirty="0"/>
              <a:t>Brödtext: Times New Roman 9 punkter</a:t>
            </a:r>
          </a:p>
          <a:p>
            <a:pPr lvl="4"/>
            <a:r>
              <a:rPr lang="sv-SE" dirty="0"/>
              <a:t>Brödtext: Times New Roman 8 punkter</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EA20D-F199-45EA-932C-212389A20381}" type="datetimeFigureOut">
              <a:rPr lang="sv-SE" smtClean="0"/>
              <a:t>2020-05-08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55FD0-B316-4720-9A87-2C754927A2EC}" type="slidenum">
              <a:rPr lang="sv-SE" smtClean="0"/>
              <a:t>‹#›</a:t>
            </a:fld>
            <a:endParaRPr lang="sv-SE"/>
          </a:p>
        </p:txBody>
      </p:sp>
      <p:pic>
        <p:nvPicPr>
          <p:cNvPr id="7" name="Bildobjekt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146068" y="6193539"/>
            <a:ext cx="2207732" cy="527936"/>
          </a:xfrm>
          <a:prstGeom prst="rect">
            <a:avLst/>
          </a:prstGeom>
        </p:spPr>
      </p:pic>
    </p:spTree>
    <p:extLst>
      <p:ext uri="{BB962C8B-B14F-4D97-AF65-F5344CB8AC3E}">
        <p14:creationId xmlns:p14="http://schemas.microsoft.com/office/powerpoint/2010/main" val="431474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2600" b="1" kern="1200">
          <a:solidFill>
            <a:srgbClr val="E8412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9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astmanland.hjarnkoll.se/"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5" Type="http://schemas.openxmlformats.org/officeDocument/2006/relationships/image" Target="../media/image3.jpeg"/><Relationship Id="rId4" Type="http://schemas.openxmlformats.org/officeDocument/2006/relationships/hyperlink" Target="mailto:vastmanland@hjarnkoll.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756844"/>
            <a:ext cx="9144000" cy="2387600"/>
          </a:xfrm>
        </p:spPr>
        <p:txBody>
          <a:bodyPr>
            <a:normAutofit/>
          </a:bodyPr>
          <a:lstStyle/>
          <a:p>
            <a:r>
              <a:rPr lang="sv-SE" sz="4400" dirty="0"/>
              <a:t>Våga prata om psykisk ohälsa!</a:t>
            </a:r>
            <a:br>
              <a:rPr lang="sv-SE" sz="4400" dirty="0"/>
            </a:br>
            <a:endParaRPr lang="sv-SE" sz="4400" dirty="0"/>
          </a:p>
        </p:txBody>
      </p:sp>
      <p:sp>
        <p:nvSpPr>
          <p:cNvPr id="3" name="textruta 2">
            <a:extLst>
              <a:ext uri="{FF2B5EF4-FFF2-40B4-BE49-F238E27FC236}">
                <a16:creationId xmlns:a16="http://schemas.microsoft.com/office/drawing/2014/main" id="{B2592570-6E90-DE43-A7C6-30D30BE1E93E}"/>
              </a:ext>
            </a:extLst>
          </p:cNvPr>
          <p:cNvSpPr txBox="1"/>
          <p:nvPr/>
        </p:nvSpPr>
        <p:spPr>
          <a:xfrm>
            <a:off x="1467853" y="6256421"/>
            <a:ext cx="2713179" cy="369332"/>
          </a:xfrm>
          <a:prstGeom prst="rect">
            <a:avLst/>
          </a:prstGeom>
          <a:noFill/>
        </p:spPr>
        <p:txBody>
          <a:bodyPr wrap="none" rtlCol="0">
            <a:spAutoFit/>
          </a:bodyPr>
          <a:lstStyle/>
          <a:p>
            <a:r>
              <a:rPr lang="sv-SE" dirty="0"/>
              <a:t>Susanne Tell - Samordnare </a:t>
            </a:r>
          </a:p>
        </p:txBody>
      </p:sp>
    </p:spTree>
    <p:extLst>
      <p:ext uri="{BB962C8B-B14F-4D97-AF65-F5344CB8AC3E}">
        <p14:creationId xmlns:p14="http://schemas.microsoft.com/office/powerpoint/2010/main" val="2437516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885825"/>
          </a:xfrm>
        </p:spPr>
        <p:txBody>
          <a:bodyPr/>
          <a:lstStyle/>
          <a:p>
            <a:r>
              <a:rPr lang="sv-SE" dirty="0"/>
              <a:t>Kontakta oss!</a:t>
            </a:r>
          </a:p>
        </p:txBody>
      </p:sp>
      <p:sp>
        <p:nvSpPr>
          <p:cNvPr id="4" name="Platshållare för text 3"/>
          <p:cNvSpPr>
            <a:spLocks noGrp="1"/>
          </p:cNvSpPr>
          <p:nvPr>
            <p:ph type="body" sz="half" idx="2"/>
          </p:nvPr>
        </p:nvSpPr>
        <p:spPr>
          <a:xfrm>
            <a:off x="779463" y="1620838"/>
            <a:ext cx="3932237" cy="4240212"/>
          </a:xfrm>
        </p:spPr>
        <p:txBody>
          <a:bodyPr>
            <a:normAutofit/>
          </a:bodyPr>
          <a:lstStyle/>
          <a:p>
            <a:r>
              <a:rPr lang="sv-SE" sz="2000" dirty="0" err="1">
                <a:solidFill>
                  <a:schemeClr val="tx1"/>
                </a:solidFill>
                <a:latin typeface="Times New Roman" panose="02020603050405020304" pitchFamily="18" charset="0"/>
                <a:cs typeface="Times New Roman" panose="02020603050405020304" pitchFamily="18" charset="0"/>
              </a:rPr>
              <a:t>Hjärnkolls</a:t>
            </a:r>
            <a:r>
              <a:rPr lang="sv-SE" sz="2000" dirty="0">
                <a:solidFill>
                  <a:schemeClr val="tx1"/>
                </a:solidFill>
                <a:latin typeface="Times New Roman" panose="02020603050405020304" pitchFamily="18" charset="0"/>
                <a:cs typeface="Times New Roman" panose="02020603050405020304" pitchFamily="18" charset="0"/>
              </a:rPr>
              <a:t> ambassadörer föreläser och utbildar utifrån sina egna erfarenheter av psykisk ohälsa, egen eller som anhörig. </a:t>
            </a:r>
          </a:p>
          <a:p>
            <a:endParaRPr lang="sv-SE" sz="2000" dirty="0">
              <a:solidFill>
                <a:schemeClr val="tx1"/>
              </a:solidFill>
              <a:latin typeface="Times New Roman" panose="02020603050405020304" pitchFamily="18" charset="0"/>
              <a:cs typeface="Times New Roman" panose="02020603050405020304" pitchFamily="18" charset="0"/>
            </a:endParaRPr>
          </a:p>
          <a:p>
            <a:r>
              <a:rPr lang="sv-SE" sz="2000" dirty="0">
                <a:solidFill>
                  <a:schemeClr val="tx1"/>
                </a:solidFill>
                <a:latin typeface="Times New Roman" panose="02020603050405020304" pitchFamily="18" charset="0"/>
                <a:cs typeface="Times New Roman" panose="02020603050405020304" pitchFamily="18" charset="0"/>
              </a:rPr>
              <a:t>Läs mer:</a:t>
            </a:r>
          </a:p>
          <a:p>
            <a:r>
              <a:rPr lang="sv-SE" sz="2000" dirty="0">
                <a:solidFill>
                  <a:schemeClr val="tx1"/>
                </a:solidFill>
                <a:latin typeface="Times New Roman" panose="02020603050405020304" pitchFamily="18" charset="0"/>
                <a:cs typeface="Times New Roman" panose="02020603050405020304" pitchFamily="18" charset="0"/>
              </a:rPr>
              <a:t> </a:t>
            </a:r>
            <a:r>
              <a:rPr lang="sv-SE" sz="2000" dirty="0">
                <a:solidFill>
                  <a:schemeClr val="tx1"/>
                </a:solidFill>
                <a:latin typeface="Times New Roman" panose="02020603050405020304" pitchFamily="18" charset="0"/>
                <a:cs typeface="Times New Roman" panose="02020603050405020304" pitchFamily="18" charset="0"/>
                <a:hlinkClick r:id="rId3"/>
              </a:rPr>
              <a:t>https://vastmanland.hjarnkoll.se</a:t>
            </a:r>
            <a:endParaRPr lang="sv-SE" sz="2000" dirty="0">
              <a:solidFill>
                <a:schemeClr val="tx1"/>
              </a:solidFill>
              <a:latin typeface="Times New Roman" panose="02020603050405020304" pitchFamily="18" charset="0"/>
              <a:cs typeface="Times New Roman" panose="02020603050405020304" pitchFamily="18" charset="0"/>
            </a:endParaRPr>
          </a:p>
          <a:p>
            <a:endParaRPr lang="sv-SE" sz="2000" dirty="0">
              <a:solidFill>
                <a:schemeClr val="tx1"/>
              </a:solidFill>
              <a:latin typeface="Times New Roman" panose="02020603050405020304" pitchFamily="18" charset="0"/>
              <a:cs typeface="Times New Roman" panose="02020603050405020304" pitchFamily="18" charset="0"/>
            </a:endParaRPr>
          </a:p>
          <a:p>
            <a:r>
              <a:rPr lang="sv-SE" sz="2000" dirty="0">
                <a:solidFill>
                  <a:schemeClr val="tx1"/>
                </a:solidFill>
                <a:latin typeface="Times New Roman" panose="02020603050405020304" pitchFamily="18" charset="0"/>
                <a:cs typeface="Times New Roman" panose="02020603050405020304" pitchFamily="18" charset="0"/>
              </a:rPr>
              <a:t> Har du frågor, hör av dig till:</a:t>
            </a:r>
          </a:p>
          <a:p>
            <a:r>
              <a:rPr lang="sv-SE" sz="2000" dirty="0">
                <a:solidFill>
                  <a:schemeClr val="tx1"/>
                </a:solidFill>
                <a:latin typeface="Times New Roman" panose="02020603050405020304" pitchFamily="18" charset="0"/>
                <a:cs typeface="Times New Roman" panose="02020603050405020304" pitchFamily="18" charset="0"/>
                <a:hlinkClick r:id="rId4"/>
              </a:rPr>
              <a:t>vastmanland@hjarnkoll.se</a:t>
            </a:r>
            <a:endParaRPr lang="sv-SE" sz="2000" dirty="0">
              <a:solidFill>
                <a:schemeClr val="tx1"/>
              </a:solidFill>
              <a:latin typeface="Times New Roman" panose="02020603050405020304" pitchFamily="18" charset="0"/>
              <a:cs typeface="Times New Roman" panose="02020603050405020304" pitchFamily="18" charset="0"/>
            </a:endParaRPr>
          </a:p>
          <a:p>
            <a:r>
              <a:rPr lang="sv-SE" sz="2000" dirty="0">
                <a:solidFill>
                  <a:schemeClr val="tx1"/>
                </a:solidFill>
                <a:latin typeface="Times New Roman" panose="02020603050405020304" pitchFamily="18" charset="0"/>
                <a:cs typeface="Times New Roman" panose="02020603050405020304" pitchFamily="18" charset="0"/>
              </a:rPr>
              <a:t> </a:t>
            </a:r>
          </a:p>
          <a:p>
            <a:endParaRPr lang="sv-SE" sz="1800" dirty="0">
              <a:solidFill>
                <a:schemeClr val="tx1"/>
              </a:solidFill>
              <a:latin typeface="Times New Roman" panose="02020603050405020304" pitchFamily="18" charset="0"/>
              <a:cs typeface="Times New Roman" panose="02020603050405020304" pitchFamily="18" charset="0"/>
            </a:endParaRPr>
          </a:p>
        </p:txBody>
      </p:sp>
      <p:pic>
        <p:nvPicPr>
          <p:cNvPr id="6" name="Bildobjekt 5" descr="En bild som visar person, kvinna, inomhus, stående&#10;&#10;Automatiskt genererad beskrivning">
            <a:extLst>
              <a:ext uri="{FF2B5EF4-FFF2-40B4-BE49-F238E27FC236}">
                <a16:creationId xmlns:a16="http://schemas.microsoft.com/office/drawing/2014/main" id="{C192BA78-E7D4-4732-99C4-68F4E09BF9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50766" y="1620838"/>
            <a:ext cx="5744548" cy="3037556"/>
          </a:xfrm>
          <a:prstGeom prst="rect">
            <a:avLst/>
          </a:prstGeom>
        </p:spPr>
      </p:pic>
    </p:spTree>
    <p:extLst>
      <p:ext uri="{BB962C8B-B14F-4D97-AF65-F5344CB8AC3E}">
        <p14:creationId xmlns:p14="http://schemas.microsoft.com/office/powerpoint/2010/main" val="213758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885825"/>
          </a:xfrm>
        </p:spPr>
        <p:txBody>
          <a:bodyPr/>
          <a:lstStyle/>
          <a:p>
            <a:r>
              <a:rPr lang="sv-SE" dirty="0" err="1"/>
              <a:t>Hjärnkoll</a:t>
            </a:r>
            <a:r>
              <a:rPr lang="sv-SE" dirty="0"/>
              <a:t> sedan 2009!</a:t>
            </a:r>
            <a:endParaRPr lang="sv-SE" i="1" dirty="0"/>
          </a:p>
        </p:txBody>
      </p:sp>
      <p:sp>
        <p:nvSpPr>
          <p:cNvPr id="4" name="Platshållare för text 3"/>
          <p:cNvSpPr>
            <a:spLocks noGrp="1"/>
          </p:cNvSpPr>
          <p:nvPr>
            <p:ph type="body" sz="half" idx="2"/>
          </p:nvPr>
        </p:nvSpPr>
        <p:spPr>
          <a:xfrm>
            <a:off x="910126" y="1693252"/>
            <a:ext cx="10185766" cy="3423871"/>
          </a:xfrm>
        </p:spPr>
        <p:txBody>
          <a:bodyPr>
            <a:normAutofit/>
          </a:bodyPr>
          <a:lstStyle/>
          <a:p>
            <a:r>
              <a:rPr lang="sv-SE" sz="2400" dirty="0">
                <a:solidFill>
                  <a:schemeClr val="tx1"/>
                </a:solidFill>
                <a:latin typeface="Times New Roman" panose="02020603050405020304" pitchFamily="18" charset="0"/>
                <a:cs typeface="Times New Roman" panose="02020603050405020304" pitchFamily="18" charset="0"/>
              </a:rPr>
              <a:t>2009-2014 var </a:t>
            </a:r>
            <a:r>
              <a:rPr lang="sv-SE" sz="2400" dirty="0" err="1">
                <a:solidFill>
                  <a:schemeClr val="tx1"/>
                </a:solidFill>
                <a:latin typeface="Times New Roman" panose="02020603050405020304" pitchFamily="18" charset="0"/>
                <a:cs typeface="Times New Roman" panose="02020603050405020304" pitchFamily="18" charset="0"/>
              </a:rPr>
              <a:t>Hjärnkoll</a:t>
            </a:r>
            <a:r>
              <a:rPr lang="sv-SE" sz="2400" dirty="0">
                <a:solidFill>
                  <a:schemeClr val="tx1"/>
                </a:solidFill>
                <a:latin typeface="Times New Roman" panose="02020603050405020304" pitchFamily="18" charset="0"/>
                <a:cs typeface="Times New Roman" panose="02020603050405020304" pitchFamily="18" charset="0"/>
              </a:rPr>
              <a:t> en nationell kampanj som drevs av Myndigheten för delaktighet, MFD, och Nationell Samverkan för Psykisk Hälsa, NSPH.</a:t>
            </a:r>
          </a:p>
          <a:p>
            <a:endParaRPr lang="sv-SE" sz="2400" dirty="0">
              <a:solidFill>
                <a:schemeClr val="tx1"/>
              </a:solidFill>
              <a:latin typeface="Times New Roman" panose="02020603050405020304" pitchFamily="18" charset="0"/>
              <a:cs typeface="Times New Roman" panose="02020603050405020304" pitchFamily="18" charset="0"/>
            </a:endParaRPr>
          </a:p>
          <a:p>
            <a:r>
              <a:rPr lang="sv-SE" sz="2400" dirty="0">
                <a:solidFill>
                  <a:schemeClr val="tx1"/>
                </a:solidFill>
                <a:latin typeface="Times New Roman" panose="02020603050405020304" pitchFamily="18" charset="0"/>
                <a:cs typeface="Times New Roman" panose="02020603050405020304" pitchFamily="18" charset="0"/>
              </a:rPr>
              <a:t>Sedan 2015 är vi Riksförbundet </a:t>
            </a:r>
            <a:r>
              <a:rPr lang="sv-SE" sz="2400" dirty="0" err="1">
                <a:solidFill>
                  <a:schemeClr val="tx1"/>
                </a:solidFill>
                <a:latin typeface="Times New Roman" panose="02020603050405020304" pitchFamily="18" charset="0"/>
                <a:cs typeface="Times New Roman" panose="02020603050405020304" pitchFamily="18" charset="0"/>
              </a:rPr>
              <a:t>Hjärnkoll</a:t>
            </a:r>
            <a:r>
              <a:rPr lang="sv-SE" sz="2400" dirty="0">
                <a:solidFill>
                  <a:schemeClr val="tx1"/>
                </a:solidFill>
                <a:latin typeface="Times New Roman" panose="02020603050405020304" pitchFamily="18" charset="0"/>
                <a:cs typeface="Times New Roman" panose="02020603050405020304" pitchFamily="18" charset="0"/>
              </a:rPr>
              <a:t>. Bakom oss står de 13 patient-, brukar- och anhörig-organisationerna i NSPH.</a:t>
            </a:r>
          </a:p>
        </p:txBody>
      </p:sp>
    </p:spTree>
    <p:extLst>
      <p:ext uri="{BB962C8B-B14F-4D97-AF65-F5344CB8AC3E}">
        <p14:creationId xmlns:p14="http://schemas.microsoft.com/office/powerpoint/2010/main" val="415228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Hjärnkolls vision och mål</a:t>
            </a:r>
          </a:p>
        </p:txBody>
      </p:sp>
      <p:sp>
        <p:nvSpPr>
          <p:cNvPr id="3" name="Platshållare för innehåll 2"/>
          <p:cNvSpPr>
            <a:spLocks noGrp="1"/>
          </p:cNvSpPr>
          <p:nvPr>
            <p:ph idx="1"/>
          </p:nvPr>
        </p:nvSpPr>
        <p:spPr/>
        <p:txBody>
          <a:bodyPr>
            <a:normAutofit/>
          </a:bodyPr>
          <a:lstStyle/>
          <a:p>
            <a:pPr marL="0" indent="0">
              <a:buNone/>
            </a:pPr>
            <a:r>
              <a:rPr lang="sv-SE" sz="2400" dirty="0"/>
              <a:t>Vision:</a:t>
            </a:r>
          </a:p>
          <a:p>
            <a:pPr marL="0" indent="0">
              <a:buNone/>
            </a:pPr>
            <a:r>
              <a:rPr lang="sv-SE" sz="2400" dirty="0"/>
              <a:t>Alla ska ha samma rättigheter och möjligheter oavsett psykiska olikheter</a:t>
            </a:r>
          </a:p>
          <a:p>
            <a:pPr marL="0" indent="0">
              <a:buNone/>
            </a:pPr>
            <a:endParaRPr lang="sv-SE" sz="2400" dirty="0"/>
          </a:p>
          <a:p>
            <a:pPr marL="0" indent="0">
              <a:buNone/>
            </a:pPr>
            <a:r>
              <a:rPr lang="sv-SE" sz="2400" dirty="0"/>
              <a:t>Mål:</a:t>
            </a:r>
          </a:p>
          <a:p>
            <a:r>
              <a:rPr lang="sv-SE" sz="2400" b="1" dirty="0"/>
              <a:t>Öka öppenheten </a:t>
            </a:r>
            <a:r>
              <a:rPr lang="sv-SE" sz="2400" dirty="0"/>
              <a:t>kring och kunskapen om psykisk ohälsa</a:t>
            </a:r>
          </a:p>
          <a:p>
            <a:r>
              <a:rPr lang="sv-SE" sz="2400" b="1" dirty="0"/>
              <a:t>Förändra negativa attityder </a:t>
            </a:r>
            <a:r>
              <a:rPr lang="sv-SE" sz="2400" dirty="0"/>
              <a:t>till människor med psykisk ohälsa</a:t>
            </a:r>
          </a:p>
          <a:p>
            <a:r>
              <a:rPr lang="sv-SE" sz="2400" b="1" dirty="0"/>
              <a:t>Minska diskrimineringen </a:t>
            </a:r>
            <a:r>
              <a:rPr lang="sv-SE" sz="2400" dirty="0"/>
              <a:t>av människor som lever med psykisk ohälsa</a:t>
            </a:r>
          </a:p>
          <a:p>
            <a:pPr marL="0" indent="0">
              <a:buNone/>
            </a:pPr>
            <a:endParaRPr lang="sv-SE" sz="2800" dirty="0"/>
          </a:p>
          <a:p>
            <a:pPr marL="0" indent="0">
              <a:buNone/>
            </a:pPr>
            <a:endParaRPr lang="sv-SE" sz="2800" dirty="0"/>
          </a:p>
        </p:txBody>
      </p:sp>
    </p:spTree>
    <p:extLst>
      <p:ext uri="{BB962C8B-B14F-4D97-AF65-F5344CB8AC3E}">
        <p14:creationId xmlns:p14="http://schemas.microsoft.com/office/powerpoint/2010/main" val="3450602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grpSp>
        <p:nvGrpSpPr>
          <p:cNvPr id="158" name="Google Shape;158;p20"/>
          <p:cNvGrpSpPr/>
          <p:nvPr/>
        </p:nvGrpSpPr>
        <p:grpSpPr>
          <a:xfrm>
            <a:off x="1711414" y="1207500"/>
            <a:ext cx="8889344" cy="4296085"/>
            <a:chOff x="1657625" y="1834711"/>
            <a:chExt cx="8889344" cy="4296085"/>
          </a:xfrm>
        </p:grpSpPr>
        <p:pic>
          <p:nvPicPr>
            <p:cNvPr id="159" name="Google Shape;159;p20"/>
            <p:cNvPicPr preferRelativeResize="0"/>
            <p:nvPr/>
          </p:nvPicPr>
          <p:blipFill rotWithShape="1">
            <a:blip r:embed="rId3">
              <a:alphaModFix/>
            </a:blip>
            <a:srcRect/>
            <a:stretch/>
          </p:blipFill>
          <p:spPr>
            <a:xfrm>
              <a:off x="4174471" y="2653506"/>
              <a:ext cx="2695575" cy="2695575"/>
            </a:xfrm>
            <a:prstGeom prst="rect">
              <a:avLst/>
            </a:prstGeom>
            <a:noFill/>
            <a:ln>
              <a:noFill/>
            </a:ln>
          </p:spPr>
        </p:pic>
        <p:sp>
          <p:nvSpPr>
            <p:cNvPr id="160" name="Google Shape;160;p20"/>
            <p:cNvSpPr txBox="1"/>
            <p:nvPr/>
          </p:nvSpPr>
          <p:spPr>
            <a:xfrm>
              <a:off x="4094623" y="5669131"/>
              <a:ext cx="3518649"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Riksförbundet Hjärnkoll</a:t>
              </a:r>
              <a:endParaRPr sz="2400" dirty="0">
                <a:solidFill>
                  <a:schemeClr val="dk1"/>
                </a:solidFill>
                <a:latin typeface="Calibri"/>
                <a:ea typeface="Calibri"/>
                <a:cs typeface="Calibri"/>
                <a:sym typeface="Calibri"/>
              </a:endParaRPr>
            </a:p>
          </p:txBody>
        </p:sp>
        <p:sp>
          <p:nvSpPr>
            <p:cNvPr id="161" name="Google Shape;161;p20"/>
            <p:cNvSpPr txBox="1"/>
            <p:nvPr/>
          </p:nvSpPr>
          <p:spPr>
            <a:xfrm>
              <a:off x="7247964" y="4635595"/>
              <a:ext cx="2994212"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14 regionala föreningar</a:t>
              </a:r>
              <a:endParaRPr sz="2400" dirty="0">
                <a:solidFill>
                  <a:schemeClr val="dk1"/>
                </a:solidFill>
                <a:latin typeface="Calibri"/>
                <a:ea typeface="Calibri"/>
                <a:cs typeface="Calibri"/>
                <a:sym typeface="Calibri"/>
              </a:endParaRPr>
            </a:p>
          </p:txBody>
        </p:sp>
        <p:sp>
          <p:nvSpPr>
            <p:cNvPr id="162" name="Google Shape;162;p20"/>
            <p:cNvSpPr txBox="1"/>
            <p:nvPr/>
          </p:nvSpPr>
          <p:spPr>
            <a:xfrm>
              <a:off x="4651837" y="1834711"/>
              <a:ext cx="2994212"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Ambassadörer</a:t>
              </a:r>
              <a:endParaRPr sz="2400" dirty="0">
                <a:solidFill>
                  <a:schemeClr val="dk1"/>
                </a:solidFill>
                <a:latin typeface="Calibri"/>
                <a:ea typeface="Calibri"/>
                <a:cs typeface="Calibri"/>
                <a:sym typeface="Calibri"/>
              </a:endParaRPr>
            </a:p>
          </p:txBody>
        </p:sp>
        <p:sp>
          <p:nvSpPr>
            <p:cNvPr id="163" name="Google Shape;163;p20"/>
            <p:cNvSpPr txBox="1"/>
            <p:nvPr/>
          </p:nvSpPr>
          <p:spPr>
            <a:xfrm>
              <a:off x="7168683" y="2576278"/>
              <a:ext cx="2994212"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Supporters</a:t>
              </a:r>
              <a:endParaRPr sz="2400" dirty="0">
                <a:solidFill>
                  <a:schemeClr val="dk1"/>
                </a:solidFill>
                <a:latin typeface="Calibri"/>
                <a:ea typeface="Calibri"/>
                <a:cs typeface="Calibri"/>
                <a:sym typeface="Calibri"/>
              </a:endParaRPr>
            </a:p>
          </p:txBody>
        </p:sp>
        <p:sp>
          <p:nvSpPr>
            <p:cNvPr id="164" name="Google Shape;164;p20"/>
            <p:cNvSpPr txBox="1"/>
            <p:nvPr/>
          </p:nvSpPr>
          <p:spPr>
            <a:xfrm>
              <a:off x="7552757" y="3484548"/>
              <a:ext cx="2994212"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Regionala </a:t>
              </a:r>
              <a:endParaRPr dirty="0"/>
            </a:p>
            <a:p>
              <a:pPr marL="0" marR="0" lvl="0" indent="0" algn="l" rtl="0">
                <a:spcBef>
                  <a:spcPts val="0"/>
                </a:spcBef>
                <a:spcAft>
                  <a:spcPts val="0"/>
                </a:spcAft>
                <a:buNone/>
              </a:pPr>
              <a:r>
                <a:rPr lang="sv-SE" sz="2400" dirty="0">
                  <a:solidFill>
                    <a:schemeClr val="dk1"/>
                  </a:solidFill>
                  <a:latin typeface="Calibri"/>
                  <a:ea typeface="Calibri"/>
                  <a:cs typeface="Calibri"/>
                  <a:sym typeface="Calibri"/>
                </a:rPr>
                <a:t>samordnare</a:t>
              </a:r>
              <a:endParaRPr sz="2400" dirty="0">
                <a:solidFill>
                  <a:schemeClr val="dk1"/>
                </a:solidFill>
                <a:latin typeface="Calibri"/>
                <a:ea typeface="Calibri"/>
                <a:cs typeface="Calibri"/>
                <a:sym typeface="Calibri"/>
              </a:endParaRPr>
            </a:p>
          </p:txBody>
        </p:sp>
        <p:sp>
          <p:nvSpPr>
            <p:cNvPr id="165" name="Google Shape;165;p20"/>
            <p:cNvSpPr txBox="1"/>
            <p:nvPr/>
          </p:nvSpPr>
          <p:spPr>
            <a:xfrm>
              <a:off x="1657625" y="3539628"/>
              <a:ext cx="2994212"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Projekt: Seniorsatsning</a:t>
              </a:r>
              <a:endParaRPr sz="2400" dirty="0">
                <a:solidFill>
                  <a:schemeClr val="dk1"/>
                </a:solidFill>
                <a:latin typeface="Calibri"/>
                <a:ea typeface="Calibri"/>
                <a:cs typeface="Calibri"/>
                <a:sym typeface="Calibri"/>
              </a:endParaRPr>
            </a:p>
          </p:txBody>
        </p:sp>
        <p:sp>
          <p:nvSpPr>
            <p:cNvPr id="166" name="Google Shape;166;p20"/>
            <p:cNvSpPr txBox="1"/>
            <p:nvPr/>
          </p:nvSpPr>
          <p:spPr>
            <a:xfrm>
              <a:off x="1994654" y="4696731"/>
              <a:ext cx="2994212"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Projekt: Den egna berättelsen</a:t>
              </a:r>
              <a:endParaRPr sz="2400" dirty="0">
                <a:solidFill>
                  <a:schemeClr val="dk1"/>
                </a:solidFill>
                <a:latin typeface="Calibri"/>
                <a:ea typeface="Calibri"/>
                <a:cs typeface="Calibri"/>
                <a:sym typeface="Calibri"/>
              </a:endParaRPr>
            </a:p>
          </p:txBody>
        </p:sp>
        <p:sp>
          <p:nvSpPr>
            <p:cNvPr id="167" name="Google Shape;167;p20"/>
            <p:cNvSpPr txBox="1"/>
            <p:nvPr/>
          </p:nvSpPr>
          <p:spPr>
            <a:xfrm>
              <a:off x="2463760" y="2333456"/>
              <a:ext cx="2055999"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Styrning och</a:t>
              </a:r>
              <a:endParaRPr dirty="0"/>
            </a:p>
            <a:p>
              <a:pPr marL="0" marR="0" lvl="0" indent="0" algn="l" rtl="0">
                <a:spcBef>
                  <a:spcPts val="0"/>
                </a:spcBef>
                <a:spcAft>
                  <a:spcPts val="0"/>
                </a:spcAft>
                <a:buNone/>
              </a:pPr>
              <a:r>
                <a:rPr lang="sv-SE" sz="2400" dirty="0">
                  <a:solidFill>
                    <a:schemeClr val="dk1"/>
                  </a:solidFill>
                  <a:latin typeface="Calibri"/>
                  <a:ea typeface="Calibri"/>
                  <a:cs typeface="Calibri"/>
                  <a:sym typeface="Calibri"/>
                </a:rPr>
                <a:t>ekonomi</a:t>
              </a:r>
              <a:endParaRPr sz="2400" dirty="0">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vi gör:</a:t>
            </a:r>
          </a:p>
        </p:txBody>
      </p:sp>
      <p:sp>
        <p:nvSpPr>
          <p:cNvPr id="3" name="Platshållare för innehåll 2"/>
          <p:cNvSpPr>
            <a:spLocks noGrp="1"/>
          </p:cNvSpPr>
          <p:nvPr>
            <p:ph idx="1"/>
          </p:nvPr>
        </p:nvSpPr>
        <p:spPr/>
        <p:txBody>
          <a:bodyPr>
            <a:normAutofit/>
          </a:bodyPr>
          <a:lstStyle/>
          <a:p>
            <a:pPr marL="0" indent="0">
              <a:buNone/>
            </a:pPr>
            <a:r>
              <a:rPr lang="sv-SE" sz="2400" dirty="0"/>
              <a:t>Grunden är föreläsningar med utbildade egenerfarna ambassadörer</a:t>
            </a:r>
          </a:p>
          <a:p>
            <a:pPr marL="0" indent="0">
              <a:buNone/>
            </a:pPr>
            <a:endParaRPr lang="sv-SE" sz="2400" dirty="0"/>
          </a:p>
          <a:p>
            <a:pPr marL="0" indent="0">
              <a:buNone/>
            </a:pPr>
            <a:r>
              <a:rPr lang="sv-SE" sz="2400" dirty="0"/>
              <a:t>Andra uppgifter:</a:t>
            </a:r>
          </a:p>
          <a:p>
            <a:r>
              <a:rPr lang="sv-SE" sz="2400" dirty="0"/>
              <a:t>Infobord på konferenser</a:t>
            </a:r>
          </a:p>
          <a:p>
            <a:r>
              <a:rPr lang="sv-SE" sz="2400" dirty="0"/>
              <a:t>Arrangera föreläsningar/konferenser/workshops med andra aktörer </a:t>
            </a:r>
          </a:p>
          <a:p>
            <a:r>
              <a:rPr lang="sv-SE" sz="2400" dirty="0"/>
              <a:t>Manifestationer – Tillsammanveckan, Cityfestivalen, Medeltidsdagarna </a:t>
            </a:r>
          </a:p>
          <a:p>
            <a:r>
              <a:rPr lang="sv-SE" sz="2400" dirty="0"/>
              <a:t>Medverka med inifrånperspektiv i olika arbetsgrupper – ex revidering av riktlinjer, </a:t>
            </a:r>
            <a:r>
              <a:rPr lang="sv-SE" sz="2400" dirty="0" err="1"/>
              <a:t>Länsmöten</a:t>
            </a:r>
            <a:r>
              <a:rPr lang="sv-SE" sz="2400" dirty="0"/>
              <a:t>, Länsstyrelsen </a:t>
            </a:r>
          </a:p>
          <a:p>
            <a:r>
              <a:rPr lang="sv-SE" sz="2400" dirty="0"/>
              <a:t>Samtalsgrupper för senior</a:t>
            </a:r>
          </a:p>
          <a:p>
            <a:r>
              <a:rPr lang="sv-SE" sz="2400" dirty="0"/>
              <a:t>Starta </a:t>
            </a:r>
            <a:r>
              <a:rPr lang="sv-SE" sz="2400" dirty="0" err="1"/>
              <a:t>Podd</a:t>
            </a:r>
            <a:r>
              <a:rPr lang="sv-SE" sz="2400" dirty="0"/>
              <a:t>…</a:t>
            </a:r>
          </a:p>
          <a:p>
            <a:pPr marL="0" indent="0">
              <a:buNone/>
            </a:pPr>
            <a:endParaRPr lang="sv-SE" sz="2800" dirty="0"/>
          </a:p>
          <a:p>
            <a:pPr marL="0" indent="0">
              <a:buNone/>
            </a:pPr>
            <a:endParaRPr lang="sv-SE" sz="2800" dirty="0"/>
          </a:p>
        </p:txBody>
      </p:sp>
    </p:spTree>
    <p:extLst>
      <p:ext uri="{BB962C8B-B14F-4D97-AF65-F5344CB8AC3E}">
        <p14:creationId xmlns:p14="http://schemas.microsoft.com/office/powerpoint/2010/main" val="396753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711817"/>
            <a:ext cx="9144000" cy="2387600"/>
          </a:xfrm>
        </p:spPr>
        <p:txBody>
          <a:bodyPr>
            <a:normAutofit/>
          </a:bodyPr>
          <a:lstStyle/>
          <a:p>
            <a:r>
              <a:rPr lang="sv-SE" sz="2400" dirty="0"/>
              <a:t>Tre av fyra har erfarenhet av psykisk ohälsa, egen eller som anhörig. Många blir diskriminerade. </a:t>
            </a:r>
            <a:br>
              <a:rPr lang="sv-SE" sz="2400" dirty="0"/>
            </a:br>
            <a:endParaRPr lang="sv-SE" sz="2400" dirty="0"/>
          </a:p>
        </p:txBody>
      </p:sp>
      <p:sp>
        <p:nvSpPr>
          <p:cNvPr id="3" name="Underrubrik 2"/>
          <p:cNvSpPr>
            <a:spLocks noGrp="1"/>
          </p:cNvSpPr>
          <p:nvPr>
            <p:ph type="subTitle" idx="1"/>
          </p:nvPr>
        </p:nvSpPr>
        <p:spPr>
          <a:xfrm>
            <a:off x="1524000" y="3191492"/>
            <a:ext cx="9144000" cy="1655762"/>
          </a:xfrm>
        </p:spPr>
        <p:txBody>
          <a:bodyPr>
            <a:noAutofit/>
          </a:bodyPr>
          <a:lstStyle/>
          <a:p>
            <a:r>
              <a:rPr lang="sv-SE" sz="2000" dirty="0"/>
              <a:t>Det är fortfarande skrämmande med psykisk ohälsa, trots att det är så vanligt. </a:t>
            </a:r>
          </a:p>
          <a:p>
            <a:r>
              <a:rPr lang="sv-SE" sz="2000" dirty="0"/>
              <a:t>Rädsla och okunskap gör att människor isolerar sig, och blir isolerade av omgivningen. </a:t>
            </a:r>
          </a:p>
          <a:p>
            <a:r>
              <a:rPr lang="sv-SE" sz="2000" dirty="0"/>
              <a:t>Många blir diskriminerade  i skolan, arbetslivet, vården, socialtjänsten, äldreomsorgen </a:t>
            </a:r>
            <a:r>
              <a:rPr lang="sv-SE" sz="2000" i="1" dirty="0"/>
              <a:t>och</a:t>
            </a:r>
            <a:r>
              <a:rPr lang="sv-SE" sz="2000" dirty="0"/>
              <a:t> i beslut som är avgörande för vilket stöd samhället ska ge. </a:t>
            </a:r>
          </a:p>
          <a:p>
            <a:endParaRPr lang="sv-SE" sz="1800" dirty="0"/>
          </a:p>
        </p:txBody>
      </p:sp>
    </p:spTree>
    <p:extLst>
      <p:ext uri="{BB962C8B-B14F-4D97-AF65-F5344CB8AC3E}">
        <p14:creationId xmlns:p14="http://schemas.microsoft.com/office/powerpoint/2010/main" val="312673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Ökad öppenhet och kunskap förändrar negativa </a:t>
            </a:r>
            <a:br>
              <a:rPr lang="sv-SE" dirty="0"/>
            </a:br>
            <a:r>
              <a:rPr lang="sv-SE" dirty="0"/>
              <a:t>attityder och minskar diskriminering. </a:t>
            </a:r>
            <a:br>
              <a:rPr lang="sv-SE" dirty="0"/>
            </a:br>
            <a:endParaRPr lang="sv-SE" dirty="0"/>
          </a:p>
        </p:txBody>
      </p:sp>
      <p:sp>
        <p:nvSpPr>
          <p:cNvPr id="3" name="Underrubrik 2"/>
          <p:cNvSpPr>
            <a:spLocks noGrp="1"/>
          </p:cNvSpPr>
          <p:nvPr>
            <p:ph type="subTitle" idx="1"/>
          </p:nvPr>
        </p:nvSpPr>
        <p:spPr>
          <a:xfrm>
            <a:off x="1524000" y="3602037"/>
            <a:ext cx="9144000" cy="1970087"/>
          </a:xfrm>
        </p:spPr>
        <p:txBody>
          <a:bodyPr>
            <a:normAutofit/>
          </a:bodyPr>
          <a:lstStyle/>
          <a:p>
            <a:r>
              <a:rPr lang="sv-SE" sz="2000" dirty="0"/>
              <a:t>Att öka öppenheten om psykisk ohälsa är </a:t>
            </a:r>
            <a:r>
              <a:rPr lang="sv-SE" sz="2000" dirty="0" err="1"/>
              <a:t>Hjärnkolls</a:t>
            </a:r>
            <a:r>
              <a:rPr lang="sv-SE" sz="2000" dirty="0"/>
              <a:t> viktigaste uppgift. </a:t>
            </a:r>
          </a:p>
          <a:p>
            <a:r>
              <a:rPr lang="sv-SE" sz="2000" dirty="0"/>
              <a:t>Motorn i arbetet är omkring 300 engagerade och kunniga ambassadörer i alla åldrar som föreläser utifrån sina erfarenheter av psykisk ohälsa. </a:t>
            </a:r>
          </a:p>
        </p:txBody>
      </p:sp>
    </p:spTree>
    <p:extLst>
      <p:ext uri="{BB962C8B-B14F-4D97-AF65-F5344CB8AC3E}">
        <p14:creationId xmlns:p14="http://schemas.microsoft.com/office/powerpoint/2010/main" val="122858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Alla ska ha samma rättigheter och möjligheter, </a:t>
            </a:r>
            <a:br>
              <a:rPr lang="sv-SE" dirty="0"/>
            </a:br>
            <a:r>
              <a:rPr lang="sv-SE" dirty="0"/>
              <a:t>oavsett psykiska olikheter.</a:t>
            </a:r>
            <a:br>
              <a:rPr lang="sv-SE" dirty="0"/>
            </a:br>
            <a:endParaRPr lang="sv-SE" dirty="0"/>
          </a:p>
        </p:txBody>
      </p:sp>
      <p:sp>
        <p:nvSpPr>
          <p:cNvPr id="3" name="Underrubrik 2"/>
          <p:cNvSpPr>
            <a:spLocks noGrp="1"/>
          </p:cNvSpPr>
          <p:nvPr>
            <p:ph type="subTitle" idx="1"/>
          </p:nvPr>
        </p:nvSpPr>
        <p:spPr/>
        <p:txBody>
          <a:bodyPr/>
          <a:lstStyle/>
          <a:p>
            <a:r>
              <a:rPr lang="sv-SE" sz="2000" dirty="0"/>
              <a:t>Psykisk ohälsa är inget att vara rädd för. Vi har bara olika funktionssätt och vi tjänar alla på att olikheterna tas tillvara, mänskligt och ekonomiskt</a:t>
            </a:r>
            <a:r>
              <a:rPr lang="sv-SE" dirty="0"/>
              <a:t>. </a:t>
            </a:r>
          </a:p>
        </p:txBody>
      </p:sp>
    </p:spTree>
    <p:extLst>
      <p:ext uri="{BB962C8B-B14F-4D97-AF65-F5344CB8AC3E}">
        <p14:creationId xmlns:p14="http://schemas.microsoft.com/office/powerpoint/2010/main" val="1414476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Samverkan</a:t>
            </a:r>
            <a:br>
              <a:rPr lang="sv-SE" dirty="0"/>
            </a:br>
            <a:br>
              <a:rPr lang="sv-SE" dirty="0"/>
            </a:br>
            <a:r>
              <a:rPr lang="sv-SE" dirty="0"/>
              <a:t>- vi vill vara en resurs i arbetet för psykisk hälsa i Västmanland!</a:t>
            </a:r>
            <a:br>
              <a:rPr lang="sv-SE" dirty="0"/>
            </a:br>
            <a:endParaRPr lang="sv-SE" dirty="0"/>
          </a:p>
        </p:txBody>
      </p:sp>
    </p:spTree>
    <p:extLst>
      <p:ext uri="{BB962C8B-B14F-4D97-AF65-F5344CB8AC3E}">
        <p14:creationId xmlns:p14="http://schemas.microsoft.com/office/powerpoint/2010/main" val="23360046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TotalTime>
  <Words>1419</Words>
  <Application>Microsoft Office PowerPoint</Application>
  <PresentationFormat>Bredbild</PresentationFormat>
  <Paragraphs>93</Paragraphs>
  <Slides>10</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Times New Roman</vt:lpstr>
      <vt:lpstr>Office-tema</vt:lpstr>
      <vt:lpstr>Våga prata om psykisk ohälsa! </vt:lpstr>
      <vt:lpstr>Hjärnkoll sedan 2009!</vt:lpstr>
      <vt:lpstr>Hjärnkolls vision och mål</vt:lpstr>
      <vt:lpstr>PowerPoint-presentation</vt:lpstr>
      <vt:lpstr>Vad vi gör:</vt:lpstr>
      <vt:lpstr>Tre av fyra har erfarenhet av psykisk ohälsa, egen eller som anhörig. Många blir diskriminerade.  </vt:lpstr>
      <vt:lpstr>Ökad öppenhet och kunskap förändrar negativa  attityder och minskar diskriminering.  </vt:lpstr>
      <vt:lpstr>Alla ska ha samma rättigheter och möjligheter,  oavsett psykiska olikheter. </vt:lpstr>
      <vt:lpstr>Samverkan  - vi vill vara en resurs i arbetet för psykisk hälsa i Västmanland! </vt:lpstr>
      <vt:lpstr>Kontakta 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Andreas Fredin</dc:creator>
  <cp:lastModifiedBy>Linda Anderfjäll</cp:lastModifiedBy>
  <cp:revision>65</cp:revision>
  <dcterms:created xsi:type="dcterms:W3CDTF">2015-04-29T10:10:20Z</dcterms:created>
  <dcterms:modified xsi:type="dcterms:W3CDTF">2020-05-08T10:06:58Z</dcterms:modified>
</cp:coreProperties>
</file>