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41"/>
  </p:notesMasterIdLst>
  <p:sldIdLst>
    <p:sldId id="310" r:id="rId5"/>
    <p:sldId id="309" r:id="rId6"/>
    <p:sldId id="300" r:id="rId7"/>
    <p:sldId id="299" r:id="rId8"/>
    <p:sldId id="301" r:id="rId9"/>
    <p:sldId id="257" r:id="rId10"/>
    <p:sldId id="292" r:id="rId11"/>
    <p:sldId id="293" r:id="rId12"/>
    <p:sldId id="294" r:id="rId13"/>
    <p:sldId id="261" r:id="rId14"/>
    <p:sldId id="266" r:id="rId15"/>
    <p:sldId id="265" r:id="rId16"/>
    <p:sldId id="288" r:id="rId17"/>
    <p:sldId id="260" r:id="rId18"/>
    <p:sldId id="262" r:id="rId19"/>
    <p:sldId id="270" r:id="rId20"/>
    <p:sldId id="295" r:id="rId21"/>
    <p:sldId id="282" r:id="rId22"/>
    <p:sldId id="263" r:id="rId23"/>
    <p:sldId id="264" r:id="rId24"/>
    <p:sldId id="315" r:id="rId25"/>
    <p:sldId id="271" r:id="rId26"/>
    <p:sldId id="304" r:id="rId27"/>
    <p:sldId id="305" r:id="rId28"/>
    <p:sldId id="296" r:id="rId29"/>
    <p:sldId id="320" r:id="rId30"/>
    <p:sldId id="313" r:id="rId31"/>
    <p:sldId id="321" r:id="rId32"/>
    <p:sldId id="275" r:id="rId33"/>
    <p:sldId id="277" r:id="rId34"/>
    <p:sldId id="276" r:id="rId35"/>
    <p:sldId id="281" r:id="rId36"/>
    <p:sldId id="283" r:id="rId37"/>
    <p:sldId id="318" r:id="rId38"/>
    <p:sldId id="319" r:id="rId39"/>
    <p:sldId id="291" r:id="rId4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A02FD3-B75D-4D79-A792-E1344D766F65}" v="236" dt="2022-03-28T09:00:26.780"/>
    <p1510:client id="{297B982A-8122-4F29-A658-9AC3C0D677E0}" v="1" dt="2022-02-28T14:44:52.390"/>
    <p1510:client id="{2AE5D701-E687-4E49-BB3D-6C4C749B8E46}" v="14" dt="2022-02-28T14:52:38.479"/>
    <p1510:client id="{2E8FC691-DF05-45D5-BED2-C41144873288}" v="145" dt="2022-03-31T11:27:54.344"/>
    <p1510:client id="{3904EB9F-BF34-4B84-BEC9-A85578C5BEC0}" v="12" dt="2022-04-27T08:16:31.904"/>
    <p1510:client id="{39ACABB2-EB09-416D-8A59-12CD2F9B0029}" v="1038" dt="2022-03-07T08:20:05.336"/>
    <p1510:client id="{472A64F1-AE82-4618-8039-AA6EA3F629BB}" v="9" dt="2022-03-31T12:15:33.256"/>
    <p1510:client id="{4DE97392-775E-4402-8FAF-A96651210FE9}" v="160" dt="2022-04-25T09:59:50.491"/>
    <p1510:client id="{69D92EB6-16A4-3153-D47F-3696D8FB17E8}" v="95" dt="2022-03-03T13:05:43.541"/>
    <p1510:client id="{6EFA3A7A-A77F-4D98-BB80-424B3DBAEA40}" v="125" dt="2022-03-28T11:31:35.759"/>
    <p1510:client id="{76B987C9-3E83-E97E-92BD-66D5FFC3953E}" v="608" dt="2022-04-20T12:16:14.568"/>
    <p1510:client id="{78A9DBB4-CD73-4414-99A6-7A42F1D86900}" v="906" dt="2022-03-07T12:59:49.954"/>
    <p1510:client id="{7ADECC66-D507-4C66-B124-FCF047604C74}" v="289" dt="2022-03-15T13:56:46.744"/>
    <p1510:client id="{7CEAF42E-78F9-49F1-BD19-3B695E815117}" v="498" dt="2022-02-28T15:53:37.143"/>
    <p1510:client id="{814EF407-A446-488A-B644-869B363BE3D9}" v="1" dt="2022-03-31T12:16:51.115"/>
    <p1510:client id="{90DBAEFA-1187-4910-B6B2-ED71C0693108}" v="2" dt="2022-03-01T07:27:38.529"/>
    <p1510:client id="{91B9F422-989E-4625-ABD9-EDBC51E04389}" v="201" dt="2022-03-07T10:44:05.236"/>
    <p1510:client id="{95C3B2C6-A97C-4670-87BA-5010269C4BA8}" v="654" dt="2022-03-10T15:47:59.908"/>
    <p1510:client id="{96E5CC8E-9D53-97AA-F7FD-3E920CC7A902}" v="7" dt="2022-03-31T10:50:42.639"/>
    <p1510:client id="{9A02D958-98B0-4092-9487-9B5EE3D568E1}" v="961" dt="2022-03-31T08:10:10.838"/>
    <p1510:client id="{9C921207-D37A-81C8-55C3-A4A7089238DE}" v="488" dt="2022-03-03T14:35:36.641"/>
    <p1510:client id="{9FA024B6-41F1-0174-E526-A334B0337F13}" v="24" dt="2022-03-31T11:00:32.370"/>
    <p1510:client id="{A3E98BB5-D47C-48D5-B40E-E7DA2704E328}" v="5" dt="2022-02-28T11:57:00.980"/>
    <p1510:client id="{AB187F94-24B3-4A21-8306-9512DA9ED939}" v="44" dt="2022-03-10T13:19:48.199"/>
    <p1510:client id="{ACA6A92C-2740-461C-9620-D3BB6E95B86C}" v="435" dt="2022-03-10T15:05:27.907"/>
    <p1510:client id="{BBC69606-4D2D-4DDE-9885-89100C7ADBD9}" v="726" dt="2022-03-10T13:00:51.806"/>
    <p1510:client id="{CACDD28E-E10C-4708-B418-18C7E7CF63E1}" v="351" dt="2022-03-16T14:16:16.986"/>
    <p1510:client id="{DE1CBAFC-D606-4B2E-97FF-011AD806BD63}" v="3" dt="2022-02-28T14:53:51.785"/>
    <p1510:client id="{DE30EFEB-BF65-4A91-94D1-C052DF2CDFA4}" v="492" dt="2022-03-16T08:30:06.586"/>
    <p1510:client id="{F36E43D1-6AD5-44AE-9156-8BB99856B35B}" v="690" dt="2022-03-31T12:48:37.942"/>
    <p1510:client id="{F89A58AB-A7AE-409E-AE2F-0A770EE24849}" v="532" dt="2022-02-28T13:51:59.332"/>
    <p1510:client id="{FB5494C9-F976-4ED8-8FE2-7C2D439C79FC}" v="106" dt="2022-03-09T09:28:53.5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45" autoAdjust="0"/>
  </p:normalViewPr>
  <p:slideViewPr>
    <p:cSldViewPr snapToGrid="0">
      <p:cViewPr varScale="1">
        <p:scale>
          <a:sx n="79" d="100"/>
          <a:sy n="79" d="100"/>
        </p:scale>
        <p:origin x="821" y="67"/>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604AA6-36F1-4A35-9B4C-DA14BA74853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sv-SE"/>
        </a:p>
      </dgm:t>
    </dgm:pt>
    <dgm:pt modelId="{2A43335E-5164-4A28-A001-F65228574791}">
      <dgm:prSet phldrT="[Text]"/>
      <dgm:spPr/>
      <dgm:t>
        <a:bodyPr/>
        <a:lstStyle/>
        <a:p>
          <a:r>
            <a:rPr lang="sv-SE"/>
            <a:t>8-13 år</a:t>
          </a:r>
        </a:p>
      </dgm:t>
    </dgm:pt>
    <dgm:pt modelId="{16874391-F0CE-4CDA-8256-16AB7A0CE8DF}" type="parTrans" cxnId="{14DD9D1B-C02F-4096-AC62-FA45820DA3C6}">
      <dgm:prSet/>
      <dgm:spPr/>
      <dgm:t>
        <a:bodyPr/>
        <a:lstStyle/>
        <a:p>
          <a:endParaRPr lang="sv-SE"/>
        </a:p>
      </dgm:t>
    </dgm:pt>
    <dgm:pt modelId="{F72062CE-A462-4178-A56A-D175761F2665}" type="sibTrans" cxnId="{14DD9D1B-C02F-4096-AC62-FA45820DA3C6}">
      <dgm:prSet/>
      <dgm:spPr/>
      <dgm:t>
        <a:bodyPr/>
        <a:lstStyle/>
        <a:p>
          <a:endParaRPr lang="sv-SE"/>
        </a:p>
      </dgm:t>
    </dgm:pt>
    <dgm:pt modelId="{FD5D3DC2-FFCF-40E1-A1A3-946CD3D8EA62}">
      <dgm:prSet phldrT="[Text]"/>
      <dgm:spPr/>
      <dgm:t>
        <a:bodyPr/>
        <a:lstStyle/>
        <a:p>
          <a:r>
            <a:rPr lang="sv-SE"/>
            <a:t>Utseendet förändras</a:t>
          </a:r>
        </a:p>
      </dgm:t>
    </dgm:pt>
    <dgm:pt modelId="{5C5F8454-5E41-478D-85A0-052F8B6A1D60}" type="parTrans" cxnId="{2F341B2E-A70D-4C06-8F57-54538EE53238}">
      <dgm:prSet/>
      <dgm:spPr/>
      <dgm:t>
        <a:bodyPr/>
        <a:lstStyle/>
        <a:p>
          <a:endParaRPr lang="sv-SE"/>
        </a:p>
      </dgm:t>
    </dgm:pt>
    <dgm:pt modelId="{2A4CFA66-CA01-479F-AE59-7175B7D3269C}" type="sibTrans" cxnId="{2F341B2E-A70D-4C06-8F57-54538EE53238}">
      <dgm:prSet/>
      <dgm:spPr/>
      <dgm:t>
        <a:bodyPr/>
        <a:lstStyle/>
        <a:p>
          <a:endParaRPr lang="sv-SE"/>
        </a:p>
      </dgm:t>
    </dgm:pt>
    <dgm:pt modelId="{32324BAA-6174-4B13-85F0-CA1C01319A83}">
      <dgm:prSet phldrT="[Text]"/>
      <dgm:spPr/>
      <dgm:t>
        <a:bodyPr/>
        <a:lstStyle/>
        <a:p>
          <a:r>
            <a:rPr lang="sv-SE"/>
            <a:t>Hormoner </a:t>
          </a:r>
        </a:p>
      </dgm:t>
    </dgm:pt>
    <dgm:pt modelId="{97B8D3D2-06FB-47E9-8432-31B5CF1574BC}" type="parTrans" cxnId="{FDEB8B29-A766-4E64-A6D1-E7E9D2B8B34E}">
      <dgm:prSet/>
      <dgm:spPr/>
      <dgm:t>
        <a:bodyPr/>
        <a:lstStyle/>
        <a:p>
          <a:endParaRPr lang="sv-SE"/>
        </a:p>
      </dgm:t>
    </dgm:pt>
    <dgm:pt modelId="{95E857A7-51B1-4B5B-8121-B74D9C268A84}" type="sibTrans" cxnId="{FDEB8B29-A766-4E64-A6D1-E7E9D2B8B34E}">
      <dgm:prSet/>
      <dgm:spPr/>
      <dgm:t>
        <a:bodyPr/>
        <a:lstStyle/>
        <a:p>
          <a:endParaRPr lang="sv-SE"/>
        </a:p>
      </dgm:t>
    </dgm:pt>
    <dgm:pt modelId="{40AFCCFA-F201-458D-9112-B5002759D8FF}">
      <dgm:prSet phldrT="[Text]"/>
      <dgm:spPr/>
      <dgm:t>
        <a:bodyPr/>
        <a:lstStyle/>
        <a:p>
          <a:r>
            <a:rPr lang="sv-SE"/>
            <a:t>Tankar och humör </a:t>
          </a:r>
        </a:p>
      </dgm:t>
    </dgm:pt>
    <dgm:pt modelId="{F73A1417-0143-4ABB-A426-5798C5C3C19A}" type="parTrans" cxnId="{8914E4A4-FF0B-40CB-9650-99184BCD6BC5}">
      <dgm:prSet/>
      <dgm:spPr/>
      <dgm:t>
        <a:bodyPr/>
        <a:lstStyle/>
        <a:p>
          <a:endParaRPr lang="sv-SE"/>
        </a:p>
      </dgm:t>
    </dgm:pt>
    <dgm:pt modelId="{2C0EF041-74B0-44AD-B2B4-D2C5E324E081}" type="sibTrans" cxnId="{8914E4A4-FF0B-40CB-9650-99184BCD6BC5}">
      <dgm:prSet/>
      <dgm:spPr/>
      <dgm:t>
        <a:bodyPr/>
        <a:lstStyle/>
        <a:p>
          <a:endParaRPr lang="sv-SE"/>
        </a:p>
      </dgm:t>
    </dgm:pt>
    <dgm:pt modelId="{0F6A9CCB-3602-41D2-B4DB-A3EFF91A57E3}">
      <dgm:prSet phldrT="[Text]"/>
      <dgm:spPr/>
      <dgm:t>
        <a:bodyPr/>
        <a:lstStyle/>
        <a:p>
          <a:r>
            <a:rPr lang="sv-SE"/>
            <a:t>Sex kan bli intressant</a:t>
          </a:r>
        </a:p>
      </dgm:t>
    </dgm:pt>
    <dgm:pt modelId="{D45D8C3B-132E-4D85-8890-EECC46D5C714}" type="parTrans" cxnId="{8A0C6A97-4947-4A36-BFEA-9AAA2C5DFC30}">
      <dgm:prSet/>
      <dgm:spPr/>
      <dgm:t>
        <a:bodyPr/>
        <a:lstStyle/>
        <a:p>
          <a:endParaRPr lang="sv-SE"/>
        </a:p>
      </dgm:t>
    </dgm:pt>
    <dgm:pt modelId="{22389350-7959-4055-BC9E-7A2B2F5CDFEC}" type="sibTrans" cxnId="{8A0C6A97-4947-4A36-BFEA-9AAA2C5DFC30}">
      <dgm:prSet/>
      <dgm:spPr/>
      <dgm:t>
        <a:bodyPr/>
        <a:lstStyle/>
        <a:p>
          <a:endParaRPr lang="sv-SE"/>
        </a:p>
      </dgm:t>
    </dgm:pt>
    <dgm:pt modelId="{9A21A7B3-0477-4225-A476-CC71BF209B5F}" type="pres">
      <dgm:prSet presAssocID="{26604AA6-36F1-4A35-9B4C-DA14BA748539}" presName="diagram" presStyleCnt="0">
        <dgm:presLayoutVars>
          <dgm:dir/>
          <dgm:resizeHandles val="exact"/>
        </dgm:presLayoutVars>
      </dgm:prSet>
      <dgm:spPr/>
    </dgm:pt>
    <dgm:pt modelId="{1A918692-2331-4F97-8982-B52A38FB048E}" type="pres">
      <dgm:prSet presAssocID="{2A43335E-5164-4A28-A001-F65228574791}" presName="node" presStyleLbl="node1" presStyleIdx="0" presStyleCnt="5">
        <dgm:presLayoutVars>
          <dgm:bulletEnabled val="1"/>
        </dgm:presLayoutVars>
      </dgm:prSet>
      <dgm:spPr/>
    </dgm:pt>
    <dgm:pt modelId="{B12E776B-1743-4BDC-AC13-DD0D8B65925B}" type="pres">
      <dgm:prSet presAssocID="{F72062CE-A462-4178-A56A-D175761F2665}" presName="sibTrans" presStyleCnt="0"/>
      <dgm:spPr/>
    </dgm:pt>
    <dgm:pt modelId="{E2DF9383-6DBB-4B2B-BFBE-88E7D57E3CA3}" type="pres">
      <dgm:prSet presAssocID="{FD5D3DC2-FFCF-40E1-A1A3-946CD3D8EA62}" presName="node" presStyleLbl="node1" presStyleIdx="1" presStyleCnt="5">
        <dgm:presLayoutVars>
          <dgm:bulletEnabled val="1"/>
        </dgm:presLayoutVars>
      </dgm:prSet>
      <dgm:spPr/>
    </dgm:pt>
    <dgm:pt modelId="{9A100069-6CEA-427B-BB4A-08E490F5B280}" type="pres">
      <dgm:prSet presAssocID="{2A4CFA66-CA01-479F-AE59-7175B7D3269C}" presName="sibTrans" presStyleCnt="0"/>
      <dgm:spPr/>
    </dgm:pt>
    <dgm:pt modelId="{AD624CB1-AA73-4F11-AA1C-5E93B37A69DF}" type="pres">
      <dgm:prSet presAssocID="{32324BAA-6174-4B13-85F0-CA1C01319A83}" presName="node" presStyleLbl="node1" presStyleIdx="2" presStyleCnt="5">
        <dgm:presLayoutVars>
          <dgm:bulletEnabled val="1"/>
        </dgm:presLayoutVars>
      </dgm:prSet>
      <dgm:spPr/>
    </dgm:pt>
    <dgm:pt modelId="{B3784266-93C1-4C7B-957C-A4F95C247071}" type="pres">
      <dgm:prSet presAssocID="{95E857A7-51B1-4B5B-8121-B74D9C268A84}" presName="sibTrans" presStyleCnt="0"/>
      <dgm:spPr/>
    </dgm:pt>
    <dgm:pt modelId="{FD7074AD-75FB-4996-8AE0-8E726E222249}" type="pres">
      <dgm:prSet presAssocID="{40AFCCFA-F201-458D-9112-B5002759D8FF}" presName="node" presStyleLbl="node1" presStyleIdx="3" presStyleCnt="5">
        <dgm:presLayoutVars>
          <dgm:bulletEnabled val="1"/>
        </dgm:presLayoutVars>
      </dgm:prSet>
      <dgm:spPr/>
    </dgm:pt>
    <dgm:pt modelId="{A5DB79EF-7D2D-4B11-B16B-79C328F4661F}" type="pres">
      <dgm:prSet presAssocID="{2C0EF041-74B0-44AD-B2B4-D2C5E324E081}" presName="sibTrans" presStyleCnt="0"/>
      <dgm:spPr/>
    </dgm:pt>
    <dgm:pt modelId="{A2D00115-6952-44C0-A523-5BAA1AD9211F}" type="pres">
      <dgm:prSet presAssocID="{0F6A9CCB-3602-41D2-B4DB-A3EFF91A57E3}" presName="node" presStyleLbl="node1" presStyleIdx="4" presStyleCnt="5">
        <dgm:presLayoutVars>
          <dgm:bulletEnabled val="1"/>
        </dgm:presLayoutVars>
      </dgm:prSet>
      <dgm:spPr/>
    </dgm:pt>
  </dgm:ptLst>
  <dgm:cxnLst>
    <dgm:cxn modelId="{A7DBE60A-5D78-41C3-8750-72F07D2C640A}" type="presOf" srcId="{32324BAA-6174-4B13-85F0-CA1C01319A83}" destId="{AD624CB1-AA73-4F11-AA1C-5E93B37A69DF}" srcOrd="0" destOrd="0" presId="urn:microsoft.com/office/officeart/2005/8/layout/default"/>
    <dgm:cxn modelId="{8347E316-8FA3-40BE-98D8-04764245EAFC}" type="presOf" srcId="{2A43335E-5164-4A28-A001-F65228574791}" destId="{1A918692-2331-4F97-8982-B52A38FB048E}" srcOrd="0" destOrd="0" presId="urn:microsoft.com/office/officeart/2005/8/layout/default"/>
    <dgm:cxn modelId="{14DD9D1B-C02F-4096-AC62-FA45820DA3C6}" srcId="{26604AA6-36F1-4A35-9B4C-DA14BA748539}" destId="{2A43335E-5164-4A28-A001-F65228574791}" srcOrd="0" destOrd="0" parTransId="{16874391-F0CE-4CDA-8256-16AB7A0CE8DF}" sibTransId="{F72062CE-A462-4178-A56A-D175761F2665}"/>
    <dgm:cxn modelId="{FDEB8B29-A766-4E64-A6D1-E7E9D2B8B34E}" srcId="{26604AA6-36F1-4A35-9B4C-DA14BA748539}" destId="{32324BAA-6174-4B13-85F0-CA1C01319A83}" srcOrd="2" destOrd="0" parTransId="{97B8D3D2-06FB-47E9-8432-31B5CF1574BC}" sibTransId="{95E857A7-51B1-4B5B-8121-B74D9C268A84}"/>
    <dgm:cxn modelId="{2F341B2E-A70D-4C06-8F57-54538EE53238}" srcId="{26604AA6-36F1-4A35-9B4C-DA14BA748539}" destId="{FD5D3DC2-FFCF-40E1-A1A3-946CD3D8EA62}" srcOrd="1" destOrd="0" parTransId="{5C5F8454-5E41-478D-85A0-052F8B6A1D60}" sibTransId="{2A4CFA66-CA01-479F-AE59-7175B7D3269C}"/>
    <dgm:cxn modelId="{475DEA39-6B48-4C93-82DF-33BA0250AD25}" type="presOf" srcId="{26604AA6-36F1-4A35-9B4C-DA14BA748539}" destId="{9A21A7B3-0477-4225-A476-CC71BF209B5F}" srcOrd="0" destOrd="0" presId="urn:microsoft.com/office/officeart/2005/8/layout/default"/>
    <dgm:cxn modelId="{B570163A-E173-475F-B45C-96D0FC94635B}" type="presOf" srcId="{0F6A9CCB-3602-41D2-B4DB-A3EFF91A57E3}" destId="{A2D00115-6952-44C0-A523-5BAA1AD9211F}" srcOrd="0" destOrd="0" presId="urn:microsoft.com/office/officeart/2005/8/layout/default"/>
    <dgm:cxn modelId="{4070296C-BF16-469E-93E4-714C692AA823}" type="presOf" srcId="{FD5D3DC2-FFCF-40E1-A1A3-946CD3D8EA62}" destId="{E2DF9383-6DBB-4B2B-BFBE-88E7D57E3CA3}" srcOrd="0" destOrd="0" presId="urn:microsoft.com/office/officeart/2005/8/layout/default"/>
    <dgm:cxn modelId="{8A0C6A97-4947-4A36-BFEA-9AAA2C5DFC30}" srcId="{26604AA6-36F1-4A35-9B4C-DA14BA748539}" destId="{0F6A9CCB-3602-41D2-B4DB-A3EFF91A57E3}" srcOrd="4" destOrd="0" parTransId="{D45D8C3B-132E-4D85-8890-EECC46D5C714}" sibTransId="{22389350-7959-4055-BC9E-7A2B2F5CDFEC}"/>
    <dgm:cxn modelId="{8914E4A4-FF0B-40CB-9650-99184BCD6BC5}" srcId="{26604AA6-36F1-4A35-9B4C-DA14BA748539}" destId="{40AFCCFA-F201-458D-9112-B5002759D8FF}" srcOrd="3" destOrd="0" parTransId="{F73A1417-0143-4ABB-A426-5798C5C3C19A}" sibTransId="{2C0EF041-74B0-44AD-B2B4-D2C5E324E081}"/>
    <dgm:cxn modelId="{7A74DCFA-CC81-44FC-91ED-F48D4D21E7F6}" type="presOf" srcId="{40AFCCFA-F201-458D-9112-B5002759D8FF}" destId="{FD7074AD-75FB-4996-8AE0-8E726E222249}" srcOrd="0" destOrd="0" presId="urn:microsoft.com/office/officeart/2005/8/layout/default"/>
    <dgm:cxn modelId="{07870877-E943-41EA-AF3E-DD27477C4146}" type="presParOf" srcId="{9A21A7B3-0477-4225-A476-CC71BF209B5F}" destId="{1A918692-2331-4F97-8982-B52A38FB048E}" srcOrd="0" destOrd="0" presId="urn:microsoft.com/office/officeart/2005/8/layout/default"/>
    <dgm:cxn modelId="{756F656D-A375-48B1-AFCE-110D34BC1F7E}" type="presParOf" srcId="{9A21A7B3-0477-4225-A476-CC71BF209B5F}" destId="{B12E776B-1743-4BDC-AC13-DD0D8B65925B}" srcOrd="1" destOrd="0" presId="urn:microsoft.com/office/officeart/2005/8/layout/default"/>
    <dgm:cxn modelId="{D85F8C9C-5C24-4247-AE01-AE356DD476DB}" type="presParOf" srcId="{9A21A7B3-0477-4225-A476-CC71BF209B5F}" destId="{E2DF9383-6DBB-4B2B-BFBE-88E7D57E3CA3}" srcOrd="2" destOrd="0" presId="urn:microsoft.com/office/officeart/2005/8/layout/default"/>
    <dgm:cxn modelId="{2FB8336E-8D4E-41F7-B863-655813469A2A}" type="presParOf" srcId="{9A21A7B3-0477-4225-A476-CC71BF209B5F}" destId="{9A100069-6CEA-427B-BB4A-08E490F5B280}" srcOrd="3" destOrd="0" presId="urn:microsoft.com/office/officeart/2005/8/layout/default"/>
    <dgm:cxn modelId="{EBCD4649-A47D-4A75-9F60-79127EAF85B4}" type="presParOf" srcId="{9A21A7B3-0477-4225-A476-CC71BF209B5F}" destId="{AD624CB1-AA73-4F11-AA1C-5E93B37A69DF}" srcOrd="4" destOrd="0" presId="urn:microsoft.com/office/officeart/2005/8/layout/default"/>
    <dgm:cxn modelId="{811E59D1-B1EB-4463-9AAB-E02F8FCEFDE4}" type="presParOf" srcId="{9A21A7B3-0477-4225-A476-CC71BF209B5F}" destId="{B3784266-93C1-4C7B-957C-A4F95C247071}" srcOrd="5" destOrd="0" presId="urn:microsoft.com/office/officeart/2005/8/layout/default"/>
    <dgm:cxn modelId="{B13602D6-7903-4E84-981A-D1C409073AA1}" type="presParOf" srcId="{9A21A7B3-0477-4225-A476-CC71BF209B5F}" destId="{FD7074AD-75FB-4996-8AE0-8E726E222249}" srcOrd="6" destOrd="0" presId="urn:microsoft.com/office/officeart/2005/8/layout/default"/>
    <dgm:cxn modelId="{414235F4-9916-4D43-9DEE-1DFEAAF10D50}" type="presParOf" srcId="{9A21A7B3-0477-4225-A476-CC71BF209B5F}" destId="{A5DB79EF-7D2D-4B11-B16B-79C328F4661F}" srcOrd="7" destOrd="0" presId="urn:microsoft.com/office/officeart/2005/8/layout/default"/>
    <dgm:cxn modelId="{CA4166F0-DFA9-4D27-BF77-EAA3D109B209}" type="presParOf" srcId="{9A21A7B3-0477-4225-A476-CC71BF209B5F}" destId="{A2D00115-6952-44C0-A523-5BAA1AD9211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A44B4E-BE1A-440C-82C7-E07F6F7E37A2}"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sv-SE"/>
        </a:p>
      </dgm:t>
    </dgm:pt>
    <dgm:pt modelId="{6DD4EC7C-71C6-4D74-939C-81A9A1E68D06}">
      <dgm:prSet phldrT="[Text]"/>
      <dgm:spPr/>
      <dgm:t>
        <a:bodyPr/>
        <a:lstStyle/>
        <a:p>
          <a:r>
            <a:rPr lang="sv-SE"/>
            <a:t>Brösten växer</a:t>
          </a:r>
        </a:p>
      </dgm:t>
    </dgm:pt>
    <dgm:pt modelId="{68E1EDA6-E471-4C7C-8AB5-6BE6DCE28CF1}" type="parTrans" cxnId="{2524E6A4-4327-415A-B94D-A0252448BF3B}">
      <dgm:prSet/>
      <dgm:spPr/>
      <dgm:t>
        <a:bodyPr/>
        <a:lstStyle/>
        <a:p>
          <a:endParaRPr lang="sv-SE"/>
        </a:p>
      </dgm:t>
    </dgm:pt>
    <dgm:pt modelId="{70187FEE-0CCC-4F46-B5A1-1266A37E275E}" type="sibTrans" cxnId="{2524E6A4-4327-415A-B94D-A0252448BF3B}">
      <dgm:prSet/>
      <dgm:spPr/>
      <dgm:t>
        <a:bodyPr/>
        <a:lstStyle/>
        <a:p>
          <a:endParaRPr lang="sv-SE"/>
        </a:p>
      </dgm:t>
    </dgm:pt>
    <dgm:pt modelId="{FF6B8817-0893-4011-84E6-D22375D3A594}">
      <dgm:prSet phldrT="[Text]"/>
      <dgm:spPr/>
      <dgm:t>
        <a:bodyPr/>
        <a:lstStyle/>
        <a:p>
          <a:pPr rtl="0"/>
          <a:r>
            <a:rPr lang="sv-SE"/>
            <a:t>Könet utvecklas</a:t>
          </a:r>
          <a:r>
            <a:rPr lang="sv-SE">
              <a:latin typeface="Calibri Light" panose="020F0302020204030204"/>
            </a:rPr>
            <a:t> </a:t>
          </a:r>
          <a:endParaRPr lang="sv-SE"/>
        </a:p>
      </dgm:t>
    </dgm:pt>
    <dgm:pt modelId="{601A5EB3-EB81-477B-AF1D-2F7D078E36D1}" type="parTrans" cxnId="{A2F3A237-82F9-46C0-A763-B80FC2E6B0DB}">
      <dgm:prSet/>
      <dgm:spPr/>
      <dgm:t>
        <a:bodyPr/>
        <a:lstStyle/>
        <a:p>
          <a:endParaRPr lang="sv-SE"/>
        </a:p>
      </dgm:t>
    </dgm:pt>
    <dgm:pt modelId="{C36EEA92-000A-4354-88F1-73626DA63058}" type="sibTrans" cxnId="{A2F3A237-82F9-46C0-A763-B80FC2E6B0DB}">
      <dgm:prSet/>
      <dgm:spPr/>
      <dgm:t>
        <a:bodyPr/>
        <a:lstStyle/>
        <a:p>
          <a:endParaRPr lang="sv-SE"/>
        </a:p>
      </dgm:t>
    </dgm:pt>
    <dgm:pt modelId="{AD605873-F499-40B7-9F34-BAC0ECA2AFCC}">
      <dgm:prSet phldrT="[Text]"/>
      <dgm:spPr/>
      <dgm:t>
        <a:bodyPr/>
        <a:lstStyle/>
        <a:p>
          <a:pPr rtl="0"/>
          <a:r>
            <a:rPr lang="sv-SE"/>
            <a:t>Menstruationen (Mens) börjar</a:t>
          </a:r>
          <a:r>
            <a:rPr lang="sv-SE">
              <a:latin typeface="Calibri Light" panose="020F0302020204030204"/>
            </a:rPr>
            <a:t> </a:t>
          </a:r>
          <a:endParaRPr lang="sv-SE"/>
        </a:p>
      </dgm:t>
    </dgm:pt>
    <dgm:pt modelId="{F871A846-19B4-4CFB-8AEE-62C45ADD35FF}" type="parTrans" cxnId="{EDCC664C-D519-4524-A78E-AF63D55435CF}">
      <dgm:prSet/>
      <dgm:spPr/>
      <dgm:t>
        <a:bodyPr/>
        <a:lstStyle/>
        <a:p>
          <a:endParaRPr lang="sv-SE"/>
        </a:p>
      </dgm:t>
    </dgm:pt>
    <dgm:pt modelId="{F0780D4D-4EED-400A-800C-EB00E91761E2}" type="sibTrans" cxnId="{EDCC664C-D519-4524-A78E-AF63D55435CF}">
      <dgm:prSet/>
      <dgm:spPr/>
      <dgm:t>
        <a:bodyPr/>
        <a:lstStyle/>
        <a:p>
          <a:endParaRPr lang="sv-SE"/>
        </a:p>
      </dgm:t>
    </dgm:pt>
    <dgm:pt modelId="{F656D931-2AF7-4F6C-BDCD-9ABFB6000D1F}">
      <dgm:prSet phldrT="[Text]"/>
      <dgm:spPr/>
      <dgm:t>
        <a:bodyPr/>
        <a:lstStyle/>
        <a:p>
          <a:r>
            <a:rPr lang="sv-SE"/>
            <a:t>PMS</a:t>
          </a:r>
        </a:p>
      </dgm:t>
    </dgm:pt>
    <dgm:pt modelId="{418CFF55-ECC5-47B0-9097-2CCE04CD59C6}" type="parTrans" cxnId="{8237C3A2-F50D-40A5-B156-5CEF4900868C}">
      <dgm:prSet/>
      <dgm:spPr/>
      <dgm:t>
        <a:bodyPr/>
        <a:lstStyle/>
        <a:p>
          <a:endParaRPr lang="sv-SE"/>
        </a:p>
      </dgm:t>
    </dgm:pt>
    <dgm:pt modelId="{CB8349B2-5B38-4603-94AE-A1F3C58D0E17}" type="sibTrans" cxnId="{8237C3A2-F50D-40A5-B156-5CEF4900868C}">
      <dgm:prSet/>
      <dgm:spPr/>
      <dgm:t>
        <a:bodyPr/>
        <a:lstStyle/>
        <a:p>
          <a:endParaRPr lang="sv-SE"/>
        </a:p>
      </dgm:t>
    </dgm:pt>
    <dgm:pt modelId="{D4C91F29-ACF0-4926-BF9E-A93674BC7CE1}">
      <dgm:prSet phldrT="[Text]"/>
      <dgm:spPr/>
      <dgm:t>
        <a:bodyPr/>
        <a:lstStyle/>
        <a:p>
          <a:r>
            <a:rPr lang="sv-SE"/>
            <a:t>Kroppen ändrar form</a:t>
          </a:r>
        </a:p>
      </dgm:t>
    </dgm:pt>
    <dgm:pt modelId="{6DD759AF-06C6-487B-BAA9-40CAF86A6C4B}" type="parTrans" cxnId="{A89FDC95-EF42-4ECC-86BE-2AAAAEFEE1DB}">
      <dgm:prSet/>
      <dgm:spPr/>
      <dgm:t>
        <a:bodyPr/>
        <a:lstStyle/>
        <a:p>
          <a:endParaRPr lang="sv-SE"/>
        </a:p>
      </dgm:t>
    </dgm:pt>
    <dgm:pt modelId="{77984E88-B7E2-451C-A039-8FAB8DAA6151}" type="sibTrans" cxnId="{A89FDC95-EF42-4ECC-86BE-2AAAAEFEE1DB}">
      <dgm:prSet/>
      <dgm:spPr/>
      <dgm:t>
        <a:bodyPr/>
        <a:lstStyle/>
        <a:p>
          <a:endParaRPr lang="sv-SE"/>
        </a:p>
      </dgm:t>
    </dgm:pt>
    <dgm:pt modelId="{2EB6D70F-16AC-48C3-AAB9-50D65678AB1E}" type="pres">
      <dgm:prSet presAssocID="{0BA44B4E-BE1A-440C-82C7-E07F6F7E37A2}" presName="vert0" presStyleCnt="0">
        <dgm:presLayoutVars>
          <dgm:dir/>
          <dgm:animOne val="branch"/>
          <dgm:animLvl val="lvl"/>
        </dgm:presLayoutVars>
      </dgm:prSet>
      <dgm:spPr/>
    </dgm:pt>
    <dgm:pt modelId="{94344896-53D8-4258-8AEB-FB84614FE819}" type="pres">
      <dgm:prSet presAssocID="{6DD4EC7C-71C6-4D74-939C-81A9A1E68D06}" presName="thickLine" presStyleLbl="alignNode1" presStyleIdx="0" presStyleCnt="5"/>
      <dgm:spPr/>
    </dgm:pt>
    <dgm:pt modelId="{487D91C8-87C5-464B-8AAC-5AE96D764DF9}" type="pres">
      <dgm:prSet presAssocID="{6DD4EC7C-71C6-4D74-939C-81A9A1E68D06}" presName="horz1" presStyleCnt="0"/>
      <dgm:spPr/>
    </dgm:pt>
    <dgm:pt modelId="{F2E75DFF-26B2-446E-BFA5-C8742FF956D2}" type="pres">
      <dgm:prSet presAssocID="{6DD4EC7C-71C6-4D74-939C-81A9A1E68D06}" presName="tx1" presStyleLbl="revTx" presStyleIdx="0" presStyleCnt="5"/>
      <dgm:spPr/>
    </dgm:pt>
    <dgm:pt modelId="{C526489A-EF18-4B70-80C8-AC0EFC73C135}" type="pres">
      <dgm:prSet presAssocID="{6DD4EC7C-71C6-4D74-939C-81A9A1E68D06}" presName="vert1" presStyleCnt="0"/>
      <dgm:spPr/>
    </dgm:pt>
    <dgm:pt modelId="{FDEDD749-EB05-4C54-8A54-01AD9C84EFBB}" type="pres">
      <dgm:prSet presAssocID="{FF6B8817-0893-4011-84E6-D22375D3A594}" presName="thickLine" presStyleLbl="alignNode1" presStyleIdx="1" presStyleCnt="5"/>
      <dgm:spPr/>
    </dgm:pt>
    <dgm:pt modelId="{090A09E0-0C0B-44E5-A3ED-92BD878FB76E}" type="pres">
      <dgm:prSet presAssocID="{FF6B8817-0893-4011-84E6-D22375D3A594}" presName="horz1" presStyleCnt="0"/>
      <dgm:spPr/>
    </dgm:pt>
    <dgm:pt modelId="{922B9254-C257-496C-BFFA-39602204ED34}" type="pres">
      <dgm:prSet presAssocID="{FF6B8817-0893-4011-84E6-D22375D3A594}" presName="tx1" presStyleLbl="revTx" presStyleIdx="1" presStyleCnt="5"/>
      <dgm:spPr/>
    </dgm:pt>
    <dgm:pt modelId="{98CAF44C-7DC7-43B1-B8F2-A01D64C4A356}" type="pres">
      <dgm:prSet presAssocID="{FF6B8817-0893-4011-84E6-D22375D3A594}" presName="vert1" presStyleCnt="0"/>
      <dgm:spPr/>
    </dgm:pt>
    <dgm:pt modelId="{18EA3A95-331F-4F17-874D-57D274A393E7}" type="pres">
      <dgm:prSet presAssocID="{AD605873-F499-40B7-9F34-BAC0ECA2AFCC}" presName="thickLine" presStyleLbl="alignNode1" presStyleIdx="2" presStyleCnt="5"/>
      <dgm:spPr/>
    </dgm:pt>
    <dgm:pt modelId="{2A018211-FBF2-4C40-A947-74A98FB4800E}" type="pres">
      <dgm:prSet presAssocID="{AD605873-F499-40B7-9F34-BAC0ECA2AFCC}" presName="horz1" presStyleCnt="0"/>
      <dgm:spPr/>
    </dgm:pt>
    <dgm:pt modelId="{A9D5919D-DD1E-4BD0-95D6-2895D48066E5}" type="pres">
      <dgm:prSet presAssocID="{AD605873-F499-40B7-9F34-BAC0ECA2AFCC}" presName="tx1" presStyleLbl="revTx" presStyleIdx="2" presStyleCnt="5"/>
      <dgm:spPr/>
    </dgm:pt>
    <dgm:pt modelId="{5D6FECD0-376E-4C37-B796-A08ACAC6735F}" type="pres">
      <dgm:prSet presAssocID="{AD605873-F499-40B7-9F34-BAC0ECA2AFCC}" presName="vert1" presStyleCnt="0"/>
      <dgm:spPr/>
    </dgm:pt>
    <dgm:pt modelId="{FC8FEDE4-A189-42BA-8FA0-5989A257B027}" type="pres">
      <dgm:prSet presAssocID="{F656D931-2AF7-4F6C-BDCD-9ABFB6000D1F}" presName="thickLine" presStyleLbl="alignNode1" presStyleIdx="3" presStyleCnt="5"/>
      <dgm:spPr/>
    </dgm:pt>
    <dgm:pt modelId="{F6F07785-7722-4DC9-9EE4-83FD2111C3A0}" type="pres">
      <dgm:prSet presAssocID="{F656D931-2AF7-4F6C-BDCD-9ABFB6000D1F}" presName="horz1" presStyleCnt="0"/>
      <dgm:spPr/>
    </dgm:pt>
    <dgm:pt modelId="{48ED512E-1B07-4812-8D2F-906AE5C50C49}" type="pres">
      <dgm:prSet presAssocID="{F656D931-2AF7-4F6C-BDCD-9ABFB6000D1F}" presName="tx1" presStyleLbl="revTx" presStyleIdx="3" presStyleCnt="5"/>
      <dgm:spPr/>
    </dgm:pt>
    <dgm:pt modelId="{27A4BADE-A14C-46A3-B2DA-DF271CAFB41B}" type="pres">
      <dgm:prSet presAssocID="{F656D931-2AF7-4F6C-BDCD-9ABFB6000D1F}" presName="vert1" presStyleCnt="0"/>
      <dgm:spPr/>
    </dgm:pt>
    <dgm:pt modelId="{0EB00FB8-5645-4B3A-BCD4-A5973EBDDBFD}" type="pres">
      <dgm:prSet presAssocID="{D4C91F29-ACF0-4926-BF9E-A93674BC7CE1}" presName="thickLine" presStyleLbl="alignNode1" presStyleIdx="4" presStyleCnt="5"/>
      <dgm:spPr/>
    </dgm:pt>
    <dgm:pt modelId="{6CF4A1E6-AB33-4274-9982-93484AC79A88}" type="pres">
      <dgm:prSet presAssocID="{D4C91F29-ACF0-4926-BF9E-A93674BC7CE1}" presName="horz1" presStyleCnt="0"/>
      <dgm:spPr/>
    </dgm:pt>
    <dgm:pt modelId="{D5590D84-09A5-4583-A9E6-6567A4F69109}" type="pres">
      <dgm:prSet presAssocID="{D4C91F29-ACF0-4926-BF9E-A93674BC7CE1}" presName="tx1" presStyleLbl="revTx" presStyleIdx="4" presStyleCnt="5"/>
      <dgm:spPr/>
    </dgm:pt>
    <dgm:pt modelId="{D15B32C2-8089-4EBC-9902-ED5423A272F7}" type="pres">
      <dgm:prSet presAssocID="{D4C91F29-ACF0-4926-BF9E-A93674BC7CE1}" presName="vert1" presStyleCnt="0"/>
      <dgm:spPr/>
    </dgm:pt>
  </dgm:ptLst>
  <dgm:cxnLst>
    <dgm:cxn modelId="{0078262B-344E-4570-81B9-12BE33F1478B}" type="presOf" srcId="{AD605873-F499-40B7-9F34-BAC0ECA2AFCC}" destId="{A9D5919D-DD1E-4BD0-95D6-2895D48066E5}" srcOrd="0" destOrd="0" presId="urn:microsoft.com/office/officeart/2008/layout/LinedList"/>
    <dgm:cxn modelId="{A2F3A237-82F9-46C0-A763-B80FC2E6B0DB}" srcId="{0BA44B4E-BE1A-440C-82C7-E07F6F7E37A2}" destId="{FF6B8817-0893-4011-84E6-D22375D3A594}" srcOrd="1" destOrd="0" parTransId="{601A5EB3-EB81-477B-AF1D-2F7D078E36D1}" sibTransId="{C36EEA92-000A-4354-88F1-73626DA63058}"/>
    <dgm:cxn modelId="{EDCC664C-D519-4524-A78E-AF63D55435CF}" srcId="{0BA44B4E-BE1A-440C-82C7-E07F6F7E37A2}" destId="{AD605873-F499-40B7-9F34-BAC0ECA2AFCC}" srcOrd="2" destOrd="0" parTransId="{F871A846-19B4-4CFB-8AEE-62C45ADD35FF}" sibTransId="{F0780D4D-4EED-400A-800C-EB00E91761E2}"/>
    <dgm:cxn modelId="{9F1F6388-B827-437B-AB21-444900B867D7}" type="presOf" srcId="{0BA44B4E-BE1A-440C-82C7-E07F6F7E37A2}" destId="{2EB6D70F-16AC-48C3-AAB9-50D65678AB1E}" srcOrd="0" destOrd="0" presId="urn:microsoft.com/office/officeart/2008/layout/LinedList"/>
    <dgm:cxn modelId="{814E8A90-AFCC-46AE-AB0A-EBA90ECF27C2}" type="presOf" srcId="{6DD4EC7C-71C6-4D74-939C-81A9A1E68D06}" destId="{F2E75DFF-26B2-446E-BFA5-C8742FF956D2}" srcOrd="0" destOrd="0" presId="urn:microsoft.com/office/officeart/2008/layout/LinedList"/>
    <dgm:cxn modelId="{A89FDC95-EF42-4ECC-86BE-2AAAAEFEE1DB}" srcId="{0BA44B4E-BE1A-440C-82C7-E07F6F7E37A2}" destId="{D4C91F29-ACF0-4926-BF9E-A93674BC7CE1}" srcOrd="4" destOrd="0" parTransId="{6DD759AF-06C6-487B-BAA9-40CAF86A6C4B}" sibTransId="{77984E88-B7E2-451C-A039-8FAB8DAA6151}"/>
    <dgm:cxn modelId="{8237C3A2-F50D-40A5-B156-5CEF4900868C}" srcId="{0BA44B4E-BE1A-440C-82C7-E07F6F7E37A2}" destId="{F656D931-2AF7-4F6C-BDCD-9ABFB6000D1F}" srcOrd="3" destOrd="0" parTransId="{418CFF55-ECC5-47B0-9097-2CCE04CD59C6}" sibTransId="{CB8349B2-5B38-4603-94AE-A1F3C58D0E17}"/>
    <dgm:cxn modelId="{2524E6A4-4327-415A-B94D-A0252448BF3B}" srcId="{0BA44B4E-BE1A-440C-82C7-E07F6F7E37A2}" destId="{6DD4EC7C-71C6-4D74-939C-81A9A1E68D06}" srcOrd="0" destOrd="0" parTransId="{68E1EDA6-E471-4C7C-8AB5-6BE6DCE28CF1}" sibTransId="{70187FEE-0CCC-4F46-B5A1-1266A37E275E}"/>
    <dgm:cxn modelId="{D43134A9-8931-48D5-8D00-2402C462F472}" type="presOf" srcId="{FF6B8817-0893-4011-84E6-D22375D3A594}" destId="{922B9254-C257-496C-BFFA-39602204ED34}" srcOrd="0" destOrd="0" presId="urn:microsoft.com/office/officeart/2008/layout/LinedList"/>
    <dgm:cxn modelId="{CDDFF3B3-E472-41C4-A012-90EA49933EE7}" type="presOf" srcId="{D4C91F29-ACF0-4926-BF9E-A93674BC7CE1}" destId="{D5590D84-09A5-4583-A9E6-6567A4F69109}" srcOrd="0" destOrd="0" presId="urn:microsoft.com/office/officeart/2008/layout/LinedList"/>
    <dgm:cxn modelId="{601D18E1-2918-4A24-A946-B4FD4D116F20}" type="presOf" srcId="{F656D931-2AF7-4F6C-BDCD-9ABFB6000D1F}" destId="{48ED512E-1B07-4812-8D2F-906AE5C50C49}" srcOrd="0" destOrd="0" presId="urn:microsoft.com/office/officeart/2008/layout/LinedList"/>
    <dgm:cxn modelId="{3C3A2407-8F84-4957-A72A-3414CBF75AB1}" type="presParOf" srcId="{2EB6D70F-16AC-48C3-AAB9-50D65678AB1E}" destId="{94344896-53D8-4258-8AEB-FB84614FE819}" srcOrd="0" destOrd="0" presId="urn:microsoft.com/office/officeart/2008/layout/LinedList"/>
    <dgm:cxn modelId="{19F542F4-3345-4B0F-ACD2-73DDE7D71D60}" type="presParOf" srcId="{2EB6D70F-16AC-48C3-AAB9-50D65678AB1E}" destId="{487D91C8-87C5-464B-8AAC-5AE96D764DF9}" srcOrd="1" destOrd="0" presId="urn:microsoft.com/office/officeart/2008/layout/LinedList"/>
    <dgm:cxn modelId="{BBB60896-6721-47D3-9B4F-A451CE5D5B98}" type="presParOf" srcId="{487D91C8-87C5-464B-8AAC-5AE96D764DF9}" destId="{F2E75DFF-26B2-446E-BFA5-C8742FF956D2}" srcOrd="0" destOrd="0" presId="urn:microsoft.com/office/officeart/2008/layout/LinedList"/>
    <dgm:cxn modelId="{7D69DF96-DF59-435A-AA25-676DCED59C2F}" type="presParOf" srcId="{487D91C8-87C5-464B-8AAC-5AE96D764DF9}" destId="{C526489A-EF18-4B70-80C8-AC0EFC73C135}" srcOrd="1" destOrd="0" presId="urn:microsoft.com/office/officeart/2008/layout/LinedList"/>
    <dgm:cxn modelId="{20B64B06-CD8A-4FE6-9CF1-B357DB892D82}" type="presParOf" srcId="{2EB6D70F-16AC-48C3-AAB9-50D65678AB1E}" destId="{FDEDD749-EB05-4C54-8A54-01AD9C84EFBB}" srcOrd="2" destOrd="0" presId="urn:microsoft.com/office/officeart/2008/layout/LinedList"/>
    <dgm:cxn modelId="{3A015AC1-564C-4F0A-99DB-99CFA878FFAD}" type="presParOf" srcId="{2EB6D70F-16AC-48C3-AAB9-50D65678AB1E}" destId="{090A09E0-0C0B-44E5-A3ED-92BD878FB76E}" srcOrd="3" destOrd="0" presId="urn:microsoft.com/office/officeart/2008/layout/LinedList"/>
    <dgm:cxn modelId="{31FC71F2-B1B7-4717-98B4-BA51358E8DEC}" type="presParOf" srcId="{090A09E0-0C0B-44E5-A3ED-92BD878FB76E}" destId="{922B9254-C257-496C-BFFA-39602204ED34}" srcOrd="0" destOrd="0" presId="urn:microsoft.com/office/officeart/2008/layout/LinedList"/>
    <dgm:cxn modelId="{3817E825-C64A-4804-9F65-68FEAFC29DB8}" type="presParOf" srcId="{090A09E0-0C0B-44E5-A3ED-92BD878FB76E}" destId="{98CAF44C-7DC7-43B1-B8F2-A01D64C4A356}" srcOrd="1" destOrd="0" presId="urn:microsoft.com/office/officeart/2008/layout/LinedList"/>
    <dgm:cxn modelId="{370E2B3D-1CEF-4136-8E0B-0E3D4ED5456D}" type="presParOf" srcId="{2EB6D70F-16AC-48C3-AAB9-50D65678AB1E}" destId="{18EA3A95-331F-4F17-874D-57D274A393E7}" srcOrd="4" destOrd="0" presId="urn:microsoft.com/office/officeart/2008/layout/LinedList"/>
    <dgm:cxn modelId="{17B97A30-2651-489F-9B69-A816817EB457}" type="presParOf" srcId="{2EB6D70F-16AC-48C3-AAB9-50D65678AB1E}" destId="{2A018211-FBF2-4C40-A947-74A98FB4800E}" srcOrd="5" destOrd="0" presId="urn:microsoft.com/office/officeart/2008/layout/LinedList"/>
    <dgm:cxn modelId="{64C9287D-1AF3-4FBB-B8C1-3ED24500119C}" type="presParOf" srcId="{2A018211-FBF2-4C40-A947-74A98FB4800E}" destId="{A9D5919D-DD1E-4BD0-95D6-2895D48066E5}" srcOrd="0" destOrd="0" presId="urn:microsoft.com/office/officeart/2008/layout/LinedList"/>
    <dgm:cxn modelId="{7B4E5022-AF55-4F67-98DE-9CDE64F29A21}" type="presParOf" srcId="{2A018211-FBF2-4C40-A947-74A98FB4800E}" destId="{5D6FECD0-376E-4C37-B796-A08ACAC6735F}" srcOrd="1" destOrd="0" presId="urn:microsoft.com/office/officeart/2008/layout/LinedList"/>
    <dgm:cxn modelId="{D0BD708F-531C-40E6-B099-924EAC5B0752}" type="presParOf" srcId="{2EB6D70F-16AC-48C3-AAB9-50D65678AB1E}" destId="{FC8FEDE4-A189-42BA-8FA0-5989A257B027}" srcOrd="6" destOrd="0" presId="urn:microsoft.com/office/officeart/2008/layout/LinedList"/>
    <dgm:cxn modelId="{51721042-C208-4135-88DF-0EA92F887821}" type="presParOf" srcId="{2EB6D70F-16AC-48C3-AAB9-50D65678AB1E}" destId="{F6F07785-7722-4DC9-9EE4-83FD2111C3A0}" srcOrd="7" destOrd="0" presId="urn:microsoft.com/office/officeart/2008/layout/LinedList"/>
    <dgm:cxn modelId="{B0A343F5-36D9-4ECB-B076-AEC9AE6041E2}" type="presParOf" srcId="{F6F07785-7722-4DC9-9EE4-83FD2111C3A0}" destId="{48ED512E-1B07-4812-8D2F-906AE5C50C49}" srcOrd="0" destOrd="0" presId="urn:microsoft.com/office/officeart/2008/layout/LinedList"/>
    <dgm:cxn modelId="{DABA9762-EA71-4F66-AF79-A18BD8FDDAD6}" type="presParOf" srcId="{F6F07785-7722-4DC9-9EE4-83FD2111C3A0}" destId="{27A4BADE-A14C-46A3-B2DA-DF271CAFB41B}" srcOrd="1" destOrd="0" presId="urn:microsoft.com/office/officeart/2008/layout/LinedList"/>
    <dgm:cxn modelId="{961D781B-015B-47A5-AD0D-F003CA395FB4}" type="presParOf" srcId="{2EB6D70F-16AC-48C3-AAB9-50D65678AB1E}" destId="{0EB00FB8-5645-4B3A-BCD4-A5973EBDDBFD}" srcOrd="8" destOrd="0" presId="urn:microsoft.com/office/officeart/2008/layout/LinedList"/>
    <dgm:cxn modelId="{47164943-548D-43E4-8F73-E4E06C3CA5FC}" type="presParOf" srcId="{2EB6D70F-16AC-48C3-AAB9-50D65678AB1E}" destId="{6CF4A1E6-AB33-4274-9982-93484AC79A88}" srcOrd="9" destOrd="0" presId="urn:microsoft.com/office/officeart/2008/layout/LinedList"/>
    <dgm:cxn modelId="{DB79FA4B-65BA-4F48-A676-AF16B21A133E}" type="presParOf" srcId="{6CF4A1E6-AB33-4274-9982-93484AC79A88}" destId="{D5590D84-09A5-4583-A9E6-6567A4F69109}" srcOrd="0" destOrd="0" presId="urn:microsoft.com/office/officeart/2008/layout/LinedList"/>
    <dgm:cxn modelId="{54E463D7-48DE-4B86-98D9-BC43BF4AFD37}" type="presParOf" srcId="{6CF4A1E6-AB33-4274-9982-93484AC79A88}" destId="{D15B32C2-8089-4EBC-9902-ED5423A272F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7F5F35-EB5E-4896-9E43-B9CE5F4EFAE7}"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sv-SE"/>
        </a:p>
      </dgm:t>
    </dgm:pt>
    <dgm:pt modelId="{A6BDE8AE-F3A6-423C-A967-A5BE6037A231}">
      <dgm:prSet phldrT="[Text]"/>
      <dgm:spPr/>
      <dgm:t>
        <a:bodyPr/>
        <a:lstStyle/>
        <a:p>
          <a:r>
            <a:rPr lang="sv-SE"/>
            <a:t>Hår på kroppen</a:t>
          </a:r>
        </a:p>
      </dgm:t>
    </dgm:pt>
    <dgm:pt modelId="{E7C4D763-8473-402F-943D-D02442C84B20}" type="parTrans" cxnId="{AD42E7A0-F588-4EA4-9C03-FD03F68538FB}">
      <dgm:prSet/>
      <dgm:spPr/>
      <dgm:t>
        <a:bodyPr/>
        <a:lstStyle/>
        <a:p>
          <a:endParaRPr lang="sv-SE"/>
        </a:p>
      </dgm:t>
    </dgm:pt>
    <dgm:pt modelId="{0D448BCE-833E-40F6-9A4B-D292390DEF37}" type="sibTrans" cxnId="{AD42E7A0-F588-4EA4-9C03-FD03F68538FB}">
      <dgm:prSet/>
      <dgm:spPr/>
      <dgm:t>
        <a:bodyPr/>
        <a:lstStyle/>
        <a:p>
          <a:endParaRPr lang="sv-SE"/>
        </a:p>
      </dgm:t>
    </dgm:pt>
    <dgm:pt modelId="{91967D53-1FCD-4F94-90AD-7463E4D3C2C9}">
      <dgm:prSet phldrT="[Text]"/>
      <dgm:spPr/>
      <dgm:t>
        <a:bodyPr/>
        <a:lstStyle/>
        <a:p>
          <a:r>
            <a:rPr lang="sv-SE"/>
            <a:t>Rösten förändras</a:t>
          </a:r>
        </a:p>
      </dgm:t>
    </dgm:pt>
    <dgm:pt modelId="{F713D1E9-674A-49CC-B4B7-874FE7171899}" type="parTrans" cxnId="{9F04C0A5-E5E1-41C8-B999-CCFCC0058252}">
      <dgm:prSet/>
      <dgm:spPr/>
      <dgm:t>
        <a:bodyPr/>
        <a:lstStyle/>
        <a:p>
          <a:endParaRPr lang="sv-SE"/>
        </a:p>
      </dgm:t>
    </dgm:pt>
    <dgm:pt modelId="{214E2F17-1800-4431-B721-70771778DD83}" type="sibTrans" cxnId="{9F04C0A5-E5E1-41C8-B999-CCFCC0058252}">
      <dgm:prSet/>
      <dgm:spPr/>
      <dgm:t>
        <a:bodyPr/>
        <a:lstStyle/>
        <a:p>
          <a:endParaRPr lang="sv-SE"/>
        </a:p>
      </dgm:t>
    </dgm:pt>
    <dgm:pt modelId="{68782EFC-9021-4E68-9C20-629DF70D3D71}">
      <dgm:prSet phldrT="[Text]"/>
      <dgm:spPr/>
      <dgm:t>
        <a:bodyPr/>
        <a:lstStyle/>
        <a:p>
          <a:r>
            <a:rPr lang="sv-SE"/>
            <a:t>Kroppen förändras</a:t>
          </a:r>
        </a:p>
      </dgm:t>
    </dgm:pt>
    <dgm:pt modelId="{4B47FFC2-6462-4C4F-A0D5-F06EAA1D8465}" type="parTrans" cxnId="{7E97B9B4-B32C-4FFB-B461-4B18D55FE871}">
      <dgm:prSet/>
      <dgm:spPr/>
      <dgm:t>
        <a:bodyPr/>
        <a:lstStyle/>
        <a:p>
          <a:endParaRPr lang="sv-SE"/>
        </a:p>
      </dgm:t>
    </dgm:pt>
    <dgm:pt modelId="{EA0EE3BC-BDDF-4A5A-B054-AD21998DBF4B}" type="sibTrans" cxnId="{7E97B9B4-B32C-4FFB-B461-4B18D55FE871}">
      <dgm:prSet/>
      <dgm:spPr/>
      <dgm:t>
        <a:bodyPr/>
        <a:lstStyle/>
        <a:p>
          <a:endParaRPr lang="sv-SE"/>
        </a:p>
      </dgm:t>
    </dgm:pt>
    <dgm:pt modelId="{F66BF75A-3D0C-4EE5-9538-0F8D8BCDD83F}">
      <dgm:prSet phldrT="[Text]"/>
      <dgm:spPr/>
      <dgm:t>
        <a:bodyPr/>
        <a:lstStyle/>
        <a:p>
          <a:pPr rtl="0"/>
          <a:r>
            <a:rPr lang="sv-SE"/>
            <a:t>Ditt kön utvecklas</a:t>
          </a:r>
          <a:r>
            <a:rPr lang="sv-SE">
              <a:latin typeface="Calibri Light" panose="020F0302020204030204"/>
            </a:rPr>
            <a:t> </a:t>
          </a:r>
          <a:endParaRPr lang="sv-SE"/>
        </a:p>
      </dgm:t>
    </dgm:pt>
    <dgm:pt modelId="{D29C52C5-B541-40FD-A41E-BE2ADCDED02C}" type="parTrans" cxnId="{3539C21D-68C3-4CA0-9BE8-B3CF34D4BD78}">
      <dgm:prSet/>
      <dgm:spPr/>
      <dgm:t>
        <a:bodyPr/>
        <a:lstStyle/>
        <a:p>
          <a:endParaRPr lang="sv-SE"/>
        </a:p>
      </dgm:t>
    </dgm:pt>
    <dgm:pt modelId="{5FC2F9DB-10BC-4F16-B2AA-3ABECD8BE5E2}" type="sibTrans" cxnId="{3539C21D-68C3-4CA0-9BE8-B3CF34D4BD78}">
      <dgm:prSet/>
      <dgm:spPr/>
      <dgm:t>
        <a:bodyPr/>
        <a:lstStyle/>
        <a:p>
          <a:endParaRPr lang="sv-SE"/>
        </a:p>
      </dgm:t>
    </dgm:pt>
    <dgm:pt modelId="{77C93077-3199-49D1-8A62-2F0E7CA84FA6}">
      <dgm:prSet phldrT="[Text]"/>
      <dgm:spPr/>
      <dgm:t>
        <a:bodyPr/>
        <a:lstStyle/>
        <a:p>
          <a:r>
            <a:rPr lang="sv-SE"/>
            <a:t>Spermier produceras</a:t>
          </a:r>
        </a:p>
      </dgm:t>
    </dgm:pt>
    <dgm:pt modelId="{0DE4979B-424B-43CD-BC4F-3FCD21A5344C}" type="parTrans" cxnId="{1F5A7BC0-5F5A-4305-B8B2-8A58171D469B}">
      <dgm:prSet/>
      <dgm:spPr/>
      <dgm:t>
        <a:bodyPr/>
        <a:lstStyle/>
        <a:p>
          <a:endParaRPr lang="sv-SE"/>
        </a:p>
      </dgm:t>
    </dgm:pt>
    <dgm:pt modelId="{23F55918-FE1F-4900-91AB-1F1156264579}" type="sibTrans" cxnId="{1F5A7BC0-5F5A-4305-B8B2-8A58171D469B}">
      <dgm:prSet/>
      <dgm:spPr/>
      <dgm:t>
        <a:bodyPr/>
        <a:lstStyle/>
        <a:p>
          <a:endParaRPr lang="sv-SE"/>
        </a:p>
      </dgm:t>
    </dgm:pt>
    <dgm:pt modelId="{C6F71821-D013-4523-A7CE-30E01B76D847}" type="pres">
      <dgm:prSet presAssocID="{467F5F35-EB5E-4896-9E43-B9CE5F4EFAE7}" presName="vert0" presStyleCnt="0">
        <dgm:presLayoutVars>
          <dgm:dir/>
          <dgm:animOne val="branch"/>
          <dgm:animLvl val="lvl"/>
        </dgm:presLayoutVars>
      </dgm:prSet>
      <dgm:spPr/>
    </dgm:pt>
    <dgm:pt modelId="{D9C535A4-E1A9-4653-ADB6-11330C18E016}" type="pres">
      <dgm:prSet presAssocID="{A6BDE8AE-F3A6-423C-A967-A5BE6037A231}" presName="thickLine" presStyleLbl="alignNode1" presStyleIdx="0" presStyleCnt="5"/>
      <dgm:spPr/>
    </dgm:pt>
    <dgm:pt modelId="{E9F06441-A0ED-4C05-9619-6E0E38EBC08F}" type="pres">
      <dgm:prSet presAssocID="{A6BDE8AE-F3A6-423C-A967-A5BE6037A231}" presName="horz1" presStyleCnt="0"/>
      <dgm:spPr/>
    </dgm:pt>
    <dgm:pt modelId="{4F7FDCDA-1F36-40C3-AD1B-E5ABBD13F8DD}" type="pres">
      <dgm:prSet presAssocID="{A6BDE8AE-F3A6-423C-A967-A5BE6037A231}" presName="tx1" presStyleLbl="revTx" presStyleIdx="0" presStyleCnt="5"/>
      <dgm:spPr/>
    </dgm:pt>
    <dgm:pt modelId="{E327EDF0-5BE8-4C0C-99A0-688291590052}" type="pres">
      <dgm:prSet presAssocID="{A6BDE8AE-F3A6-423C-A967-A5BE6037A231}" presName="vert1" presStyleCnt="0"/>
      <dgm:spPr/>
    </dgm:pt>
    <dgm:pt modelId="{DD94B76C-541C-4453-8606-E0CC5BEFE716}" type="pres">
      <dgm:prSet presAssocID="{91967D53-1FCD-4F94-90AD-7463E4D3C2C9}" presName="thickLine" presStyleLbl="alignNode1" presStyleIdx="1" presStyleCnt="5"/>
      <dgm:spPr/>
    </dgm:pt>
    <dgm:pt modelId="{9755609C-79F0-4B4D-847E-6703E9E788C0}" type="pres">
      <dgm:prSet presAssocID="{91967D53-1FCD-4F94-90AD-7463E4D3C2C9}" presName="horz1" presStyleCnt="0"/>
      <dgm:spPr/>
    </dgm:pt>
    <dgm:pt modelId="{309423D2-BC7E-4ED5-A09A-3630387FDFB7}" type="pres">
      <dgm:prSet presAssocID="{91967D53-1FCD-4F94-90AD-7463E4D3C2C9}" presName="tx1" presStyleLbl="revTx" presStyleIdx="1" presStyleCnt="5"/>
      <dgm:spPr/>
    </dgm:pt>
    <dgm:pt modelId="{44042F65-435B-4147-91BB-3C419CFD6CA7}" type="pres">
      <dgm:prSet presAssocID="{91967D53-1FCD-4F94-90AD-7463E4D3C2C9}" presName="vert1" presStyleCnt="0"/>
      <dgm:spPr/>
    </dgm:pt>
    <dgm:pt modelId="{FF667562-1956-45FB-B680-9C7EFCBF4A4C}" type="pres">
      <dgm:prSet presAssocID="{68782EFC-9021-4E68-9C20-629DF70D3D71}" presName="thickLine" presStyleLbl="alignNode1" presStyleIdx="2" presStyleCnt="5"/>
      <dgm:spPr/>
    </dgm:pt>
    <dgm:pt modelId="{B3CB4718-7860-4777-B385-15551C07D507}" type="pres">
      <dgm:prSet presAssocID="{68782EFC-9021-4E68-9C20-629DF70D3D71}" presName="horz1" presStyleCnt="0"/>
      <dgm:spPr/>
    </dgm:pt>
    <dgm:pt modelId="{DA9EE2EA-537E-4869-9B0E-E76716080A61}" type="pres">
      <dgm:prSet presAssocID="{68782EFC-9021-4E68-9C20-629DF70D3D71}" presName="tx1" presStyleLbl="revTx" presStyleIdx="2" presStyleCnt="5"/>
      <dgm:spPr/>
    </dgm:pt>
    <dgm:pt modelId="{3FC771C2-F492-4C09-85BF-D8A620A9C11D}" type="pres">
      <dgm:prSet presAssocID="{68782EFC-9021-4E68-9C20-629DF70D3D71}" presName="vert1" presStyleCnt="0"/>
      <dgm:spPr/>
    </dgm:pt>
    <dgm:pt modelId="{98582377-AB75-4940-854E-00F5A881CDBE}" type="pres">
      <dgm:prSet presAssocID="{F66BF75A-3D0C-4EE5-9538-0F8D8BCDD83F}" presName="thickLine" presStyleLbl="alignNode1" presStyleIdx="3" presStyleCnt="5"/>
      <dgm:spPr/>
    </dgm:pt>
    <dgm:pt modelId="{C145E165-B36B-4062-ADC7-F352ECD94893}" type="pres">
      <dgm:prSet presAssocID="{F66BF75A-3D0C-4EE5-9538-0F8D8BCDD83F}" presName="horz1" presStyleCnt="0"/>
      <dgm:spPr/>
    </dgm:pt>
    <dgm:pt modelId="{99B15C44-0C43-4295-8F94-89AFB654C0BD}" type="pres">
      <dgm:prSet presAssocID="{F66BF75A-3D0C-4EE5-9538-0F8D8BCDD83F}" presName="tx1" presStyleLbl="revTx" presStyleIdx="3" presStyleCnt="5"/>
      <dgm:spPr/>
    </dgm:pt>
    <dgm:pt modelId="{0466ED59-81AE-4F24-8B24-BF515FE20E64}" type="pres">
      <dgm:prSet presAssocID="{F66BF75A-3D0C-4EE5-9538-0F8D8BCDD83F}" presName="vert1" presStyleCnt="0"/>
      <dgm:spPr/>
    </dgm:pt>
    <dgm:pt modelId="{FF823BFA-2F6B-4516-87A8-D0A2C8104E43}" type="pres">
      <dgm:prSet presAssocID="{77C93077-3199-49D1-8A62-2F0E7CA84FA6}" presName="thickLine" presStyleLbl="alignNode1" presStyleIdx="4" presStyleCnt="5"/>
      <dgm:spPr/>
    </dgm:pt>
    <dgm:pt modelId="{C533BB8B-361D-4644-ACBB-D75FF438D31C}" type="pres">
      <dgm:prSet presAssocID="{77C93077-3199-49D1-8A62-2F0E7CA84FA6}" presName="horz1" presStyleCnt="0"/>
      <dgm:spPr/>
    </dgm:pt>
    <dgm:pt modelId="{B7C899C1-B744-4D4D-A9F5-E12AFFF479F4}" type="pres">
      <dgm:prSet presAssocID="{77C93077-3199-49D1-8A62-2F0E7CA84FA6}" presName="tx1" presStyleLbl="revTx" presStyleIdx="4" presStyleCnt="5"/>
      <dgm:spPr/>
    </dgm:pt>
    <dgm:pt modelId="{4A495B8B-C970-492F-94BA-575DD302C628}" type="pres">
      <dgm:prSet presAssocID="{77C93077-3199-49D1-8A62-2F0E7CA84FA6}" presName="vert1" presStyleCnt="0"/>
      <dgm:spPr/>
    </dgm:pt>
  </dgm:ptLst>
  <dgm:cxnLst>
    <dgm:cxn modelId="{6CBA8A16-945C-48DD-9C55-506D92DC60E9}" type="presOf" srcId="{A6BDE8AE-F3A6-423C-A967-A5BE6037A231}" destId="{4F7FDCDA-1F36-40C3-AD1B-E5ABBD13F8DD}" srcOrd="0" destOrd="0" presId="urn:microsoft.com/office/officeart/2008/layout/LinedList"/>
    <dgm:cxn modelId="{3539C21D-68C3-4CA0-9BE8-B3CF34D4BD78}" srcId="{467F5F35-EB5E-4896-9E43-B9CE5F4EFAE7}" destId="{F66BF75A-3D0C-4EE5-9538-0F8D8BCDD83F}" srcOrd="3" destOrd="0" parTransId="{D29C52C5-B541-40FD-A41E-BE2ADCDED02C}" sibTransId="{5FC2F9DB-10BC-4F16-B2AA-3ABECD8BE5E2}"/>
    <dgm:cxn modelId="{F0E27B22-2ECC-40AD-94A0-F898FC0EA06A}" type="presOf" srcId="{F66BF75A-3D0C-4EE5-9538-0F8D8BCDD83F}" destId="{99B15C44-0C43-4295-8F94-89AFB654C0BD}" srcOrd="0" destOrd="0" presId="urn:microsoft.com/office/officeart/2008/layout/LinedList"/>
    <dgm:cxn modelId="{50C9337F-52CA-4479-B4C0-1AEC09569EF5}" type="presOf" srcId="{91967D53-1FCD-4F94-90AD-7463E4D3C2C9}" destId="{309423D2-BC7E-4ED5-A09A-3630387FDFB7}" srcOrd="0" destOrd="0" presId="urn:microsoft.com/office/officeart/2008/layout/LinedList"/>
    <dgm:cxn modelId="{AD42E7A0-F588-4EA4-9C03-FD03F68538FB}" srcId="{467F5F35-EB5E-4896-9E43-B9CE5F4EFAE7}" destId="{A6BDE8AE-F3A6-423C-A967-A5BE6037A231}" srcOrd="0" destOrd="0" parTransId="{E7C4D763-8473-402F-943D-D02442C84B20}" sibTransId="{0D448BCE-833E-40F6-9A4B-D292390DEF37}"/>
    <dgm:cxn modelId="{9F04C0A5-E5E1-41C8-B999-CCFCC0058252}" srcId="{467F5F35-EB5E-4896-9E43-B9CE5F4EFAE7}" destId="{91967D53-1FCD-4F94-90AD-7463E4D3C2C9}" srcOrd="1" destOrd="0" parTransId="{F713D1E9-674A-49CC-B4B7-874FE7171899}" sibTransId="{214E2F17-1800-4431-B721-70771778DD83}"/>
    <dgm:cxn modelId="{6F5F8BB4-AD04-4C0E-AF30-AB69E5818602}" type="presOf" srcId="{77C93077-3199-49D1-8A62-2F0E7CA84FA6}" destId="{B7C899C1-B744-4D4D-A9F5-E12AFFF479F4}" srcOrd="0" destOrd="0" presId="urn:microsoft.com/office/officeart/2008/layout/LinedList"/>
    <dgm:cxn modelId="{7E97B9B4-B32C-4FFB-B461-4B18D55FE871}" srcId="{467F5F35-EB5E-4896-9E43-B9CE5F4EFAE7}" destId="{68782EFC-9021-4E68-9C20-629DF70D3D71}" srcOrd="2" destOrd="0" parTransId="{4B47FFC2-6462-4C4F-A0D5-F06EAA1D8465}" sibTransId="{EA0EE3BC-BDDF-4A5A-B054-AD21998DBF4B}"/>
    <dgm:cxn modelId="{1F5A7BC0-5F5A-4305-B8B2-8A58171D469B}" srcId="{467F5F35-EB5E-4896-9E43-B9CE5F4EFAE7}" destId="{77C93077-3199-49D1-8A62-2F0E7CA84FA6}" srcOrd="4" destOrd="0" parTransId="{0DE4979B-424B-43CD-BC4F-3FCD21A5344C}" sibTransId="{23F55918-FE1F-4900-91AB-1F1156264579}"/>
    <dgm:cxn modelId="{3C5E26CE-586C-4092-A521-D0DA4DA0C18E}" type="presOf" srcId="{467F5F35-EB5E-4896-9E43-B9CE5F4EFAE7}" destId="{C6F71821-D013-4523-A7CE-30E01B76D847}" srcOrd="0" destOrd="0" presId="urn:microsoft.com/office/officeart/2008/layout/LinedList"/>
    <dgm:cxn modelId="{96AE95DF-0BE4-472B-8C50-4C0D7192E0C0}" type="presOf" srcId="{68782EFC-9021-4E68-9C20-629DF70D3D71}" destId="{DA9EE2EA-537E-4869-9B0E-E76716080A61}" srcOrd="0" destOrd="0" presId="urn:microsoft.com/office/officeart/2008/layout/LinedList"/>
    <dgm:cxn modelId="{7FD67977-A315-4551-A24E-AB5E09ED37E2}" type="presParOf" srcId="{C6F71821-D013-4523-A7CE-30E01B76D847}" destId="{D9C535A4-E1A9-4653-ADB6-11330C18E016}" srcOrd="0" destOrd="0" presId="urn:microsoft.com/office/officeart/2008/layout/LinedList"/>
    <dgm:cxn modelId="{078E6650-0380-4E36-83AF-B1DA0BAE6D79}" type="presParOf" srcId="{C6F71821-D013-4523-A7CE-30E01B76D847}" destId="{E9F06441-A0ED-4C05-9619-6E0E38EBC08F}" srcOrd="1" destOrd="0" presId="urn:microsoft.com/office/officeart/2008/layout/LinedList"/>
    <dgm:cxn modelId="{B4DF2E10-7629-4825-8A0A-CF452DA9F674}" type="presParOf" srcId="{E9F06441-A0ED-4C05-9619-6E0E38EBC08F}" destId="{4F7FDCDA-1F36-40C3-AD1B-E5ABBD13F8DD}" srcOrd="0" destOrd="0" presId="urn:microsoft.com/office/officeart/2008/layout/LinedList"/>
    <dgm:cxn modelId="{9C03EAD7-09FE-413A-A343-527E45EC7495}" type="presParOf" srcId="{E9F06441-A0ED-4C05-9619-6E0E38EBC08F}" destId="{E327EDF0-5BE8-4C0C-99A0-688291590052}" srcOrd="1" destOrd="0" presId="urn:microsoft.com/office/officeart/2008/layout/LinedList"/>
    <dgm:cxn modelId="{EDD0E543-EC74-4A65-9457-FDACDEFB6260}" type="presParOf" srcId="{C6F71821-D013-4523-A7CE-30E01B76D847}" destId="{DD94B76C-541C-4453-8606-E0CC5BEFE716}" srcOrd="2" destOrd="0" presId="urn:microsoft.com/office/officeart/2008/layout/LinedList"/>
    <dgm:cxn modelId="{A4D93742-776D-4594-8BE5-203FAC8DBF42}" type="presParOf" srcId="{C6F71821-D013-4523-A7CE-30E01B76D847}" destId="{9755609C-79F0-4B4D-847E-6703E9E788C0}" srcOrd="3" destOrd="0" presId="urn:microsoft.com/office/officeart/2008/layout/LinedList"/>
    <dgm:cxn modelId="{86EA5AEA-AF34-4B94-BCAD-D3155A4704C6}" type="presParOf" srcId="{9755609C-79F0-4B4D-847E-6703E9E788C0}" destId="{309423D2-BC7E-4ED5-A09A-3630387FDFB7}" srcOrd="0" destOrd="0" presId="urn:microsoft.com/office/officeart/2008/layout/LinedList"/>
    <dgm:cxn modelId="{D40442A4-AC38-43DA-903C-14BFED2E96B7}" type="presParOf" srcId="{9755609C-79F0-4B4D-847E-6703E9E788C0}" destId="{44042F65-435B-4147-91BB-3C419CFD6CA7}" srcOrd="1" destOrd="0" presId="urn:microsoft.com/office/officeart/2008/layout/LinedList"/>
    <dgm:cxn modelId="{06303227-9642-4369-8925-33CEF70A05A6}" type="presParOf" srcId="{C6F71821-D013-4523-A7CE-30E01B76D847}" destId="{FF667562-1956-45FB-B680-9C7EFCBF4A4C}" srcOrd="4" destOrd="0" presId="urn:microsoft.com/office/officeart/2008/layout/LinedList"/>
    <dgm:cxn modelId="{77202464-774F-41CE-BD14-DC37D57565FB}" type="presParOf" srcId="{C6F71821-D013-4523-A7CE-30E01B76D847}" destId="{B3CB4718-7860-4777-B385-15551C07D507}" srcOrd="5" destOrd="0" presId="urn:microsoft.com/office/officeart/2008/layout/LinedList"/>
    <dgm:cxn modelId="{DBCD5AE6-36A7-45BD-A486-E6A34A575252}" type="presParOf" srcId="{B3CB4718-7860-4777-B385-15551C07D507}" destId="{DA9EE2EA-537E-4869-9B0E-E76716080A61}" srcOrd="0" destOrd="0" presId="urn:microsoft.com/office/officeart/2008/layout/LinedList"/>
    <dgm:cxn modelId="{C51226B6-1361-429F-B972-9BF9EA96B970}" type="presParOf" srcId="{B3CB4718-7860-4777-B385-15551C07D507}" destId="{3FC771C2-F492-4C09-85BF-D8A620A9C11D}" srcOrd="1" destOrd="0" presId="urn:microsoft.com/office/officeart/2008/layout/LinedList"/>
    <dgm:cxn modelId="{A4315DBB-0202-4BA6-BC3D-25B17C2D60C2}" type="presParOf" srcId="{C6F71821-D013-4523-A7CE-30E01B76D847}" destId="{98582377-AB75-4940-854E-00F5A881CDBE}" srcOrd="6" destOrd="0" presId="urn:microsoft.com/office/officeart/2008/layout/LinedList"/>
    <dgm:cxn modelId="{82D48C8F-A1F1-4F38-A60C-ED6882AFF280}" type="presParOf" srcId="{C6F71821-D013-4523-A7CE-30E01B76D847}" destId="{C145E165-B36B-4062-ADC7-F352ECD94893}" srcOrd="7" destOrd="0" presId="urn:microsoft.com/office/officeart/2008/layout/LinedList"/>
    <dgm:cxn modelId="{93AFB8C8-DFC9-4FD3-89FB-2F1750567E15}" type="presParOf" srcId="{C145E165-B36B-4062-ADC7-F352ECD94893}" destId="{99B15C44-0C43-4295-8F94-89AFB654C0BD}" srcOrd="0" destOrd="0" presId="urn:microsoft.com/office/officeart/2008/layout/LinedList"/>
    <dgm:cxn modelId="{A8FC7EC3-4F09-48FD-96D6-E023242F52C0}" type="presParOf" srcId="{C145E165-B36B-4062-ADC7-F352ECD94893}" destId="{0466ED59-81AE-4F24-8B24-BF515FE20E64}" srcOrd="1" destOrd="0" presId="urn:microsoft.com/office/officeart/2008/layout/LinedList"/>
    <dgm:cxn modelId="{C8E00128-7B9A-4417-A70B-AE4AA4C42639}" type="presParOf" srcId="{C6F71821-D013-4523-A7CE-30E01B76D847}" destId="{FF823BFA-2F6B-4516-87A8-D0A2C8104E43}" srcOrd="8" destOrd="0" presId="urn:microsoft.com/office/officeart/2008/layout/LinedList"/>
    <dgm:cxn modelId="{475CD513-BDE1-4F95-B841-A9FA270A13F5}" type="presParOf" srcId="{C6F71821-D013-4523-A7CE-30E01B76D847}" destId="{C533BB8B-361D-4644-ACBB-D75FF438D31C}" srcOrd="9" destOrd="0" presId="urn:microsoft.com/office/officeart/2008/layout/LinedList"/>
    <dgm:cxn modelId="{81DE895F-549B-4B09-90F0-0AE0DC50D147}" type="presParOf" srcId="{C533BB8B-361D-4644-ACBB-D75FF438D31C}" destId="{B7C899C1-B744-4D4D-A9F5-E12AFFF479F4}" srcOrd="0" destOrd="0" presId="urn:microsoft.com/office/officeart/2008/layout/LinedList"/>
    <dgm:cxn modelId="{E6F8CCE1-FE57-4F48-929E-BC8E4C116AF1}" type="presParOf" srcId="{C533BB8B-361D-4644-ACBB-D75FF438D31C}" destId="{4A495B8B-C970-492F-94BA-575DD302C62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A6B49A-5817-4B20-8851-50B261C08624}"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2F864691-A3A6-4D04-95AF-BA68A4266C01}">
      <dgm:prSet/>
      <dgm:spPr/>
      <dgm:t>
        <a:bodyPr/>
        <a:lstStyle/>
        <a:p>
          <a:r>
            <a:rPr lang="en-US"/>
            <a:t>Sedan 1 juli 2018 finns det en </a:t>
          </a:r>
          <a:r>
            <a:rPr lang="en-US" b="1"/>
            <a:t>samtyckeslag</a:t>
          </a:r>
          <a:r>
            <a:rPr lang="en-US"/>
            <a:t>. </a:t>
          </a:r>
        </a:p>
      </dgm:t>
    </dgm:pt>
    <dgm:pt modelId="{D7591F67-7D16-423B-AF58-9814BC0A7E01}" type="parTrans" cxnId="{9D2C6EB3-A314-46D5-B871-4F4C188080E4}">
      <dgm:prSet/>
      <dgm:spPr/>
      <dgm:t>
        <a:bodyPr/>
        <a:lstStyle/>
        <a:p>
          <a:endParaRPr lang="en-US"/>
        </a:p>
      </dgm:t>
    </dgm:pt>
    <dgm:pt modelId="{35E0327A-DABE-41ED-9C77-AAB39EA6AEBD}" type="sibTrans" cxnId="{9D2C6EB3-A314-46D5-B871-4F4C188080E4}">
      <dgm:prSet/>
      <dgm:spPr/>
      <dgm:t>
        <a:bodyPr/>
        <a:lstStyle/>
        <a:p>
          <a:endParaRPr lang="en-US"/>
        </a:p>
      </dgm:t>
    </dgm:pt>
    <dgm:pt modelId="{BF4382D0-FD33-4139-8038-C9D097150403}">
      <dgm:prSet/>
      <dgm:spPr/>
      <dgm:t>
        <a:bodyPr/>
        <a:lstStyle/>
        <a:p>
          <a:r>
            <a:rPr lang="en-US"/>
            <a:t>I Sverige måste enligt lag båda personerna vara </a:t>
          </a:r>
          <a:r>
            <a:rPr lang="en-US" b="1"/>
            <a:t>15 år </a:t>
          </a:r>
          <a:r>
            <a:rPr lang="en-US"/>
            <a:t>innan de får ha sex.</a:t>
          </a:r>
        </a:p>
      </dgm:t>
    </dgm:pt>
    <dgm:pt modelId="{082C2D20-BD93-448F-97A6-377D93588E99}" type="parTrans" cxnId="{DD007688-B135-4277-AA7D-AFEDBCE35E3B}">
      <dgm:prSet/>
      <dgm:spPr/>
      <dgm:t>
        <a:bodyPr/>
        <a:lstStyle/>
        <a:p>
          <a:endParaRPr lang="en-US"/>
        </a:p>
      </dgm:t>
    </dgm:pt>
    <dgm:pt modelId="{9C860F44-9FB9-4586-A202-DC43DA6E8B53}" type="sibTrans" cxnId="{DD007688-B135-4277-AA7D-AFEDBCE35E3B}">
      <dgm:prSet/>
      <dgm:spPr/>
      <dgm:t>
        <a:bodyPr/>
        <a:lstStyle/>
        <a:p>
          <a:endParaRPr lang="en-US"/>
        </a:p>
      </dgm:t>
    </dgm:pt>
    <dgm:pt modelId="{84AF2082-43E5-4BB0-A9FD-8432303F807C}">
      <dgm:prSet/>
      <dgm:spPr/>
      <dgm:t>
        <a:bodyPr/>
        <a:lstStyle/>
        <a:p>
          <a:r>
            <a:rPr lang="en-US"/>
            <a:t>Enligt lag får i</a:t>
          </a:r>
          <a:r>
            <a:rPr lang="en-US" b="1"/>
            <a:t>ngen person diskrimineras på grund av sexuell läggning eller könstillhörighet</a:t>
          </a:r>
          <a:r>
            <a:rPr lang="en-US"/>
            <a:t>. </a:t>
          </a:r>
        </a:p>
      </dgm:t>
    </dgm:pt>
    <dgm:pt modelId="{E13298DF-CFEE-439E-9532-5530AB752B96}" type="parTrans" cxnId="{4DA8EC35-22DA-4B3E-A37D-880476FA880C}">
      <dgm:prSet/>
      <dgm:spPr/>
      <dgm:t>
        <a:bodyPr/>
        <a:lstStyle/>
        <a:p>
          <a:endParaRPr lang="en-US"/>
        </a:p>
      </dgm:t>
    </dgm:pt>
    <dgm:pt modelId="{A855E974-BA6D-4C93-914B-1013D47A5FE7}" type="sibTrans" cxnId="{4DA8EC35-22DA-4B3E-A37D-880476FA880C}">
      <dgm:prSet/>
      <dgm:spPr/>
      <dgm:t>
        <a:bodyPr/>
        <a:lstStyle/>
        <a:p>
          <a:endParaRPr lang="en-US"/>
        </a:p>
      </dgm:t>
    </dgm:pt>
    <dgm:pt modelId="{53ADA813-0944-4D28-94CF-336B47A536ED}">
      <dgm:prSet/>
      <dgm:spPr/>
      <dgm:t>
        <a:bodyPr/>
        <a:lstStyle/>
        <a:p>
          <a:r>
            <a:rPr lang="en-US"/>
            <a:t>Att ha </a:t>
          </a:r>
          <a:r>
            <a:rPr lang="en-US" b="1"/>
            <a:t>sex med djur är enligt lag förbjudet</a:t>
          </a:r>
          <a:r>
            <a:rPr lang="en-US"/>
            <a:t>.</a:t>
          </a:r>
        </a:p>
      </dgm:t>
    </dgm:pt>
    <dgm:pt modelId="{321053E1-BD1A-4AE9-8154-AE9E4CCED291}" type="parTrans" cxnId="{035FFAC6-F95F-4871-B659-380DC1DD1241}">
      <dgm:prSet/>
      <dgm:spPr/>
      <dgm:t>
        <a:bodyPr/>
        <a:lstStyle/>
        <a:p>
          <a:endParaRPr lang="en-US"/>
        </a:p>
      </dgm:t>
    </dgm:pt>
    <dgm:pt modelId="{3AAF85FB-A744-42BD-9B14-DC00912A8108}" type="sibTrans" cxnId="{035FFAC6-F95F-4871-B659-380DC1DD1241}">
      <dgm:prSet/>
      <dgm:spPr/>
      <dgm:t>
        <a:bodyPr/>
        <a:lstStyle/>
        <a:p>
          <a:endParaRPr lang="en-US"/>
        </a:p>
      </dgm:t>
    </dgm:pt>
    <dgm:pt modelId="{D8E9C4EB-29E0-40B9-A8C1-199CBADDD6EC}">
      <dgm:prSet/>
      <dgm:spPr/>
      <dgm:t>
        <a:bodyPr/>
        <a:lstStyle/>
        <a:p>
          <a:r>
            <a:rPr lang="en-US"/>
            <a:t>Att köpa </a:t>
          </a:r>
          <a:r>
            <a:rPr lang="en-US" b="1"/>
            <a:t>sex för pengar är enligt lag förbjudet.</a:t>
          </a:r>
          <a:endParaRPr lang="en-US"/>
        </a:p>
      </dgm:t>
    </dgm:pt>
    <dgm:pt modelId="{D2D29847-08EC-4EC0-AE05-32CD70C1E7B3}" type="parTrans" cxnId="{24CAEB15-4D7F-4864-9334-D3FA21AF5B78}">
      <dgm:prSet/>
      <dgm:spPr/>
      <dgm:t>
        <a:bodyPr/>
        <a:lstStyle/>
        <a:p>
          <a:endParaRPr lang="en-US"/>
        </a:p>
      </dgm:t>
    </dgm:pt>
    <dgm:pt modelId="{02A1599B-47C9-4B35-9215-62BD163EF651}" type="sibTrans" cxnId="{24CAEB15-4D7F-4864-9334-D3FA21AF5B78}">
      <dgm:prSet/>
      <dgm:spPr/>
      <dgm:t>
        <a:bodyPr/>
        <a:lstStyle/>
        <a:p>
          <a:endParaRPr lang="en-US"/>
        </a:p>
      </dgm:t>
    </dgm:pt>
    <dgm:pt modelId="{63B4DDAC-AE3A-45E4-B71F-1E65ACA04BAD}">
      <dgm:prSet/>
      <dgm:spPr/>
      <dgm:t>
        <a:bodyPr/>
        <a:lstStyle/>
        <a:p>
          <a:r>
            <a:rPr lang="en-US" b="1"/>
            <a:t>Äktensskapsbalken, du får vara gift med </a:t>
          </a:r>
          <a:r>
            <a:rPr lang="en-US" b="1" u="sng"/>
            <a:t>en</a:t>
          </a:r>
          <a:r>
            <a:rPr lang="en-US" b="1"/>
            <a:t> person</a:t>
          </a:r>
          <a:endParaRPr lang="en-US"/>
        </a:p>
      </dgm:t>
    </dgm:pt>
    <dgm:pt modelId="{D9460C83-52C6-441D-A4B4-195DE242AAC3}" type="parTrans" cxnId="{19537C8A-D8B2-4F41-9FFF-5F61FE8E190D}">
      <dgm:prSet/>
      <dgm:spPr/>
      <dgm:t>
        <a:bodyPr/>
        <a:lstStyle/>
        <a:p>
          <a:endParaRPr lang="en-US"/>
        </a:p>
      </dgm:t>
    </dgm:pt>
    <dgm:pt modelId="{F33BE60F-AC67-400C-AB0E-193534CE23F1}" type="sibTrans" cxnId="{19537C8A-D8B2-4F41-9FFF-5F61FE8E190D}">
      <dgm:prSet/>
      <dgm:spPr/>
      <dgm:t>
        <a:bodyPr/>
        <a:lstStyle/>
        <a:p>
          <a:endParaRPr lang="en-US"/>
        </a:p>
      </dgm:t>
    </dgm:pt>
    <dgm:pt modelId="{89848586-B105-47CB-8741-F7CEDC13ED7B}">
      <dgm:prSet/>
      <dgm:spPr/>
      <dgm:t>
        <a:bodyPr/>
        <a:lstStyle/>
        <a:p>
          <a:r>
            <a:rPr lang="en-US" b="1"/>
            <a:t>Smittskyddslagen, smittspårning</a:t>
          </a:r>
          <a:endParaRPr lang="en-US"/>
        </a:p>
      </dgm:t>
    </dgm:pt>
    <dgm:pt modelId="{DADD3A03-5DAE-4F78-832A-AD019304985F}" type="parTrans" cxnId="{E286D99F-1290-4B73-9B8D-6D5186BE25FA}">
      <dgm:prSet/>
      <dgm:spPr/>
      <dgm:t>
        <a:bodyPr/>
        <a:lstStyle/>
        <a:p>
          <a:endParaRPr lang="en-US"/>
        </a:p>
      </dgm:t>
    </dgm:pt>
    <dgm:pt modelId="{36D7F9F1-2A19-4EC7-BCD2-018FF66D2085}" type="sibTrans" cxnId="{E286D99F-1290-4B73-9B8D-6D5186BE25FA}">
      <dgm:prSet/>
      <dgm:spPr/>
      <dgm:t>
        <a:bodyPr/>
        <a:lstStyle/>
        <a:p>
          <a:endParaRPr lang="en-US"/>
        </a:p>
      </dgm:t>
    </dgm:pt>
    <dgm:pt modelId="{034B29CD-DEFF-40B9-9509-D97F5693C2F8}">
      <dgm:prSet/>
      <dgm:spPr/>
      <dgm:t>
        <a:bodyPr/>
        <a:lstStyle/>
        <a:p>
          <a:r>
            <a:rPr lang="en-US" b="1"/>
            <a:t>Överträdelse av dessa lagar är straffbart och kan ge böter och/eller fängelse</a:t>
          </a:r>
          <a:r>
            <a:rPr lang="en-US"/>
            <a:t>.</a:t>
          </a:r>
        </a:p>
      </dgm:t>
    </dgm:pt>
    <dgm:pt modelId="{E7A26D12-61D1-489F-AAF7-A94E76391300}" type="parTrans" cxnId="{CD508B96-67CB-4FD1-98D2-0D6704ADC4AF}">
      <dgm:prSet/>
      <dgm:spPr/>
      <dgm:t>
        <a:bodyPr/>
        <a:lstStyle/>
        <a:p>
          <a:endParaRPr lang="en-US"/>
        </a:p>
      </dgm:t>
    </dgm:pt>
    <dgm:pt modelId="{4679DD9E-E000-4E32-91A7-7CCB646115F9}" type="sibTrans" cxnId="{CD508B96-67CB-4FD1-98D2-0D6704ADC4AF}">
      <dgm:prSet/>
      <dgm:spPr/>
      <dgm:t>
        <a:bodyPr/>
        <a:lstStyle/>
        <a:p>
          <a:endParaRPr lang="en-US"/>
        </a:p>
      </dgm:t>
    </dgm:pt>
    <dgm:pt modelId="{4EDA0CFB-A7F8-47F9-804F-BD39D8187F52}" type="pres">
      <dgm:prSet presAssocID="{3EA6B49A-5817-4B20-8851-50B261C08624}" presName="diagram" presStyleCnt="0">
        <dgm:presLayoutVars>
          <dgm:dir/>
          <dgm:resizeHandles val="exact"/>
        </dgm:presLayoutVars>
      </dgm:prSet>
      <dgm:spPr/>
    </dgm:pt>
    <dgm:pt modelId="{CFCF055B-2FEF-45C6-BFD9-A0C1FAEB8EEF}" type="pres">
      <dgm:prSet presAssocID="{2F864691-A3A6-4D04-95AF-BA68A4266C01}" presName="node" presStyleLbl="node1" presStyleIdx="0" presStyleCnt="8">
        <dgm:presLayoutVars>
          <dgm:bulletEnabled val="1"/>
        </dgm:presLayoutVars>
      </dgm:prSet>
      <dgm:spPr/>
    </dgm:pt>
    <dgm:pt modelId="{CFCB51FB-3FE7-45A4-9A7E-0D75C1C36F32}" type="pres">
      <dgm:prSet presAssocID="{35E0327A-DABE-41ED-9C77-AAB39EA6AEBD}" presName="sibTrans" presStyleCnt="0"/>
      <dgm:spPr/>
    </dgm:pt>
    <dgm:pt modelId="{EC519A42-06FA-4A63-8B99-D28360DD3148}" type="pres">
      <dgm:prSet presAssocID="{BF4382D0-FD33-4139-8038-C9D097150403}" presName="node" presStyleLbl="node1" presStyleIdx="1" presStyleCnt="8">
        <dgm:presLayoutVars>
          <dgm:bulletEnabled val="1"/>
        </dgm:presLayoutVars>
      </dgm:prSet>
      <dgm:spPr/>
    </dgm:pt>
    <dgm:pt modelId="{26398BC1-755D-43C4-9234-079DBFA9BAC4}" type="pres">
      <dgm:prSet presAssocID="{9C860F44-9FB9-4586-A202-DC43DA6E8B53}" presName="sibTrans" presStyleCnt="0"/>
      <dgm:spPr/>
    </dgm:pt>
    <dgm:pt modelId="{EAB98D83-76F5-4894-BFB2-22C25CB25447}" type="pres">
      <dgm:prSet presAssocID="{84AF2082-43E5-4BB0-A9FD-8432303F807C}" presName="node" presStyleLbl="node1" presStyleIdx="2" presStyleCnt="8">
        <dgm:presLayoutVars>
          <dgm:bulletEnabled val="1"/>
        </dgm:presLayoutVars>
      </dgm:prSet>
      <dgm:spPr/>
    </dgm:pt>
    <dgm:pt modelId="{21160C41-9BA8-4A97-88E0-C45B1F0EC796}" type="pres">
      <dgm:prSet presAssocID="{A855E974-BA6D-4C93-914B-1013D47A5FE7}" presName="sibTrans" presStyleCnt="0"/>
      <dgm:spPr/>
    </dgm:pt>
    <dgm:pt modelId="{B0D95D2E-2C2E-4A23-8A74-35E1027CD171}" type="pres">
      <dgm:prSet presAssocID="{53ADA813-0944-4D28-94CF-336B47A536ED}" presName="node" presStyleLbl="node1" presStyleIdx="3" presStyleCnt="8">
        <dgm:presLayoutVars>
          <dgm:bulletEnabled val="1"/>
        </dgm:presLayoutVars>
      </dgm:prSet>
      <dgm:spPr/>
    </dgm:pt>
    <dgm:pt modelId="{F33D847D-BB9C-44E4-9C6C-0679C9D735CF}" type="pres">
      <dgm:prSet presAssocID="{3AAF85FB-A744-42BD-9B14-DC00912A8108}" presName="sibTrans" presStyleCnt="0"/>
      <dgm:spPr/>
    </dgm:pt>
    <dgm:pt modelId="{806828CD-2EBC-49CF-B9D3-CF2A45628BBA}" type="pres">
      <dgm:prSet presAssocID="{D8E9C4EB-29E0-40B9-A8C1-199CBADDD6EC}" presName="node" presStyleLbl="node1" presStyleIdx="4" presStyleCnt="8">
        <dgm:presLayoutVars>
          <dgm:bulletEnabled val="1"/>
        </dgm:presLayoutVars>
      </dgm:prSet>
      <dgm:spPr/>
    </dgm:pt>
    <dgm:pt modelId="{84F22F5A-24BF-49DC-B87F-31A71606C5B8}" type="pres">
      <dgm:prSet presAssocID="{02A1599B-47C9-4B35-9215-62BD163EF651}" presName="sibTrans" presStyleCnt="0"/>
      <dgm:spPr/>
    </dgm:pt>
    <dgm:pt modelId="{3F671428-985D-4EA0-BDC6-8FF4B727FAAE}" type="pres">
      <dgm:prSet presAssocID="{63B4DDAC-AE3A-45E4-B71F-1E65ACA04BAD}" presName="node" presStyleLbl="node1" presStyleIdx="5" presStyleCnt="8">
        <dgm:presLayoutVars>
          <dgm:bulletEnabled val="1"/>
        </dgm:presLayoutVars>
      </dgm:prSet>
      <dgm:spPr/>
    </dgm:pt>
    <dgm:pt modelId="{A49F13F6-F58D-4732-86C8-F7EA41081641}" type="pres">
      <dgm:prSet presAssocID="{F33BE60F-AC67-400C-AB0E-193534CE23F1}" presName="sibTrans" presStyleCnt="0"/>
      <dgm:spPr/>
    </dgm:pt>
    <dgm:pt modelId="{29F1628E-DA70-4E3E-B225-FA6D1C756699}" type="pres">
      <dgm:prSet presAssocID="{89848586-B105-47CB-8741-F7CEDC13ED7B}" presName="node" presStyleLbl="node1" presStyleIdx="6" presStyleCnt="8">
        <dgm:presLayoutVars>
          <dgm:bulletEnabled val="1"/>
        </dgm:presLayoutVars>
      </dgm:prSet>
      <dgm:spPr/>
    </dgm:pt>
    <dgm:pt modelId="{74FD6A2C-3CF6-4109-A790-6DAC87B9CA44}" type="pres">
      <dgm:prSet presAssocID="{36D7F9F1-2A19-4EC7-BCD2-018FF66D2085}" presName="sibTrans" presStyleCnt="0"/>
      <dgm:spPr/>
    </dgm:pt>
    <dgm:pt modelId="{C7E1BB4F-D896-4469-9366-BD6BB655C5F8}" type="pres">
      <dgm:prSet presAssocID="{034B29CD-DEFF-40B9-9509-D97F5693C2F8}" presName="node" presStyleLbl="node1" presStyleIdx="7" presStyleCnt="8">
        <dgm:presLayoutVars>
          <dgm:bulletEnabled val="1"/>
        </dgm:presLayoutVars>
      </dgm:prSet>
      <dgm:spPr/>
    </dgm:pt>
  </dgm:ptLst>
  <dgm:cxnLst>
    <dgm:cxn modelId="{DDC27211-37E6-44E6-A9B7-4EC451FFB493}" type="presOf" srcId="{89848586-B105-47CB-8741-F7CEDC13ED7B}" destId="{29F1628E-DA70-4E3E-B225-FA6D1C756699}" srcOrd="0" destOrd="0" presId="urn:microsoft.com/office/officeart/2005/8/layout/default"/>
    <dgm:cxn modelId="{24CAEB15-4D7F-4864-9334-D3FA21AF5B78}" srcId="{3EA6B49A-5817-4B20-8851-50B261C08624}" destId="{D8E9C4EB-29E0-40B9-A8C1-199CBADDD6EC}" srcOrd="4" destOrd="0" parTransId="{D2D29847-08EC-4EC0-AE05-32CD70C1E7B3}" sibTransId="{02A1599B-47C9-4B35-9215-62BD163EF651}"/>
    <dgm:cxn modelId="{4DA8EC35-22DA-4B3E-A37D-880476FA880C}" srcId="{3EA6B49A-5817-4B20-8851-50B261C08624}" destId="{84AF2082-43E5-4BB0-A9FD-8432303F807C}" srcOrd="2" destOrd="0" parTransId="{E13298DF-CFEE-439E-9532-5530AB752B96}" sibTransId="{A855E974-BA6D-4C93-914B-1013D47A5FE7}"/>
    <dgm:cxn modelId="{A0508B5B-E3E4-4DBC-B86D-9ADDC1A47D11}" type="presOf" srcId="{63B4DDAC-AE3A-45E4-B71F-1E65ACA04BAD}" destId="{3F671428-985D-4EA0-BDC6-8FF4B727FAAE}" srcOrd="0" destOrd="0" presId="urn:microsoft.com/office/officeart/2005/8/layout/default"/>
    <dgm:cxn modelId="{FCCBA946-9390-4469-99C9-0D3218D1AB51}" type="presOf" srcId="{84AF2082-43E5-4BB0-A9FD-8432303F807C}" destId="{EAB98D83-76F5-4894-BFB2-22C25CB25447}" srcOrd="0" destOrd="0" presId="urn:microsoft.com/office/officeart/2005/8/layout/default"/>
    <dgm:cxn modelId="{DD007688-B135-4277-AA7D-AFEDBCE35E3B}" srcId="{3EA6B49A-5817-4B20-8851-50B261C08624}" destId="{BF4382D0-FD33-4139-8038-C9D097150403}" srcOrd="1" destOrd="0" parTransId="{082C2D20-BD93-448F-97A6-377D93588E99}" sibTransId="{9C860F44-9FB9-4586-A202-DC43DA6E8B53}"/>
    <dgm:cxn modelId="{19537C8A-D8B2-4F41-9FFF-5F61FE8E190D}" srcId="{3EA6B49A-5817-4B20-8851-50B261C08624}" destId="{63B4DDAC-AE3A-45E4-B71F-1E65ACA04BAD}" srcOrd="5" destOrd="0" parTransId="{D9460C83-52C6-441D-A4B4-195DE242AAC3}" sibTransId="{F33BE60F-AC67-400C-AB0E-193534CE23F1}"/>
    <dgm:cxn modelId="{CD508B96-67CB-4FD1-98D2-0D6704ADC4AF}" srcId="{3EA6B49A-5817-4B20-8851-50B261C08624}" destId="{034B29CD-DEFF-40B9-9509-D97F5693C2F8}" srcOrd="7" destOrd="0" parTransId="{E7A26D12-61D1-489F-AAF7-A94E76391300}" sibTransId="{4679DD9E-E000-4E32-91A7-7CCB646115F9}"/>
    <dgm:cxn modelId="{E899BA9A-1A25-4A15-BC0E-2E283F0A2F62}" type="presOf" srcId="{034B29CD-DEFF-40B9-9509-D97F5693C2F8}" destId="{C7E1BB4F-D896-4469-9366-BD6BB655C5F8}" srcOrd="0" destOrd="0" presId="urn:microsoft.com/office/officeart/2005/8/layout/default"/>
    <dgm:cxn modelId="{E286D99F-1290-4B73-9B8D-6D5186BE25FA}" srcId="{3EA6B49A-5817-4B20-8851-50B261C08624}" destId="{89848586-B105-47CB-8741-F7CEDC13ED7B}" srcOrd="6" destOrd="0" parTransId="{DADD3A03-5DAE-4F78-832A-AD019304985F}" sibTransId="{36D7F9F1-2A19-4EC7-BCD2-018FF66D2085}"/>
    <dgm:cxn modelId="{9D2C6EB3-A314-46D5-B871-4F4C188080E4}" srcId="{3EA6B49A-5817-4B20-8851-50B261C08624}" destId="{2F864691-A3A6-4D04-95AF-BA68A4266C01}" srcOrd="0" destOrd="0" parTransId="{D7591F67-7D16-423B-AF58-9814BC0A7E01}" sibTransId="{35E0327A-DABE-41ED-9C77-AAB39EA6AEBD}"/>
    <dgm:cxn modelId="{C708C3BC-A662-42EC-BC72-54A50900650A}" type="presOf" srcId="{BF4382D0-FD33-4139-8038-C9D097150403}" destId="{EC519A42-06FA-4A63-8B99-D28360DD3148}" srcOrd="0" destOrd="0" presId="urn:microsoft.com/office/officeart/2005/8/layout/default"/>
    <dgm:cxn modelId="{BE1069BE-B4A3-4EE9-A3A1-33F010130BF0}" type="presOf" srcId="{53ADA813-0944-4D28-94CF-336B47A536ED}" destId="{B0D95D2E-2C2E-4A23-8A74-35E1027CD171}" srcOrd="0" destOrd="0" presId="urn:microsoft.com/office/officeart/2005/8/layout/default"/>
    <dgm:cxn modelId="{0396B1BF-AFFD-4922-B617-75576EEDEE64}" type="presOf" srcId="{D8E9C4EB-29E0-40B9-A8C1-199CBADDD6EC}" destId="{806828CD-2EBC-49CF-B9D3-CF2A45628BBA}" srcOrd="0" destOrd="0" presId="urn:microsoft.com/office/officeart/2005/8/layout/default"/>
    <dgm:cxn modelId="{035FFAC6-F95F-4871-B659-380DC1DD1241}" srcId="{3EA6B49A-5817-4B20-8851-50B261C08624}" destId="{53ADA813-0944-4D28-94CF-336B47A536ED}" srcOrd="3" destOrd="0" parTransId="{321053E1-BD1A-4AE9-8154-AE9E4CCED291}" sibTransId="{3AAF85FB-A744-42BD-9B14-DC00912A8108}"/>
    <dgm:cxn modelId="{686D5DD9-393C-4928-8268-CAB6C756D25B}" type="presOf" srcId="{2F864691-A3A6-4D04-95AF-BA68A4266C01}" destId="{CFCF055B-2FEF-45C6-BFD9-A0C1FAEB8EEF}" srcOrd="0" destOrd="0" presId="urn:microsoft.com/office/officeart/2005/8/layout/default"/>
    <dgm:cxn modelId="{A64203DC-F4C6-4048-A031-6CA18708EAAF}" type="presOf" srcId="{3EA6B49A-5817-4B20-8851-50B261C08624}" destId="{4EDA0CFB-A7F8-47F9-804F-BD39D8187F52}" srcOrd="0" destOrd="0" presId="urn:microsoft.com/office/officeart/2005/8/layout/default"/>
    <dgm:cxn modelId="{AC809FEF-DA6D-43E2-8141-9767D2B4364E}" type="presParOf" srcId="{4EDA0CFB-A7F8-47F9-804F-BD39D8187F52}" destId="{CFCF055B-2FEF-45C6-BFD9-A0C1FAEB8EEF}" srcOrd="0" destOrd="0" presId="urn:microsoft.com/office/officeart/2005/8/layout/default"/>
    <dgm:cxn modelId="{8C812951-DD83-4903-B92E-585EF77706D6}" type="presParOf" srcId="{4EDA0CFB-A7F8-47F9-804F-BD39D8187F52}" destId="{CFCB51FB-3FE7-45A4-9A7E-0D75C1C36F32}" srcOrd="1" destOrd="0" presId="urn:microsoft.com/office/officeart/2005/8/layout/default"/>
    <dgm:cxn modelId="{C2EDE163-A216-44EE-99EE-1E8DBBBA2A22}" type="presParOf" srcId="{4EDA0CFB-A7F8-47F9-804F-BD39D8187F52}" destId="{EC519A42-06FA-4A63-8B99-D28360DD3148}" srcOrd="2" destOrd="0" presId="urn:microsoft.com/office/officeart/2005/8/layout/default"/>
    <dgm:cxn modelId="{8675540D-F273-4CD4-89E0-588806FEF0A6}" type="presParOf" srcId="{4EDA0CFB-A7F8-47F9-804F-BD39D8187F52}" destId="{26398BC1-755D-43C4-9234-079DBFA9BAC4}" srcOrd="3" destOrd="0" presId="urn:microsoft.com/office/officeart/2005/8/layout/default"/>
    <dgm:cxn modelId="{F73C1168-2F49-4AAE-BFE4-D7876496B7F0}" type="presParOf" srcId="{4EDA0CFB-A7F8-47F9-804F-BD39D8187F52}" destId="{EAB98D83-76F5-4894-BFB2-22C25CB25447}" srcOrd="4" destOrd="0" presId="urn:microsoft.com/office/officeart/2005/8/layout/default"/>
    <dgm:cxn modelId="{35C0855C-93BD-41F9-8B7E-C40C29331F1C}" type="presParOf" srcId="{4EDA0CFB-A7F8-47F9-804F-BD39D8187F52}" destId="{21160C41-9BA8-4A97-88E0-C45B1F0EC796}" srcOrd="5" destOrd="0" presId="urn:microsoft.com/office/officeart/2005/8/layout/default"/>
    <dgm:cxn modelId="{3EFBD877-8E82-4CF4-886B-EFB974DDF7CB}" type="presParOf" srcId="{4EDA0CFB-A7F8-47F9-804F-BD39D8187F52}" destId="{B0D95D2E-2C2E-4A23-8A74-35E1027CD171}" srcOrd="6" destOrd="0" presId="urn:microsoft.com/office/officeart/2005/8/layout/default"/>
    <dgm:cxn modelId="{D456D3E6-1F0E-40E2-AC9E-2AA592ECCEAA}" type="presParOf" srcId="{4EDA0CFB-A7F8-47F9-804F-BD39D8187F52}" destId="{F33D847D-BB9C-44E4-9C6C-0679C9D735CF}" srcOrd="7" destOrd="0" presId="urn:microsoft.com/office/officeart/2005/8/layout/default"/>
    <dgm:cxn modelId="{261631EA-6EC4-494D-8484-7FC16D4EE434}" type="presParOf" srcId="{4EDA0CFB-A7F8-47F9-804F-BD39D8187F52}" destId="{806828CD-2EBC-49CF-B9D3-CF2A45628BBA}" srcOrd="8" destOrd="0" presId="urn:microsoft.com/office/officeart/2005/8/layout/default"/>
    <dgm:cxn modelId="{757208CF-42FC-4569-9372-B85B3CFDADD1}" type="presParOf" srcId="{4EDA0CFB-A7F8-47F9-804F-BD39D8187F52}" destId="{84F22F5A-24BF-49DC-B87F-31A71606C5B8}" srcOrd="9" destOrd="0" presId="urn:microsoft.com/office/officeart/2005/8/layout/default"/>
    <dgm:cxn modelId="{7048C9E4-BD9B-4D01-BFB8-32D72F55632A}" type="presParOf" srcId="{4EDA0CFB-A7F8-47F9-804F-BD39D8187F52}" destId="{3F671428-985D-4EA0-BDC6-8FF4B727FAAE}" srcOrd="10" destOrd="0" presId="urn:microsoft.com/office/officeart/2005/8/layout/default"/>
    <dgm:cxn modelId="{66160097-742E-47DB-90BA-E7F8D44C5514}" type="presParOf" srcId="{4EDA0CFB-A7F8-47F9-804F-BD39D8187F52}" destId="{A49F13F6-F58D-4732-86C8-F7EA41081641}" srcOrd="11" destOrd="0" presId="urn:microsoft.com/office/officeart/2005/8/layout/default"/>
    <dgm:cxn modelId="{E7138185-510D-4C24-A1EA-15F38216FFD2}" type="presParOf" srcId="{4EDA0CFB-A7F8-47F9-804F-BD39D8187F52}" destId="{29F1628E-DA70-4E3E-B225-FA6D1C756699}" srcOrd="12" destOrd="0" presId="urn:microsoft.com/office/officeart/2005/8/layout/default"/>
    <dgm:cxn modelId="{10348D72-6324-4171-B4AC-FCDBB4F4AB12}" type="presParOf" srcId="{4EDA0CFB-A7F8-47F9-804F-BD39D8187F52}" destId="{74FD6A2C-3CF6-4109-A790-6DAC87B9CA44}" srcOrd="13" destOrd="0" presId="urn:microsoft.com/office/officeart/2005/8/layout/default"/>
    <dgm:cxn modelId="{FE1E0323-9697-49B4-AEE0-F57E3A81EA1A}" type="presParOf" srcId="{4EDA0CFB-A7F8-47F9-804F-BD39D8187F52}" destId="{C7E1BB4F-D896-4469-9366-BD6BB655C5F8}"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423C30-4FDE-4075-A08D-6E3CFB2E730F}"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B638F5EA-C3EB-4AC6-9165-76F9C2E17FFA}">
      <dgm:prSet/>
      <dgm:spPr/>
      <dgm:t>
        <a:bodyPr/>
        <a:lstStyle/>
        <a:p>
          <a:pPr rtl="0"/>
          <a:r>
            <a:rPr lang="en-US"/>
            <a:t>En del </a:t>
          </a:r>
          <a:r>
            <a:rPr lang="en-US" err="1"/>
            <a:t>sexuellt</a:t>
          </a:r>
          <a:r>
            <a:rPr lang="en-US"/>
            <a:t> </a:t>
          </a:r>
          <a:r>
            <a:rPr lang="en-US" err="1"/>
            <a:t>överförbara</a:t>
          </a:r>
          <a:r>
            <a:rPr lang="en-US"/>
            <a:t> </a:t>
          </a:r>
          <a:r>
            <a:rPr lang="en-US" err="1"/>
            <a:t>sjukdomar</a:t>
          </a:r>
          <a:r>
            <a:rPr lang="en-US"/>
            <a:t> </a:t>
          </a:r>
          <a:r>
            <a:rPr lang="en-US" err="1"/>
            <a:t>kan</a:t>
          </a:r>
          <a:r>
            <a:rPr lang="en-US"/>
            <a:t> </a:t>
          </a:r>
          <a:r>
            <a:rPr lang="en-US" err="1"/>
            <a:t>orsaka</a:t>
          </a:r>
          <a:r>
            <a:rPr lang="en-US"/>
            <a:t> </a:t>
          </a:r>
          <a:r>
            <a:rPr lang="en-US" err="1"/>
            <a:t>svåra</a:t>
          </a:r>
          <a:r>
            <a:rPr lang="en-US"/>
            <a:t> </a:t>
          </a:r>
          <a:r>
            <a:rPr lang="en-US" err="1"/>
            <a:t>infektioner</a:t>
          </a:r>
          <a:r>
            <a:rPr lang="en-US"/>
            <a:t> </a:t>
          </a:r>
          <a:r>
            <a:rPr lang="en-US" err="1"/>
            <a:t>och</a:t>
          </a:r>
          <a:r>
            <a:rPr lang="en-US"/>
            <a:t> </a:t>
          </a:r>
          <a:r>
            <a:rPr lang="en-US" err="1"/>
            <a:t>i</a:t>
          </a:r>
          <a:r>
            <a:rPr lang="en-US"/>
            <a:t> </a:t>
          </a:r>
          <a:r>
            <a:rPr lang="en-US" err="1"/>
            <a:t>vissa</a:t>
          </a:r>
          <a:r>
            <a:rPr lang="en-US"/>
            <a:t> fall </a:t>
          </a:r>
          <a:r>
            <a:rPr lang="en-US" err="1"/>
            <a:t>vara</a:t>
          </a:r>
          <a:r>
            <a:rPr lang="en-US"/>
            <a:t> </a:t>
          </a:r>
          <a:r>
            <a:rPr lang="en-US" err="1"/>
            <a:t>dödliga</a:t>
          </a:r>
          <a:r>
            <a:rPr lang="en-US"/>
            <a:t>.</a:t>
          </a:r>
          <a:r>
            <a:rPr lang="en-US">
              <a:latin typeface="Calibri Light" panose="020F0302020204030204"/>
            </a:rPr>
            <a:t> </a:t>
          </a:r>
          <a:endParaRPr lang="en-US"/>
        </a:p>
      </dgm:t>
    </dgm:pt>
    <dgm:pt modelId="{E789E8A9-9EB3-4E2C-BB2C-299545AFEA8D}" type="parTrans" cxnId="{7BB54CAD-847E-4E21-8720-86AF33C6E161}">
      <dgm:prSet/>
      <dgm:spPr/>
      <dgm:t>
        <a:bodyPr/>
        <a:lstStyle/>
        <a:p>
          <a:endParaRPr lang="en-US"/>
        </a:p>
      </dgm:t>
    </dgm:pt>
    <dgm:pt modelId="{3119F52B-5987-4B8A-93DC-291758AA859C}" type="sibTrans" cxnId="{7BB54CAD-847E-4E21-8720-86AF33C6E161}">
      <dgm:prSet/>
      <dgm:spPr/>
      <dgm:t>
        <a:bodyPr/>
        <a:lstStyle/>
        <a:p>
          <a:endParaRPr lang="en-US"/>
        </a:p>
      </dgm:t>
    </dgm:pt>
    <dgm:pt modelId="{291A8272-DB92-4B5F-911A-E5560160916B}">
      <dgm:prSet/>
      <dgm:spPr/>
      <dgm:t>
        <a:bodyPr/>
        <a:lstStyle/>
        <a:p>
          <a:pPr rtl="0"/>
          <a:r>
            <a:rPr lang="en-US" err="1"/>
            <a:t>Exempel</a:t>
          </a:r>
          <a:r>
            <a:rPr lang="en-US"/>
            <a:t> </a:t>
          </a:r>
          <a:r>
            <a:rPr lang="en-US" err="1"/>
            <a:t>på</a:t>
          </a:r>
          <a:r>
            <a:rPr lang="en-US"/>
            <a:t> </a:t>
          </a:r>
          <a:r>
            <a:rPr lang="en-US" err="1"/>
            <a:t>sexuellt</a:t>
          </a:r>
          <a:r>
            <a:rPr lang="en-US"/>
            <a:t> </a:t>
          </a:r>
          <a:r>
            <a:rPr lang="en-US" err="1"/>
            <a:t>överförbara</a:t>
          </a:r>
          <a:r>
            <a:rPr lang="en-US"/>
            <a:t> </a:t>
          </a:r>
          <a:r>
            <a:rPr lang="en-US" err="1"/>
            <a:t>sjukdomar</a:t>
          </a:r>
          <a:r>
            <a:rPr lang="en-US"/>
            <a:t> </a:t>
          </a:r>
          <a:r>
            <a:rPr lang="en-US" err="1"/>
            <a:t>är</a:t>
          </a:r>
          <a:r>
            <a:rPr lang="en-US"/>
            <a:t> </a:t>
          </a:r>
          <a:r>
            <a:rPr lang="en-US" err="1"/>
            <a:t>som</a:t>
          </a:r>
          <a:r>
            <a:rPr lang="en-US"/>
            <a:t> </a:t>
          </a:r>
          <a:r>
            <a:rPr lang="en-US" err="1"/>
            <a:t>kan</a:t>
          </a:r>
          <a:r>
            <a:rPr lang="en-US"/>
            <a:t> botas med </a:t>
          </a:r>
          <a:r>
            <a:rPr lang="en-US" err="1"/>
            <a:t>antibiotika</a:t>
          </a:r>
          <a:r>
            <a:rPr lang="en-US"/>
            <a:t> </a:t>
          </a:r>
          <a:r>
            <a:rPr lang="en-US" err="1"/>
            <a:t>är</a:t>
          </a:r>
          <a:r>
            <a:rPr lang="en-US"/>
            <a:t>: </a:t>
          </a:r>
          <a:r>
            <a:rPr lang="en-US" b="1" i="1" err="1"/>
            <a:t>gonorré</a:t>
          </a:r>
          <a:r>
            <a:rPr lang="en-US" b="1" i="1"/>
            <a:t>, </a:t>
          </a:r>
          <a:r>
            <a:rPr lang="en-US" b="1" i="1" err="1"/>
            <a:t>klamydia</a:t>
          </a:r>
          <a:r>
            <a:rPr lang="en-US" b="1" i="1"/>
            <a:t>, </a:t>
          </a:r>
          <a:r>
            <a:rPr lang="en-US" b="1" i="1" err="1"/>
            <a:t>syfilis</a:t>
          </a:r>
          <a:r>
            <a:rPr lang="en-US" b="1" i="1"/>
            <a:t>.</a:t>
          </a:r>
          <a:r>
            <a:rPr lang="en-US" b="1" i="1">
              <a:latin typeface="Calibri Light" panose="020F0302020204030204"/>
            </a:rPr>
            <a:t> </a:t>
          </a:r>
          <a:endParaRPr lang="en-US"/>
        </a:p>
      </dgm:t>
    </dgm:pt>
    <dgm:pt modelId="{9F033F6C-AB73-4ACF-B90E-8A28B46CBE87}" type="parTrans" cxnId="{5B08B475-A113-4BAD-992E-F56E5EF302B5}">
      <dgm:prSet/>
      <dgm:spPr/>
      <dgm:t>
        <a:bodyPr/>
        <a:lstStyle/>
        <a:p>
          <a:endParaRPr lang="en-US"/>
        </a:p>
      </dgm:t>
    </dgm:pt>
    <dgm:pt modelId="{427006BC-801F-44E7-AA84-3E8F16A307F2}" type="sibTrans" cxnId="{5B08B475-A113-4BAD-992E-F56E5EF302B5}">
      <dgm:prSet/>
      <dgm:spPr/>
      <dgm:t>
        <a:bodyPr/>
        <a:lstStyle/>
        <a:p>
          <a:endParaRPr lang="en-US"/>
        </a:p>
      </dgm:t>
    </dgm:pt>
    <dgm:pt modelId="{AD62CC90-223A-4CF1-9A58-35BFA99BE476}">
      <dgm:prSet/>
      <dgm:spPr/>
      <dgm:t>
        <a:bodyPr/>
        <a:lstStyle/>
        <a:p>
          <a:pPr rtl="0"/>
          <a:r>
            <a:rPr lang="en-US" err="1"/>
            <a:t>Exempel</a:t>
          </a:r>
          <a:r>
            <a:rPr lang="en-US"/>
            <a:t> </a:t>
          </a:r>
          <a:r>
            <a:rPr lang="en-US" err="1"/>
            <a:t>på</a:t>
          </a:r>
          <a:r>
            <a:rPr lang="en-US"/>
            <a:t> </a:t>
          </a:r>
          <a:r>
            <a:rPr lang="en-US" err="1"/>
            <a:t>andra</a:t>
          </a:r>
          <a:r>
            <a:rPr lang="en-US"/>
            <a:t> </a:t>
          </a:r>
          <a:r>
            <a:rPr lang="en-US" err="1"/>
            <a:t>sjukdomar</a:t>
          </a:r>
          <a:r>
            <a:rPr lang="en-US"/>
            <a:t> </a:t>
          </a:r>
          <a:r>
            <a:rPr lang="en-US" err="1"/>
            <a:t>som</a:t>
          </a:r>
          <a:r>
            <a:rPr lang="en-US"/>
            <a:t> </a:t>
          </a:r>
          <a:r>
            <a:rPr lang="en-US" err="1"/>
            <a:t>kan</a:t>
          </a:r>
          <a:r>
            <a:rPr lang="en-US"/>
            <a:t> </a:t>
          </a:r>
          <a:r>
            <a:rPr lang="en-US" err="1"/>
            <a:t>behandlas</a:t>
          </a:r>
          <a:r>
            <a:rPr lang="en-US"/>
            <a:t>: </a:t>
          </a:r>
          <a:r>
            <a:rPr lang="en-US" b="1" err="1"/>
            <a:t>kondylom</a:t>
          </a:r>
          <a:r>
            <a:rPr lang="en-US" b="1"/>
            <a:t>, herpes, </a:t>
          </a:r>
          <a:r>
            <a:rPr lang="en-US" b="1" err="1"/>
            <a:t>vissa</a:t>
          </a:r>
          <a:r>
            <a:rPr lang="en-US" b="1"/>
            <a:t> sorters </a:t>
          </a:r>
          <a:r>
            <a:rPr lang="en-US" b="1" err="1"/>
            <a:t>löss</a:t>
          </a:r>
          <a:r>
            <a:rPr lang="en-US"/>
            <a:t>.</a:t>
          </a:r>
          <a:r>
            <a:rPr lang="en-US">
              <a:latin typeface="Calibri Light" panose="020F0302020204030204"/>
            </a:rPr>
            <a:t> </a:t>
          </a:r>
          <a:endParaRPr lang="en-US"/>
        </a:p>
      </dgm:t>
    </dgm:pt>
    <dgm:pt modelId="{080EA375-514D-44C7-9BB3-916767117F5F}" type="parTrans" cxnId="{D121EEB6-7559-4D9F-89EB-E4C0CB6E9CE0}">
      <dgm:prSet/>
      <dgm:spPr/>
      <dgm:t>
        <a:bodyPr/>
        <a:lstStyle/>
        <a:p>
          <a:endParaRPr lang="en-US"/>
        </a:p>
      </dgm:t>
    </dgm:pt>
    <dgm:pt modelId="{E76EB668-0D9E-4B2E-B527-18477AD73DDE}" type="sibTrans" cxnId="{D121EEB6-7559-4D9F-89EB-E4C0CB6E9CE0}">
      <dgm:prSet/>
      <dgm:spPr/>
      <dgm:t>
        <a:bodyPr/>
        <a:lstStyle/>
        <a:p>
          <a:endParaRPr lang="en-US"/>
        </a:p>
      </dgm:t>
    </dgm:pt>
    <dgm:pt modelId="{7E89C526-B9CA-4787-8750-76ABD0328892}">
      <dgm:prSet/>
      <dgm:spPr/>
      <dgm:t>
        <a:bodyPr/>
        <a:lstStyle/>
        <a:p>
          <a:r>
            <a:rPr lang="en-US"/>
            <a:t>HIV </a:t>
          </a:r>
          <a:r>
            <a:rPr lang="en-US" err="1"/>
            <a:t>är</a:t>
          </a:r>
          <a:r>
            <a:rPr lang="en-US"/>
            <a:t> </a:t>
          </a:r>
          <a:r>
            <a:rPr lang="en-US" err="1"/>
            <a:t>ett</a:t>
          </a:r>
          <a:r>
            <a:rPr lang="en-US"/>
            <a:t> </a:t>
          </a:r>
          <a:r>
            <a:rPr lang="en-US" err="1"/>
            <a:t>dödligt</a:t>
          </a:r>
          <a:r>
            <a:rPr lang="en-US"/>
            <a:t> virus </a:t>
          </a:r>
          <a:r>
            <a:rPr lang="en-US" err="1"/>
            <a:t>som</a:t>
          </a:r>
          <a:r>
            <a:rPr lang="en-US"/>
            <a:t> </a:t>
          </a:r>
          <a:r>
            <a:rPr lang="en-US" err="1"/>
            <a:t>utan</a:t>
          </a:r>
          <a:r>
            <a:rPr lang="en-US"/>
            <a:t> </a:t>
          </a:r>
          <a:r>
            <a:rPr lang="en-US" err="1"/>
            <a:t>medicinering</a:t>
          </a:r>
          <a:r>
            <a:rPr lang="en-US"/>
            <a:t> </a:t>
          </a:r>
          <a:r>
            <a:rPr lang="en-US" err="1"/>
            <a:t>kan</a:t>
          </a:r>
          <a:r>
            <a:rPr lang="en-US"/>
            <a:t> </a:t>
          </a:r>
          <a:r>
            <a:rPr lang="en-US" err="1"/>
            <a:t>leda</a:t>
          </a:r>
          <a:r>
            <a:rPr lang="en-US"/>
            <a:t> till AIDS.</a:t>
          </a:r>
        </a:p>
      </dgm:t>
    </dgm:pt>
    <dgm:pt modelId="{1DCD5894-5384-4060-9277-5DFCD74C68F6}" type="parTrans" cxnId="{FDCCBFD1-72D9-4E50-98C6-1A9610405D9E}">
      <dgm:prSet/>
      <dgm:spPr/>
      <dgm:t>
        <a:bodyPr/>
        <a:lstStyle/>
        <a:p>
          <a:endParaRPr lang="en-US"/>
        </a:p>
      </dgm:t>
    </dgm:pt>
    <dgm:pt modelId="{BEA3D2B8-AC53-45FE-B823-91068C5D0CD4}" type="sibTrans" cxnId="{FDCCBFD1-72D9-4E50-98C6-1A9610405D9E}">
      <dgm:prSet/>
      <dgm:spPr/>
      <dgm:t>
        <a:bodyPr/>
        <a:lstStyle/>
        <a:p>
          <a:endParaRPr lang="en-US"/>
        </a:p>
      </dgm:t>
    </dgm:pt>
    <dgm:pt modelId="{7550BA2F-2EA7-487B-8327-131B5C4FC7AC}">
      <dgm:prSet/>
      <dgm:spPr/>
      <dgm:t>
        <a:bodyPr/>
        <a:lstStyle/>
        <a:p>
          <a:pPr rtl="0"/>
          <a:r>
            <a:rPr lang="en-US" err="1"/>
            <a:t>Får</a:t>
          </a:r>
          <a:r>
            <a:rPr lang="en-US"/>
            <a:t> du </a:t>
          </a:r>
          <a:r>
            <a:rPr lang="en-US" err="1"/>
            <a:t>en</a:t>
          </a:r>
          <a:r>
            <a:rPr lang="en-US"/>
            <a:t> </a:t>
          </a:r>
          <a:r>
            <a:rPr lang="en-US" err="1"/>
            <a:t>sexuellt</a:t>
          </a:r>
          <a:r>
            <a:rPr lang="en-US"/>
            <a:t> </a:t>
          </a:r>
          <a:r>
            <a:rPr lang="en-US" err="1"/>
            <a:t>överförbar</a:t>
          </a:r>
          <a:r>
            <a:rPr lang="en-US"/>
            <a:t> </a:t>
          </a:r>
          <a:r>
            <a:rPr lang="en-US" err="1"/>
            <a:t>sjukdom</a:t>
          </a:r>
          <a:r>
            <a:rPr lang="en-US"/>
            <a:t> </a:t>
          </a:r>
          <a:r>
            <a:rPr lang="en-US" err="1"/>
            <a:t>så</a:t>
          </a:r>
          <a:r>
            <a:rPr lang="en-US"/>
            <a:t> </a:t>
          </a:r>
          <a:r>
            <a:rPr lang="en-US" u="sng" err="1"/>
            <a:t>måste</a:t>
          </a:r>
          <a:r>
            <a:rPr lang="en-US"/>
            <a:t> du </a:t>
          </a:r>
          <a:r>
            <a:rPr lang="en-US" err="1"/>
            <a:t>kontakta</a:t>
          </a:r>
          <a:r>
            <a:rPr lang="en-US"/>
            <a:t> din </a:t>
          </a:r>
          <a:r>
            <a:rPr lang="en-US" err="1"/>
            <a:t>vårdcentral</a:t>
          </a:r>
          <a:r>
            <a:rPr lang="en-US"/>
            <a:t>.</a:t>
          </a:r>
          <a:r>
            <a:rPr lang="en-US">
              <a:latin typeface="Calibri Light" panose="020F0302020204030204"/>
            </a:rPr>
            <a:t> </a:t>
          </a:r>
          <a:endParaRPr lang="en-US"/>
        </a:p>
      </dgm:t>
    </dgm:pt>
    <dgm:pt modelId="{CB276EDA-6C78-44BE-A70D-9C0C1283616F}" type="parTrans" cxnId="{A1904D52-BF48-4F3A-8043-E6C4BC472D86}">
      <dgm:prSet/>
      <dgm:spPr/>
      <dgm:t>
        <a:bodyPr/>
        <a:lstStyle/>
        <a:p>
          <a:endParaRPr lang="en-US"/>
        </a:p>
      </dgm:t>
    </dgm:pt>
    <dgm:pt modelId="{E9C740DD-39D8-40AB-AA8A-2C6924353CBB}" type="sibTrans" cxnId="{A1904D52-BF48-4F3A-8043-E6C4BC472D86}">
      <dgm:prSet/>
      <dgm:spPr/>
      <dgm:t>
        <a:bodyPr/>
        <a:lstStyle/>
        <a:p>
          <a:endParaRPr lang="en-US"/>
        </a:p>
      </dgm:t>
    </dgm:pt>
    <dgm:pt modelId="{E4EA4718-98EB-4B6E-9B1C-A5431EB36AFA}" type="pres">
      <dgm:prSet presAssocID="{48423C30-4FDE-4075-A08D-6E3CFB2E730F}" presName="vert0" presStyleCnt="0">
        <dgm:presLayoutVars>
          <dgm:dir/>
          <dgm:animOne val="branch"/>
          <dgm:animLvl val="lvl"/>
        </dgm:presLayoutVars>
      </dgm:prSet>
      <dgm:spPr/>
    </dgm:pt>
    <dgm:pt modelId="{1CF6C888-421A-4A6C-B254-A886DD2A8BB4}" type="pres">
      <dgm:prSet presAssocID="{B638F5EA-C3EB-4AC6-9165-76F9C2E17FFA}" presName="thickLine" presStyleLbl="alignNode1" presStyleIdx="0" presStyleCnt="5"/>
      <dgm:spPr/>
    </dgm:pt>
    <dgm:pt modelId="{2ED1F92A-D729-4106-8215-1ED0AE168A20}" type="pres">
      <dgm:prSet presAssocID="{B638F5EA-C3EB-4AC6-9165-76F9C2E17FFA}" presName="horz1" presStyleCnt="0"/>
      <dgm:spPr/>
    </dgm:pt>
    <dgm:pt modelId="{42527D02-492C-4833-B23D-B7EFF60AECCC}" type="pres">
      <dgm:prSet presAssocID="{B638F5EA-C3EB-4AC6-9165-76F9C2E17FFA}" presName="tx1" presStyleLbl="revTx" presStyleIdx="0" presStyleCnt="5"/>
      <dgm:spPr/>
    </dgm:pt>
    <dgm:pt modelId="{4A7DD5DB-5D98-497A-B63C-5E6B1EF4EF69}" type="pres">
      <dgm:prSet presAssocID="{B638F5EA-C3EB-4AC6-9165-76F9C2E17FFA}" presName="vert1" presStyleCnt="0"/>
      <dgm:spPr/>
    </dgm:pt>
    <dgm:pt modelId="{E15C0B8B-187F-4A17-92CE-3DA5E35DD1FF}" type="pres">
      <dgm:prSet presAssocID="{291A8272-DB92-4B5F-911A-E5560160916B}" presName="thickLine" presStyleLbl="alignNode1" presStyleIdx="1" presStyleCnt="5"/>
      <dgm:spPr/>
    </dgm:pt>
    <dgm:pt modelId="{8FC65D67-CF6D-4D5F-AFBC-2120C5EEA1A8}" type="pres">
      <dgm:prSet presAssocID="{291A8272-DB92-4B5F-911A-E5560160916B}" presName="horz1" presStyleCnt="0"/>
      <dgm:spPr/>
    </dgm:pt>
    <dgm:pt modelId="{4B1F8B06-0733-4C65-AF95-A4C955FAA855}" type="pres">
      <dgm:prSet presAssocID="{291A8272-DB92-4B5F-911A-E5560160916B}" presName="tx1" presStyleLbl="revTx" presStyleIdx="1" presStyleCnt="5"/>
      <dgm:spPr/>
    </dgm:pt>
    <dgm:pt modelId="{663FF1FC-C0FB-4D5E-BA0C-4E3687259869}" type="pres">
      <dgm:prSet presAssocID="{291A8272-DB92-4B5F-911A-E5560160916B}" presName="vert1" presStyleCnt="0"/>
      <dgm:spPr/>
    </dgm:pt>
    <dgm:pt modelId="{DE6A35A1-CB87-45FE-A89E-8B7D052F5B8A}" type="pres">
      <dgm:prSet presAssocID="{AD62CC90-223A-4CF1-9A58-35BFA99BE476}" presName="thickLine" presStyleLbl="alignNode1" presStyleIdx="2" presStyleCnt="5"/>
      <dgm:spPr/>
    </dgm:pt>
    <dgm:pt modelId="{C689A5CB-79C3-46F2-B092-7936654A58CB}" type="pres">
      <dgm:prSet presAssocID="{AD62CC90-223A-4CF1-9A58-35BFA99BE476}" presName="horz1" presStyleCnt="0"/>
      <dgm:spPr/>
    </dgm:pt>
    <dgm:pt modelId="{199E436A-F272-401C-BCEB-D2B0AD695B6F}" type="pres">
      <dgm:prSet presAssocID="{AD62CC90-223A-4CF1-9A58-35BFA99BE476}" presName="tx1" presStyleLbl="revTx" presStyleIdx="2" presStyleCnt="5"/>
      <dgm:spPr/>
    </dgm:pt>
    <dgm:pt modelId="{0C7F0866-F10B-4C06-8D66-43619FE62A7E}" type="pres">
      <dgm:prSet presAssocID="{AD62CC90-223A-4CF1-9A58-35BFA99BE476}" presName="vert1" presStyleCnt="0"/>
      <dgm:spPr/>
    </dgm:pt>
    <dgm:pt modelId="{CEA90B89-468A-4EFD-8A1E-43ED5069B0A2}" type="pres">
      <dgm:prSet presAssocID="{7E89C526-B9CA-4787-8750-76ABD0328892}" presName="thickLine" presStyleLbl="alignNode1" presStyleIdx="3" presStyleCnt="5"/>
      <dgm:spPr/>
    </dgm:pt>
    <dgm:pt modelId="{AAD72942-6608-4C1A-AF72-7D3837189D27}" type="pres">
      <dgm:prSet presAssocID="{7E89C526-B9CA-4787-8750-76ABD0328892}" presName="horz1" presStyleCnt="0"/>
      <dgm:spPr/>
    </dgm:pt>
    <dgm:pt modelId="{97DCC21D-77B1-4F03-8B7E-425D286D6449}" type="pres">
      <dgm:prSet presAssocID="{7E89C526-B9CA-4787-8750-76ABD0328892}" presName="tx1" presStyleLbl="revTx" presStyleIdx="3" presStyleCnt="5"/>
      <dgm:spPr/>
    </dgm:pt>
    <dgm:pt modelId="{717B7B4A-F0CC-48F4-BA6E-5D988DBC512C}" type="pres">
      <dgm:prSet presAssocID="{7E89C526-B9CA-4787-8750-76ABD0328892}" presName="vert1" presStyleCnt="0"/>
      <dgm:spPr/>
    </dgm:pt>
    <dgm:pt modelId="{2A67CA71-FB3F-4EFD-B56A-5246AF20A0E4}" type="pres">
      <dgm:prSet presAssocID="{7550BA2F-2EA7-487B-8327-131B5C4FC7AC}" presName="thickLine" presStyleLbl="alignNode1" presStyleIdx="4" presStyleCnt="5"/>
      <dgm:spPr/>
    </dgm:pt>
    <dgm:pt modelId="{3DE02265-5210-43EC-B268-AE450E14163F}" type="pres">
      <dgm:prSet presAssocID="{7550BA2F-2EA7-487B-8327-131B5C4FC7AC}" presName="horz1" presStyleCnt="0"/>
      <dgm:spPr/>
    </dgm:pt>
    <dgm:pt modelId="{5E41DC25-F698-4BA1-9C75-E4CD307ABF84}" type="pres">
      <dgm:prSet presAssocID="{7550BA2F-2EA7-487B-8327-131B5C4FC7AC}" presName="tx1" presStyleLbl="revTx" presStyleIdx="4" presStyleCnt="5"/>
      <dgm:spPr/>
    </dgm:pt>
    <dgm:pt modelId="{52D263A8-88CD-4333-878B-232B72C2239A}" type="pres">
      <dgm:prSet presAssocID="{7550BA2F-2EA7-487B-8327-131B5C4FC7AC}" presName="vert1" presStyleCnt="0"/>
      <dgm:spPr/>
    </dgm:pt>
  </dgm:ptLst>
  <dgm:cxnLst>
    <dgm:cxn modelId="{20CCBE49-7312-4B9A-B0A3-CAE306D88E21}" type="presOf" srcId="{7E89C526-B9CA-4787-8750-76ABD0328892}" destId="{97DCC21D-77B1-4F03-8B7E-425D286D6449}" srcOrd="0" destOrd="0" presId="urn:microsoft.com/office/officeart/2008/layout/LinedList"/>
    <dgm:cxn modelId="{C50E3970-B125-4BCE-98BB-2E1BDF35F7B2}" type="presOf" srcId="{AD62CC90-223A-4CF1-9A58-35BFA99BE476}" destId="{199E436A-F272-401C-BCEB-D2B0AD695B6F}" srcOrd="0" destOrd="0" presId="urn:microsoft.com/office/officeart/2008/layout/LinedList"/>
    <dgm:cxn modelId="{A1904D52-BF48-4F3A-8043-E6C4BC472D86}" srcId="{48423C30-4FDE-4075-A08D-6E3CFB2E730F}" destId="{7550BA2F-2EA7-487B-8327-131B5C4FC7AC}" srcOrd="4" destOrd="0" parTransId="{CB276EDA-6C78-44BE-A70D-9C0C1283616F}" sibTransId="{E9C740DD-39D8-40AB-AA8A-2C6924353CBB}"/>
    <dgm:cxn modelId="{5B08B475-A113-4BAD-992E-F56E5EF302B5}" srcId="{48423C30-4FDE-4075-A08D-6E3CFB2E730F}" destId="{291A8272-DB92-4B5F-911A-E5560160916B}" srcOrd="1" destOrd="0" parTransId="{9F033F6C-AB73-4ACF-B90E-8A28B46CBE87}" sibTransId="{427006BC-801F-44E7-AA84-3E8F16A307F2}"/>
    <dgm:cxn modelId="{B7176386-F198-4082-8CA6-4892F4A43499}" type="presOf" srcId="{291A8272-DB92-4B5F-911A-E5560160916B}" destId="{4B1F8B06-0733-4C65-AF95-A4C955FAA855}" srcOrd="0" destOrd="0" presId="urn:microsoft.com/office/officeart/2008/layout/LinedList"/>
    <dgm:cxn modelId="{7BB54CAD-847E-4E21-8720-86AF33C6E161}" srcId="{48423C30-4FDE-4075-A08D-6E3CFB2E730F}" destId="{B638F5EA-C3EB-4AC6-9165-76F9C2E17FFA}" srcOrd="0" destOrd="0" parTransId="{E789E8A9-9EB3-4E2C-BB2C-299545AFEA8D}" sibTransId="{3119F52B-5987-4B8A-93DC-291758AA859C}"/>
    <dgm:cxn modelId="{E88058B3-138D-40E9-84A5-185489FC2753}" type="presOf" srcId="{7550BA2F-2EA7-487B-8327-131B5C4FC7AC}" destId="{5E41DC25-F698-4BA1-9C75-E4CD307ABF84}" srcOrd="0" destOrd="0" presId="urn:microsoft.com/office/officeart/2008/layout/LinedList"/>
    <dgm:cxn modelId="{D121EEB6-7559-4D9F-89EB-E4C0CB6E9CE0}" srcId="{48423C30-4FDE-4075-A08D-6E3CFB2E730F}" destId="{AD62CC90-223A-4CF1-9A58-35BFA99BE476}" srcOrd="2" destOrd="0" parTransId="{080EA375-514D-44C7-9BB3-916767117F5F}" sibTransId="{E76EB668-0D9E-4B2E-B527-18477AD73DDE}"/>
    <dgm:cxn modelId="{4E8057CB-12E7-402E-A99F-791D6A42F18D}" type="presOf" srcId="{B638F5EA-C3EB-4AC6-9165-76F9C2E17FFA}" destId="{42527D02-492C-4833-B23D-B7EFF60AECCC}" srcOrd="0" destOrd="0" presId="urn:microsoft.com/office/officeart/2008/layout/LinedList"/>
    <dgm:cxn modelId="{FDCCBFD1-72D9-4E50-98C6-1A9610405D9E}" srcId="{48423C30-4FDE-4075-A08D-6E3CFB2E730F}" destId="{7E89C526-B9CA-4787-8750-76ABD0328892}" srcOrd="3" destOrd="0" parTransId="{1DCD5894-5384-4060-9277-5DFCD74C68F6}" sibTransId="{BEA3D2B8-AC53-45FE-B823-91068C5D0CD4}"/>
    <dgm:cxn modelId="{0A56CFE1-C3C8-48AB-960E-2B3C69FC9D67}" type="presOf" srcId="{48423C30-4FDE-4075-A08D-6E3CFB2E730F}" destId="{E4EA4718-98EB-4B6E-9B1C-A5431EB36AFA}" srcOrd="0" destOrd="0" presId="urn:microsoft.com/office/officeart/2008/layout/LinedList"/>
    <dgm:cxn modelId="{0773E4E2-B55E-4F78-8897-82C3E6682B29}" type="presParOf" srcId="{E4EA4718-98EB-4B6E-9B1C-A5431EB36AFA}" destId="{1CF6C888-421A-4A6C-B254-A886DD2A8BB4}" srcOrd="0" destOrd="0" presId="urn:microsoft.com/office/officeart/2008/layout/LinedList"/>
    <dgm:cxn modelId="{7E8E73EB-A74A-4F27-A57A-2FD632A94120}" type="presParOf" srcId="{E4EA4718-98EB-4B6E-9B1C-A5431EB36AFA}" destId="{2ED1F92A-D729-4106-8215-1ED0AE168A20}" srcOrd="1" destOrd="0" presId="urn:microsoft.com/office/officeart/2008/layout/LinedList"/>
    <dgm:cxn modelId="{D8F68E28-8712-49B3-8762-9498C3680C92}" type="presParOf" srcId="{2ED1F92A-D729-4106-8215-1ED0AE168A20}" destId="{42527D02-492C-4833-B23D-B7EFF60AECCC}" srcOrd="0" destOrd="0" presId="urn:microsoft.com/office/officeart/2008/layout/LinedList"/>
    <dgm:cxn modelId="{159E626C-2CDF-4301-B1AE-C5083F12F192}" type="presParOf" srcId="{2ED1F92A-D729-4106-8215-1ED0AE168A20}" destId="{4A7DD5DB-5D98-497A-B63C-5E6B1EF4EF69}" srcOrd="1" destOrd="0" presId="urn:microsoft.com/office/officeart/2008/layout/LinedList"/>
    <dgm:cxn modelId="{AC78F33E-F63B-4A6E-B932-8929D140FDB2}" type="presParOf" srcId="{E4EA4718-98EB-4B6E-9B1C-A5431EB36AFA}" destId="{E15C0B8B-187F-4A17-92CE-3DA5E35DD1FF}" srcOrd="2" destOrd="0" presId="urn:microsoft.com/office/officeart/2008/layout/LinedList"/>
    <dgm:cxn modelId="{1E479831-CB58-4BEE-87C9-C9A7C0293833}" type="presParOf" srcId="{E4EA4718-98EB-4B6E-9B1C-A5431EB36AFA}" destId="{8FC65D67-CF6D-4D5F-AFBC-2120C5EEA1A8}" srcOrd="3" destOrd="0" presId="urn:microsoft.com/office/officeart/2008/layout/LinedList"/>
    <dgm:cxn modelId="{89C0EA39-222D-468D-9430-1C7B90696E40}" type="presParOf" srcId="{8FC65D67-CF6D-4D5F-AFBC-2120C5EEA1A8}" destId="{4B1F8B06-0733-4C65-AF95-A4C955FAA855}" srcOrd="0" destOrd="0" presId="urn:microsoft.com/office/officeart/2008/layout/LinedList"/>
    <dgm:cxn modelId="{FFB68D1E-3997-4968-B108-0B3B00DF956F}" type="presParOf" srcId="{8FC65D67-CF6D-4D5F-AFBC-2120C5EEA1A8}" destId="{663FF1FC-C0FB-4D5E-BA0C-4E3687259869}" srcOrd="1" destOrd="0" presId="urn:microsoft.com/office/officeart/2008/layout/LinedList"/>
    <dgm:cxn modelId="{393A545D-CFA9-4674-9F70-3B7F5A06C746}" type="presParOf" srcId="{E4EA4718-98EB-4B6E-9B1C-A5431EB36AFA}" destId="{DE6A35A1-CB87-45FE-A89E-8B7D052F5B8A}" srcOrd="4" destOrd="0" presId="urn:microsoft.com/office/officeart/2008/layout/LinedList"/>
    <dgm:cxn modelId="{D7957034-4C46-4FC5-A86B-2A18F63DC65B}" type="presParOf" srcId="{E4EA4718-98EB-4B6E-9B1C-A5431EB36AFA}" destId="{C689A5CB-79C3-46F2-B092-7936654A58CB}" srcOrd="5" destOrd="0" presId="urn:microsoft.com/office/officeart/2008/layout/LinedList"/>
    <dgm:cxn modelId="{4234085A-15AD-4FF3-BD67-6F5EE32BCE81}" type="presParOf" srcId="{C689A5CB-79C3-46F2-B092-7936654A58CB}" destId="{199E436A-F272-401C-BCEB-D2B0AD695B6F}" srcOrd="0" destOrd="0" presId="urn:microsoft.com/office/officeart/2008/layout/LinedList"/>
    <dgm:cxn modelId="{3DF1F298-958A-4059-BC63-97BC4EC63487}" type="presParOf" srcId="{C689A5CB-79C3-46F2-B092-7936654A58CB}" destId="{0C7F0866-F10B-4C06-8D66-43619FE62A7E}" srcOrd="1" destOrd="0" presId="urn:microsoft.com/office/officeart/2008/layout/LinedList"/>
    <dgm:cxn modelId="{2D785CE4-D5BE-4578-96A3-75A766777977}" type="presParOf" srcId="{E4EA4718-98EB-4B6E-9B1C-A5431EB36AFA}" destId="{CEA90B89-468A-4EFD-8A1E-43ED5069B0A2}" srcOrd="6" destOrd="0" presId="urn:microsoft.com/office/officeart/2008/layout/LinedList"/>
    <dgm:cxn modelId="{6146B23B-6093-4CD4-9136-7F5570F0AF04}" type="presParOf" srcId="{E4EA4718-98EB-4B6E-9B1C-A5431EB36AFA}" destId="{AAD72942-6608-4C1A-AF72-7D3837189D27}" srcOrd="7" destOrd="0" presId="urn:microsoft.com/office/officeart/2008/layout/LinedList"/>
    <dgm:cxn modelId="{AE1F2D57-321D-4A79-B1B9-8C3C90B62DA1}" type="presParOf" srcId="{AAD72942-6608-4C1A-AF72-7D3837189D27}" destId="{97DCC21D-77B1-4F03-8B7E-425D286D6449}" srcOrd="0" destOrd="0" presId="urn:microsoft.com/office/officeart/2008/layout/LinedList"/>
    <dgm:cxn modelId="{2ECBB020-720A-43EE-B54C-85EF38A36180}" type="presParOf" srcId="{AAD72942-6608-4C1A-AF72-7D3837189D27}" destId="{717B7B4A-F0CC-48F4-BA6E-5D988DBC512C}" srcOrd="1" destOrd="0" presId="urn:microsoft.com/office/officeart/2008/layout/LinedList"/>
    <dgm:cxn modelId="{7E1DABD5-1636-4D57-966C-0DDBEF4D89A3}" type="presParOf" srcId="{E4EA4718-98EB-4B6E-9B1C-A5431EB36AFA}" destId="{2A67CA71-FB3F-4EFD-B56A-5246AF20A0E4}" srcOrd="8" destOrd="0" presId="urn:microsoft.com/office/officeart/2008/layout/LinedList"/>
    <dgm:cxn modelId="{91EEB0B4-40EC-4443-8DAE-84DC89E08EB5}" type="presParOf" srcId="{E4EA4718-98EB-4B6E-9B1C-A5431EB36AFA}" destId="{3DE02265-5210-43EC-B268-AE450E14163F}" srcOrd="9" destOrd="0" presId="urn:microsoft.com/office/officeart/2008/layout/LinedList"/>
    <dgm:cxn modelId="{87918879-19B3-452A-9F51-B7B6A7F8B7E1}" type="presParOf" srcId="{3DE02265-5210-43EC-B268-AE450E14163F}" destId="{5E41DC25-F698-4BA1-9C75-E4CD307ABF84}" srcOrd="0" destOrd="0" presId="urn:microsoft.com/office/officeart/2008/layout/LinedList"/>
    <dgm:cxn modelId="{5D061CCF-F2F3-4E3E-A785-AE14E7542765}" type="presParOf" srcId="{3DE02265-5210-43EC-B268-AE450E14163F}" destId="{52D263A8-88CD-4333-878B-232B72C2239A}"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18692-2331-4F97-8982-B52A38FB048E}">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sv-SE" sz="5100" kern="1200"/>
            <a:t>8-13 år</a:t>
          </a:r>
        </a:p>
      </dsp:txBody>
      <dsp:txXfrm>
        <a:off x="0" y="39687"/>
        <a:ext cx="3286125" cy="1971675"/>
      </dsp:txXfrm>
    </dsp:sp>
    <dsp:sp modelId="{E2DF9383-6DBB-4B2B-BFBE-88E7D57E3CA3}">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sv-SE" sz="5100" kern="1200"/>
            <a:t>Utseendet förändras</a:t>
          </a:r>
        </a:p>
      </dsp:txBody>
      <dsp:txXfrm>
        <a:off x="3614737" y="39687"/>
        <a:ext cx="3286125" cy="1971675"/>
      </dsp:txXfrm>
    </dsp:sp>
    <dsp:sp modelId="{AD624CB1-AA73-4F11-AA1C-5E93B37A69DF}">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sv-SE" sz="5100" kern="1200"/>
            <a:t>Hormoner </a:t>
          </a:r>
        </a:p>
      </dsp:txBody>
      <dsp:txXfrm>
        <a:off x="7229475" y="39687"/>
        <a:ext cx="3286125" cy="1971675"/>
      </dsp:txXfrm>
    </dsp:sp>
    <dsp:sp modelId="{FD7074AD-75FB-4996-8AE0-8E726E222249}">
      <dsp:nvSpPr>
        <dsp:cNvPr id="0" name=""/>
        <dsp:cNvSpPr/>
      </dsp:nvSpPr>
      <dsp:spPr>
        <a:xfrm>
          <a:off x="1807368"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sv-SE" sz="5100" kern="1200"/>
            <a:t>Tankar och humör </a:t>
          </a:r>
        </a:p>
      </dsp:txBody>
      <dsp:txXfrm>
        <a:off x="1807368" y="2339975"/>
        <a:ext cx="3286125" cy="1971675"/>
      </dsp:txXfrm>
    </dsp:sp>
    <dsp:sp modelId="{A2D00115-6952-44C0-A523-5BAA1AD9211F}">
      <dsp:nvSpPr>
        <dsp:cNvPr id="0" name=""/>
        <dsp:cNvSpPr/>
      </dsp:nvSpPr>
      <dsp:spPr>
        <a:xfrm>
          <a:off x="5422106"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sv-SE" sz="5100" kern="1200"/>
            <a:t>Sex kan bli intressant</a:t>
          </a:r>
        </a:p>
      </dsp:txBody>
      <dsp:txXfrm>
        <a:off x="5422106" y="2339975"/>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44896-53D8-4258-8AEB-FB84614FE819}">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E75DFF-26B2-446E-BFA5-C8742FF956D2}">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sv-SE" sz="4100" kern="1200"/>
            <a:t>Brösten växer</a:t>
          </a:r>
        </a:p>
      </dsp:txBody>
      <dsp:txXfrm>
        <a:off x="0" y="675"/>
        <a:ext cx="6900512" cy="1106957"/>
      </dsp:txXfrm>
    </dsp:sp>
    <dsp:sp modelId="{FDEDD749-EB05-4C54-8A54-01AD9C84EFBB}">
      <dsp:nvSpPr>
        <dsp:cNvPr id="0" name=""/>
        <dsp:cNvSpPr/>
      </dsp:nvSpPr>
      <dsp:spPr>
        <a:xfrm>
          <a:off x="0" y="1107633"/>
          <a:ext cx="6900512"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2B9254-C257-496C-BFFA-39602204ED34}">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rtl="0">
            <a:lnSpc>
              <a:spcPct val="90000"/>
            </a:lnSpc>
            <a:spcBef>
              <a:spcPct val="0"/>
            </a:spcBef>
            <a:spcAft>
              <a:spcPct val="35000"/>
            </a:spcAft>
            <a:buNone/>
          </a:pPr>
          <a:r>
            <a:rPr lang="sv-SE" sz="4100" kern="1200"/>
            <a:t>Könet utvecklas</a:t>
          </a:r>
          <a:r>
            <a:rPr lang="sv-SE" sz="4100" kern="1200">
              <a:latin typeface="Calibri Light" panose="020F0302020204030204"/>
            </a:rPr>
            <a:t> </a:t>
          </a:r>
          <a:endParaRPr lang="sv-SE" sz="4100" kern="1200"/>
        </a:p>
      </dsp:txBody>
      <dsp:txXfrm>
        <a:off x="0" y="1107633"/>
        <a:ext cx="6900512" cy="1106957"/>
      </dsp:txXfrm>
    </dsp:sp>
    <dsp:sp modelId="{18EA3A95-331F-4F17-874D-57D274A393E7}">
      <dsp:nvSpPr>
        <dsp:cNvPr id="0" name=""/>
        <dsp:cNvSpPr/>
      </dsp:nvSpPr>
      <dsp:spPr>
        <a:xfrm>
          <a:off x="0" y="221459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D5919D-DD1E-4BD0-95D6-2895D48066E5}">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rtl="0">
            <a:lnSpc>
              <a:spcPct val="90000"/>
            </a:lnSpc>
            <a:spcBef>
              <a:spcPct val="0"/>
            </a:spcBef>
            <a:spcAft>
              <a:spcPct val="35000"/>
            </a:spcAft>
            <a:buNone/>
          </a:pPr>
          <a:r>
            <a:rPr lang="sv-SE" sz="4100" kern="1200"/>
            <a:t>Menstruationen (Mens) börjar</a:t>
          </a:r>
          <a:r>
            <a:rPr lang="sv-SE" sz="4100" kern="1200">
              <a:latin typeface="Calibri Light" panose="020F0302020204030204"/>
            </a:rPr>
            <a:t> </a:t>
          </a:r>
          <a:endParaRPr lang="sv-SE" sz="4100" kern="1200"/>
        </a:p>
      </dsp:txBody>
      <dsp:txXfrm>
        <a:off x="0" y="2214591"/>
        <a:ext cx="6900512" cy="1106957"/>
      </dsp:txXfrm>
    </dsp:sp>
    <dsp:sp modelId="{FC8FEDE4-A189-42BA-8FA0-5989A257B027}">
      <dsp:nvSpPr>
        <dsp:cNvPr id="0" name=""/>
        <dsp:cNvSpPr/>
      </dsp:nvSpPr>
      <dsp:spPr>
        <a:xfrm>
          <a:off x="0" y="3321549"/>
          <a:ext cx="6900512"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ED512E-1B07-4812-8D2F-906AE5C50C49}">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sv-SE" sz="4100" kern="1200"/>
            <a:t>PMS</a:t>
          </a:r>
        </a:p>
      </dsp:txBody>
      <dsp:txXfrm>
        <a:off x="0" y="3321549"/>
        <a:ext cx="6900512" cy="1106957"/>
      </dsp:txXfrm>
    </dsp:sp>
    <dsp:sp modelId="{0EB00FB8-5645-4B3A-BCD4-A5973EBDDBFD}">
      <dsp:nvSpPr>
        <dsp:cNvPr id="0" name=""/>
        <dsp:cNvSpPr/>
      </dsp:nvSpPr>
      <dsp:spPr>
        <a:xfrm>
          <a:off x="0" y="4428507"/>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590D84-09A5-4583-A9E6-6567A4F69109}">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sv-SE" sz="4100" kern="1200"/>
            <a:t>Kroppen ändrar form</a:t>
          </a:r>
        </a:p>
      </dsp:txBody>
      <dsp:txXfrm>
        <a:off x="0" y="4428507"/>
        <a:ext cx="6900512" cy="11069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535A4-E1A9-4653-ADB6-11330C18E016}">
      <dsp:nvSpPr>
        <dsp:cNvPr id="0" name=""/>
        <dsp:cNvSpPr/>
      </dsp:nvSpPr>
      <dsp:spPr>
        <a:xfrm>
          <a:off x="0" y="675"/>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7FDCDA-1F36-40C3-AD1B-E5ABBD13F8DD}">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sv-SE" sz="5100" kern="1200"/>
            <a:t>Hår på kroppen</a:t>
          </a:r>
        </a:p>
      </dsp:txBody>
      <dsp:txXfrm>
        <a:off x="0" y="675"/>
        <a:ext cx="6900512" cy="1106957"/>
      </dsp:txXfrm>
    </dsp:sp>
    <dsp:sp modelId="{DD94B76C-541C-4453-8606-E0CC5BEFE716}">
      <dsp:nvSpPr>
        <dsp:cNvPr id="0" name=""/>
        <dsp:cNvSpPr/>
      </dsp:nvSpPr>
      <dsp:spPr>
        <a:xfrm>
          <a:off x="0" y="1107633"/>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9423D2-BC7E-4ED5-A09A-3630387FDFB7}">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sv-SE" sz="5100" kern="1200"/>
            <a:t>Rösten förändras</a:t>
          </a:r>
        </a:p>
      </dsp:txBody>
      <dsp:txXfrm>
        <a:off x="0" y="1107633"/>
        <a:ext cx="6900512" cy="1106957"/>
      </dsp:txXfrm>
    </dsp:sp>
    <dsp:sp modelId="{FF667562-1956-45FB-B680-9C7EFCBF4A4C}">
      <dsp:nvSpPr>
        <dsp:cNvPr id="0" name=""/>
        <dsp:cNvSpPr/>
      </dsp:nvSpPr>
      <dsp:spPr>
        <a:xfrm>
          <a:off x="0" y="2214591"/>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9EE2EA-537E-4869-9B0E-E76716080A61}">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sv-SE" sz="5100" kern="1200"/>
            <a:t>Kroppen förändras</a:t>
          </a:r>
        </a:p>
      </dsp:txBody>
      <dsp:txXfrm>
        <a:off x="0" y="2214591"/>
        <a:ext cx="6900512" cy="1106957"/>
      </dsp:txXfrm>
    </dsp:sp>
    <dsp:sp modelId="{98582377-AB75-4940-854E-00F5A881CDBE}">
      <dsp:nvSpPr>
        <dsp:cNvPr id="0" name=""/>
        <dsp:cNvSpPr/>
      </dsp:nvSpPr>
      <dsp:spPr>
        <a:xfrm>
          <a:off x="0" y="3321549"/>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B15C44-0C43-4295-8F94-89AFB654C0BD}">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rtl="0">
            <a:lnSpc>
              <a:spcPct val="90000"/>
            </a:lnSpc>
            <a:spcBef>
              <a:spcPct val="0"/>
            </a:spcBef>
            <a:spcAft>
              <a:spcPct val="35000"/>
            </a:spcAft>
            <a:buNone/>
          </a:pPr>
          <a:r>
            <a:rPr lang="sv-SE" sz="5100" kern="1200"/>
            <a:t>Ditt kön utvecklas</a:t>
          </a:r>
          <a:r>
            <a:rPr lang="sv-SE" sz="5100" kern="1200">
              <a:latin typeface="Calibri Light" panose="020F0302020204030204"/>
            </a:rPr>
            <a:t> </a:t>
          </a:r>
          <a:endParaRPr lang="sv-SE" sz="5100" kern="1200"/>
        </a:p>
      </dsp:txBody>
      <dsp:txXfrm>
        <a:off x="0" y="3321549"/>
        <a:ext cx="6900512" cy="1106957"/>
      </dsp:txXfrm>
    </dsp:sp>
    <dsp:sp modelId="{FF823BFA-2F6B-4516-87A8-D0A2C8104E43}">
      <dsp:nvSpPr>
        <dsp:cNvPr id="0" name=""/>
        <dsp:cNvSpPr/>
      </dsp:nvSpPr>
      <dsp:spPr>
        <a:xfrm>
          <a:off x="0" y="4428507"/>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C899C1-B744-4D4D-A9F5-E12AFFF479F4}">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sv-SE" sz="5100" kern="1200"/>
            <a:t>Spermier produceras</a:t>
          </a:r>
        </a:p>
      </dsp:txBody>
      <dsp:txXfrm>
        <a:off x="0" y="4428507"/>
        <a:ext cx="6900512" cy="11069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F055B-2FEF-45C6-BFD9-A0C1FAEB8EEF}">
      <dsp:nvSpPr>
        <dsp:cNvPr id="0" name=""/>
        <dsp:cNvSpPr/>
      </dsp:nvSpPr>
      <dsp:spPr>
        <a:xfrm>
          <a:off x="697874" y="651"/>
          <a:ext cx="2102561" cy="126153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Sedan 1 juli 2018 finns det en </a:t>
          </a:r>
          <a:r>
            <a:rPr lang="en-US" sz="1600" b="1" kern="1200"/>
            <a:t>samtyckeslag</a:t>
          </a:r>
          <a:r>
            <a:rPr lang="en-US" sz="1600" kern="1200"/>
            <a:t>. </a:t>
          </a:r>
        </a:p>
      </dsp:txBody>
      <dsp:txXfrm>
        <a:off x="697874" y="651"/>
        <a:ext cx="2102561" cy="1261536"/>
      </dsp:txXfrm>
    </dsp:sp>
    <dsp:sp modelId="{EC519A42-06FA-4A63-8B99-D28360DD3148}">
      <dsp:nvSpPr>
        <dsp:cNvPr id="0" name=""/>
        <dsp:cNvSpPr/>
      </dsp:nvSpPr>
      <dsp:spPr>
        <a:xfrm>
          <a:off x="3010692" y="651"/>
          <a:ext cx="2102561" cy="1261536"/>
        </a:xfrm>
        <a:prstGeom prst="rect">
          <a:avLst/>
        </a:prstGeom>
        <a:solidFill>
          <a:schemeClr val="accent2">
            <a:hueOff val="-207909"/>
            <a:satOff val="-11990"/>
            <a:lumOff val="1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 Sverige måste enligt lag båda personerna vara </a:t>
          </a:r>
          <a:r>
            <a:rPr lang="en-US" sz="1600" b="1" kern="1200"/>
            <a:t>15 år </a:t>
          </a:r>
          <a:r>
            <a:rPr lang="en-US" sz="1600" kern="1200"/>
            <a:t>innan de får ha sex.</a:t>
          </a:r>
        </a:p>
      </dsp:txBody>
      <dsp:txXfrm>
        <a:off x="3010692" y="651"/>
        <a:ext cx="2102561" cy="1261536"/>
      </dsp:txXfrm>
    </dsp:sp>
    <dsp:sp modelId="{EAB98D83-76F5-4894-BFB2-22C25CB25447}">
      <dsp:nvSpPr>
        <dsp:cNvPr id="0" name=""/>
        <dsp:cNvSpPr/>
      </dsp:nvSpPr>
      <dsp:spPr>
        <a:xfrm>
          <a:off x="697874" y="1472444"/>
          <a:ext cx="2102561" cy="1261536"/>
        </a:xfrm>
        <a:prstGeom prst="rect">
          <a:avLst/>
        </a:prstGeom>
        <a:solidFill>
          <a:schemeClr val="accent2">
            <a:hueOff val="-415818"/>
            <a:satOff val="-23979"/>
            <a:lumOff val="2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Enligt lag får i</a:t>
          </a:r>
          <a:r>
            <a:rPr lang="en-US" sz="1600" b="1" kern="1200"/>
            <a:t>ngen person diskrimineras på grund av sexuell läggning eller könstillhörighet</a:t>
          </a:r>
          <a:r>
            <a:rPr lang="en-US" sz="1600" kern="1200"/>
            <a:t>. </a:t>
          </a:r>
        </a:p>
      </dsp:txBody>
      <dsp:txXfrm>
        <a:off x="697874" y="1472444"/>
        <a:ext cx="2102561" cy="1261536"/>
      </dsp:txXfrm>
    </dsp:sp>
    <dsp:sp modelId="{B0D95D2E-2C2E-4A23-8A74-35E1027CD171}">
      <dsp:nvSpPr>
        <dsp:cNvPr id="0" name=""/>
        <dsp:cNvSpPr/>
      </dsp:nvSpPr>
      <dsp:spPr>
        <a:xfrm>
          <a:off x="3010692" y="1472444"/>
          <a:ext cx="2102561" cy="1261536"/>
        </a:xfrm>
        <a:prstGeom prst="rect">
          <a:avLst/>
        </a:prstGeom>
        <a:solidFill>
          <a:schemeClr val="accent2">
            <a:hueOff val="-623727"/>
            <a:satOff val="-35969"/>
            <a:lumOff val="3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Att ha </a:t>
          </a:r>
          <a:r>
            <a:rPr lang="en-US" sz="1600" b="1" kern="1200"/>
            <a:t>sex med djur är enligt lag förbjudet</a:t>
          </a:r>
          <a:r>
            <a:rPr lang="en-US" sz="1600" kern="1200"/>
            <a:t>.</a:t>
          </a:r>
        </a:p>
      </dsp:txBody>
      <dsp:txXfrm>
        <a:off x="3010692" y="1472444"/>
        <a:ext cx="2102561" cy="1261536"/>
      </dsp:txXfrm>
    </dsp:sp>
    <dsp:sp modelId="{806828CD-2EBC-49CF-B9D3-CF2A45628BBA}">
      <dsp:nvSpPr>
        <dsp:cNvPr id="0" name=""/>
        <dsp:cNvSpPr/>
      </dsp:nvSpPr>
      <dsp:spPr>
        <a:xfrm>
          <a:off x="697874" y="2944237"/>
          <a:ext cx="2102561" cy="1261536"/>
        </a:xfrm>
        <a:prstGeom prst="rect">
          <a:avLst/>
        </a:prstGeom>
        <a:solidFill>
          <a:schemeClr val="accent2">
            <a:hueOff val="-831636"/>
            <a:satOff val="-47959"/>
            <a:lumOff val="4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Att köpa </a:t>
          </a:r>
          <a:r>
            <a:rPr lang="en-US" sz="1600" b="1" kern="1200"/>
            <a:t>sex för pengar är enligt lag förbjudet.</a:t>
          </a:r>
          <a:endParaRPr lang="en-US" sz="1600" kern="1200"/>
        </a:p>
      </dsp:txBody>
      <dsp:txXfrm>
        <a:off x="697874" y="2944237"/>
        <a:ext cx="2102561" cy="1261536"/>
      </dsp:txXfrm>
    </dsp:sp>
    <dsp:sp modelId="{3F671428-985D-4EA0-BDC6-8FF4B727FAAE}">
      <dsp:nvSpPr>
        <dsp:cNvPr id="0" name=""/>
        <dsp:cNvSpPr/>
      </dsp:nvSpPr>
      <dsp:spPr>
        <a:xfrm>
          <a:off x="3010692" y="2944237"/>
          <a:ext cx="2102561" cy="1261536"/>
        </a:xfrm>
        <a:prstGeom prst="rect">
          <a:avLst/>
        </a:prstGeom>
        <a:solidFill>
          <a:schemeClr val="accent2">
            <a:hueOff val="-1039545"/>
            <a:satOff val="-59949"/>
            <a:lumOff val="6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Äktensskapsbalken, du får vara gift med </a:t>
          </a:r>
          <a:r>
            <a:rPr lang="en-US" sz="1600" b="1" u="sng" kern="1200"/>
            <a:t>en</a:t>
          </a:r>
          <a:r>
            <a:rPr lang="en-US" sz="1600" b="1" kern="1200"/>
            <a:t> person</a:t>
          </a:r>
          <a:endParaRPr lang="en-US" sz="1600" kern="1200"/>
        </a:p>
      </dsp:txBody>
      <dsp:txXfrm>
        <a:off x="3010692" y="2944237"/>
        <a:ext cx="2102561" cy="1261536"/>
      </dsp:txXfrm>
    </dsp:sp>
    <dsp:sp modelId="{29F1628E-DA70-4E3E-B225-FA6D1C756699}">
      <dsp:nvSpPr>
        <dsp:cNvPr id="0" name=""/>
        <dsp:cNvSpPr/>
      </dsp:nvSpPr>
      <dsp:spPr>
        <a:xfrm>
          <a:off x="697874" y="4416030"/>
          <a:ext cx="2102561" cy="1261536"/>
        </a:xfrm>
        <a:prstGeom prst="rect">
          <a:avLst/>
        </a:prstGeom>
        <a:solidFill>
          <a:schemeClr val="accent2">
            <a:hueOff val="-1247454"/>
            <a:satOff val="-71938"/>
            <a:lumOff val="7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Smittskyddslagen, smittspårning</a:t>
          </a:r>
          <a:endParaRPr lang="en-US" sz="1600" kern="1200"/>
        </a:p>
      </dsp:txBody>
      <dsp:txXfrm>
        <a:off x="697874" y="4416030"/>
        <a:ext cx="2102561" cy="1261536"/>
      </dsp:txXfrm>
    </dsp:sp>
    <dsp:sp modelId="{C7E1BB4F-D896-4469-9366-BD6BB655C5F8}">
      <dsp:nvSpPr>
        <dsp:cNvPr id="0" name=""/>
        <dsp:cNvSpPr/>
      </dsp:nvSpPr>
      <dsp:spPr>
        <a:xfrm>
          <a:off x="3010692" y="4416030"/>
          <a:ext cx="2102561" cy="1261536"/>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Överträdelse av dessa lagar är straffbart och kan ge böter och/eller fängelse</a:t>
          </a:r>
          <a:r>
            <a:rPr lang="en-US" sz="1600" kern="1200"/>
            <a:t>.</a:t>
          </a:r>
        </a:p>
      </dsp:txBody>
      <dsp:txXfrm>
        <a:off x="3010692" y="4416030"/>
        <a:ext cx="2102561" cy="12615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6C888-421A-4A6C-B254-A886DD2A8BB4}">
      <dsp:nvSpPr>
        <dsp:cNvPr id="0" name=""/>
        <dsp:cNvSpPr/>
      </dsp:nvSpPr>
      <dsp:spPr>
        <a:xfrm>
          <a:off x="0" y="477"/>
          <a:ext cx="432167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527D02-492C-4833-B23D-B7EFF60AECCC}">
      <dsp:nvSpPr>
        <dsp:cNvPr id="0" name=""/>
        <dsp:cNvSpPr/>
      </dsp:nvSpPr>
      <dsp:spPr>
        <a:xfrm>
          <a:off x="0" y="477"/>
          <a:ext cx="4321673" cy="782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a:t>En del </a:t>
          </a:r>
          <a:r>
            <a:rPr lang="en-US" sz="1500" kern="1200" err="1"/>
            <a:t>sexuellt</a:t>
          </a:r>
          <a:r>
            <a:rPr lang="en-US" sz="1500" kern="1200"/>
            <a:t> </a:t>
          </a:r>
          <a:r>
            <a:rPr lang="en-US" sz="1500" kern="1200" err="1"/>
            <a:t>överförbara</a:t>
          </a:r>
          <a:r>
            <a:rPr lang="en-US" sz="1500" kern="1200"/>
            <a:t> </a:t>
          </a:r>
          <a:r>
            <a:rPr lang="en-US" sz="1500" kern="1200" err="1"/>
            <a:t>sjukdomar</a:t>
          </a:r>
          <a:r>
            <a:rPr lang="en-US" sz="1500" kern="1200"/>
            <a:t> </a:t>
          </a:r>
          <a:r>
            <a:rPr lang="en-US" sz="1500" kern="1200" err="1"/>
            <a:t>kan</a:t>
          </a:r>
          <a:r>
            <a:rPr lang="en-US" sz="1500" kern="1200"/>
            <a:t> </a:t>
          </a:r>
          <a:r>
            <a:rPr lang="en-US" sz="1500" kern="1200" err="1"/>
            <a:t>orsaka</a:t>
          </a:r>
          <a:r>
            <a:rPr lang="en-US" sz="1500" kern="1200"/>
            <a:t> </a:t>
          </a:r>
          <a:r>
            <a:rPr lang="en-US" sz="1500" kern="1200" err="1"/>
            <a:t>svåra</a:t>
          </a:r>
          <a:r>
            <a:rPr lang="en-US" sz="1500" kern="1200"/>
            <a:t> </a:t>
          </a:r>
          <a:r>
            <a:rPr lang="en-US" sz="1500" kern="1200" err="1"/>
            <a:t>infektioner</a:t>
          </a:r>
          <a:r>
            <a:rPr lang="en-US" sz="1500" kern="1200"/>
            <a:t> </a:t>
          </a:r>
          <a:r>
            <a:rPr lang="en-US" sz="1500" kern="1200" err="1"/>
            <a:t>och</a:t>
          </a:r>
          <a:r>
            <a:rPr lang="en-US" sz="1500" kern="1200"/>
            <a:t> </a:t>
          </a:r>
          <a:r>
            <a:rPr lang="en-US" sz="1500" kern="1200" err="1"/>
            <a:t>i</a:t>
          </a:r>
          <a:r>
            <a:rPr lang="en-US" sz="1500" kern="1200"/>
            <a:t> </a:t>
          </a:r>
          <a:r>
            <a:rPr lang="en-US" sz="1500" kern="1200" err="1"/>
            <a:t>vissa</a:t>
          </a:r>
          <a:r>
            <a:rPr lang="en-US" sz="1500" kern="1200"/>
            <a:t> fall </a:t>
          </a:r>
          <a:r>
            <a:rPr lang="en-US" sz="1500" kern="1200" err="1"/>
            <a:t>vara</a:t>
          </a:r>
          <a:r>
            <a:rPr lang="en-US" sz="1500" kern="1200"/>
            <a:t> </a:t>
          </a:r>
          <a:r>
            <a:rPr lang="en-US" sz="1500" kern="1200" err="1"/>
            <a:t>dödliga</a:t>
          </a:r>
          <a:r>
            <a:rPr lang="en-US" sz="1500" kern="1200"/>
            <a:t>.</a:t>
          </a:r>
          <a:r>
            <a:rPr lang="en-US" sz="1500" kern="1200">
              <a:latin typeface="Calibri Light" panose="020F0302020204030204"/>
            </a:rPr>
            <a:t> </a:t>
          </a:r>
          <a:endParaRPr lang="en-US" sz="1500" kern="1200"/>
        </a:p>
      </dsp:txBody>
      <dsp:txXfrm>
        <a:off x="0" y="477"/>
        <a:ext cx="4321673" cy="782645"/>
      </dsp:txXfrm>
    </dsp:sp>
    <dsp:sp modelId="{E15C0B8B-187F-4A17-92CE-3DA5E35DD1FF}">
      <dsp:nvSpPr>
        <dsp:cNvPr id="0" name=""/>
        <dsp:cNvSpPr/>
      </dsp:nvSpPr>
      <dsp:spPr>
        <a:xfrm>
          <a:off x="0" y="783123"/>
          <a:ext cx="432167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1F8B06-0733-4C65-AF95-A4C955FAA855}">
      <dsp:nvSpPr>
        <dsp:cNvPr id="0" name=""/>
        <dsp:cNvSpPr/>
      </dsp:nvSpPr>
      <dsp:spPr>
        <a:xfrm>
          <a:off x="0" y="783123"/>
          <a:ext cx="4321673" cy="782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err="1"/>
            <a:t>Exempel</a:t>
          </a:r>
          <a:r>
            <a:rPr lang="en-US" sz="1500" kern="1200"/>
            <a:t> </a:t>
          </a:r>
          <a:r>
            <a:rPr lang="en-US" sz="1500" kern="1200" err="1"/>
            <a:t>på</a:t>
          </a:r>
          <a:r>
            <a:rPr lang="en-US" sz="1500" kern="1200"/>
            <a:t> </a:t>
          </a:r>
          <a:r>
            <a:rPr lang="en-US" sz="1500" kern="1200" err="1"/>
            <a:t>sexuellt</a:t>
          </a:r>
          <a:r>
            <a:rPr lang="en-US" sz="1500" kern="1200"/>
            <a:t> </a:t>
          </a:r>
          <a:r>
            <a:rPr lang="en-US" sz="1500" kern="1200" err="1"/>
            <a:t>överförbara</a:t>
          </a:r>
          <a:r>
            <a:rPr lang="en-US" sz="1500" kern="1200"/>
            <a:t> </a:t>
          </a:r>
          <a:r>
            <a:rPr lang="en-US" sz="1500" kern="1200" err="1"/>
            <a:t>sjukdomar</a:t>
          </a:r>
          <a:r>
            <a:rPr lang="en-US" sz="1500" kern="1200"/>
            <a:t> </a:t>
          </a:r>
          <a:r>
            <a:rPr lang="en-US" sz="1500" kern="1200" err="1"/>
            <a:t>är</a:t>
          </a:r>
          <a:r>
            <a:rPr lang="en-US" sz="1500" kern="1200"/>
            <a:t> </a:t>
          </a:r>
          <a:r>
            <a:rPr lang="en-US" sz="1500" kern="1200" err="1"/>
            <a:t>som</a:t>
          </a:r>
          <a:r>
            <a:rPr lang="en-US" sz="1500" kern="1200"/>
            <a:t> </a:t>
          </a:r>
          <a:r>
            <a:rPr lang="en-US" sz="1500" kern="1200" err="1"/>
            <a:t>kan</a:t>
          </a:r>
          <a:r>
            <a:rPr lang="en-US" sz="1500" kern="1200"/>
            <a:t> botas med </a:t>
          </a:r>
          <a:r>
            <a:rPr lang="en-US" sz="1500" kern="1200" err="1"/>
            <a:t>antibiotika</a:t>
          </a:r>
          <a:r>
            <a:rPr lang="en-US" sz="1500" kern="1200"/>
            <a:t> </a:t>
          </a:r>
          <a:r>
            <a:rPr lang="en-US" sz="1500" kern="1200" err="1"/>
            <a:t>är</a:t>
          </a:r>
          <a:r>
            <a:rPr lang="en-US" sz="1500" kern="1200"/>
            <a:t>: </a:t>
          </a:r>
          <a:r>
            <a:rPr lang="en-US" sz="1500" b="1" i="1" kern="1200" err="1"/>
            <a:t>gonorré</a:t>
          </a:r>
          <a:r>
            <a:rPr lang="en-US" sz="1500" b="1" i="1" kern="1200"/>
            <a:t>, </a:t>
          </a:r>
          <a:r>
            <a:rPr lang="en-US" sz="1500" b="1" i="1" kern="1200" err="1"/>
            <a:t>klamydia</a:t>
          </a:r>
          <a:r>
            <a:rPr lang="en-US" sz="1500" b="1" i="1" kern="1200"/>
            <a:t>, </a:t>
          </a:r>
          <a:r>
            <a:rPr lang="en-US" sz="1500" b="1" i="1" kern="1200" err="1"/>
            <a:t>syfilis</a:t>
          </a:r>
          <a:r>
            <a:rPr lang="en-US" sz="1500" b="1" i="1" kern="1200"/>
            <a:t>.</a:t>
          </a:r>
          <a:r>
            <a:rPr lang="en-US" sz="1500" b="1" i="1" kern="1200">
              <a:latin typeface="Calibri Light" panose="020F0302020204030204"/>
            </a:rPr>
            <a:t> </a:t>
          </a:r>
          <a:endParaRPr lang="en-US" sz="1500" kern="1200"/>
        </a:p>
      </dsp:txBody>
      <dsp:txXfrm>
        <a:off x="0" y="783123"/>
        <a:ext cx="4321673" cy="782645"/>
      </dsp:txXfrm>
    </dsp:sp>
    <dsp:sp modelId="{DE6A35A1-CB87-45FE-A89E-8B7D052F5B8A}">
      <dsp:nvSpPr>
        <dsp:cNvPr id="0" name=""/>
        <dsp:cNvSpPr/>
      </dsp:nvSpPr>
      <dsp:spPr>
        <a:xfrm>
          <a:off x="0" y="1565769"/>
          <a:ext cx="432167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9E436A-F272-401C-BCEB-D2B0AD695B6F}">
      <dsp:nvSpPr>
        <dsp:cNvPr id="0" name=""/>
        <dsp:cNvSpPr/>
      </dsp:nvSpPr>
      <dsp:spPr>
        <a:xfrm>
          <a:off x="0" y="1565769"/>
          <a:ext cx="4321673" cy="782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err="1"/>
            <a:t>Exempel</a:t>
          </a:r>
          <a:r>
            <a:rPr lang="en-US" sz="1500" kern="1200"/>
            <a:t> </a:t>
          </a:r>
          <a:r>
            <a:rPr lang="en-US" sz="1500" kern="1200" err="1"/>
            <a:t>på</a:t>
          </a:r>
          <a:r>
            <a:rPr lang="en-US" sz="1500" kern="1200"/>
            <a:t> </a:t>
          </a:r>
          <a:r>
            <a:rPr lang="en-US" sz="1500" kern="1200" err="1"/>
            <a:t>andra</a:t>
          </a:r>
          <a:r>
            <a:rPr lang="en-US" sz="1500" kern="1200"/>
            <a:t> </a:t>
          </a:r>
          <a:r>
            <a:rPr lang="en-US" sz="1500" kern="1200" err="1"/>
            <a:t>sjukdomar</a:t>
          </a:r>
          <a:r>
            <a:rPr lang="en-US" sz="1500" kern="1200"/>
            <a:t> </a:t>
          </a:r>
          <a:r>
            <a:rPr lang="en-US" sz="1500" kern="1200" err="1"/>
            <a:t>som</a:t>
          </a:r>
          <a:r>
            <a:rPr lang="en-US" sz="1500" kern="1200"/>
            <a:t> </a:t>
          </a:r>
          <a:r>
            <a:rPr lang="en-US" sz="1500" kern="1200" err="1"/>
            <a:t>kan</a:t>
          </a:r>
          <a:r>
            <a:rPr lang="en-US" sz="1500" kern="1200"/>
            <a:t> </a:t>
          </a:r>
          <a:r>
            <a:rPr lang="en-US" sz="1500" kern="1200" err="1"/>
            <a:t>behandlas</a:t>
          </a:r>
          <a:r>
            <a:rPr lang="en-US" sz="1500" kern="1200"/>
            <a:t>: </a:t>
          </a:r>
          <a:r>
            <a:rPr lang="en-US" sz="1500" b="1" kern="1200" err="1"/>
            <a:t>kondylom</a:t>
          </a:r>
          <a:r>
            <a:rPr lang="en-US" sz="1500" b="1" kern="1200"/>
            <a:t>, herpes, </a:t>
          </a:r>
          <a:r>
            <a:rPr lang="en-US" sz="1500" b="1" kern="1200" err="1"/>
            <a:t>vissa</a:t>
          </a:r>
          <a:r>
            <a:rPr lang="en-US" sz="1500" b="1" kern="1200"/>
            <a:t> sorters </a:t>
          </a:r>
          <a:r>
            <a:rPr lang="en-US" sz="1500" b="1" kern="1200" err="1"/>
            <a:t>löss</a:t>
          </a:r>
          <a:r>
            <a:rPr lang="en-US" sz="1500" kern="1200"/>
            <a:t>.</a:t>
          </a:r>
          <a:r>
            <a:rPr lang="en-US" sz="1500" kern="1200">
              <a:latin typeface="Calibri Light" panose="020F0302020204030204"/>
            </a:rPr>
            <a:t> </a:t>
          </a:r>
          <a:endParaRPr lang="en-US" sz="1500" kern="1200"/>
        </a:p>
      </dsp:txBody>
      <dsp:txXfrm>
        <a:off x="0" y="1565769"/>
        <a:ext cx="4321673" cy="782645"/>
      </dsp:txXfrm>
    </dsp:sp>
    <dsp:sp modelId="{CEA90B89-468A-4EFD-8A1E-43ED5069B0A2}">
      <dsp:nvSpPr>
        <dsp:cNvPr id="0" name=""/>
        <dsp:cNvSpPr/>
      </dsp:nvSpPr>
      <dsp:spPr>
        <a:xfrm>
          <a:off x="0" y="2348414"/>
          <a:ext cx="432167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DCC21D-77B1-4F03-8B7E-425D286D6449}">
      <dsp:nvSpPr>
        <dsp:cNvPr id="0" name=""/>
        <dsp:cNvSpPr/>
      </dsp:nvSpPr>
      <dsp:spPr>
        <a:xfrm>
          <a:off x="0" y="2348414"/>
          <a:ext cx="4321673" cy="782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HIV </a:t>
          </a:r>
          <a:r>
            <a:rPr lang="en-US" sz="1500" kern="1200" err="1"/>
            <a:t>är</a:t>
          </a:r>
          <a:r>
            <a:rPr lang="en-US" sz="1500" kern="1200"/>
            <a:t> </a:t>
          </a:r>
          <a:r>
            <a:rPr lang="en-US" sz="1500" kern="1200" err="1"/>
            <a:t>ett</a:t>
          </a:r>
          <a:r>
            <a:rPr lang="en-US" sz="1500" kern="1200"/>
            <a:t> </a:t>
          </a:r>
          <a:r>
            <a:rPr lang="en-US" sz="1500" kern="1200" err="1"/>
            <a:t>dödligt</a:t>
          </a:r>
          <a:r>
            <a:rPr lang="en-US" sz="1500" kern="1200"/>
            <a:t> virus </a:t>
          </a:r>
          <a:r>
            <a:rPr lang="en-US" sz="1500" kern="1200" err="1"/>
            <a:t>som</a:t>
          </a:r>
          <a:r>
            <a:rPr lang="en-US" sz="1500" kern="1200"/>
            <a:t> </a:t>
          </a:r>
          <a:r>
            <a:rPr lang="en-US" sz="1500" kern="1200" err="1"/>
            <a:t>utan</a:t>
          </a:r>
          <a:r>
            <a:rPr lang="en-US" sz="1500" kern="1200"/>
            <a:t> </a:t>
          </a:r>
          <a:r>
            <a:rPr lang="en-US" sz="1500" kern="1200" err="1"/>
            <a:t>medicinering</a:t>
          </a:r>
          <a:r>
            <a:rPr lang="en-US" sz="1500" kern="1200"/>
            <a:t> </a:t>
          </a:r>
          <a:r>
            <a:rPr lang="en-US" sz="1500" kern="1200" err="1"/>
            <a:t>kan</a:t>
          </a:r>
          <a:r>
            <a:rPr lang="en-US" sz="1500" kern="1200"/>
            <a:t> </a:t>
          </a:r>
          <a:r>
            <a:rPr lang="en-US" sz="1500" kern="1200" err="1"/>
            <a:t>leda</a:t>
          </a:r>
          <a:r>
            <a:rPr lang="en-US" sz="1500" kern="1200"/>
            <a:t> till AIDS.</a:t>
          </a:r>
        </a:p>
      </dsp:txBody>
      <dsp:txXfrm>
        <a:off x="0" y="2348414"/>
        <a:ext cx="4321673" cy="782645"/>
      </dsp:txXfrm>
    </dsp:sp>
    <dsp:sp modelId="{2A67CA71-FB3F-4EFD-B56A-5246AF20A0E4}">
      <dsp:nvSpPr>
        <dsp:cNvPr id="0" name=""/>
        <dsp:cNvSpPr/>
      </dsp:nvSpPr>
      <dsp:spPr>
        <a:xfrm>
          <a:off x="0" y="3131060"/>
          <a:ext cx="432167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41DC25-F698-4BA1-9C75-E4CD307ABF84}">
      <dsp:nvSpPr>
        <dsp:cNvPr id="0" name=""/>
        <dsp:cNvSpPr/>
      </dsp:nvSpPr>
      <dsp:spPr>
        <a:xfrm>
          <a:off x="0" y="3131060"/>
          <a:ext cx="4321673" cy="782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err="1"/>
            <a:t>Får</a:t>
          </a:r>
          <a:r>
            <a:rPr lang="en-US" sz="1500" kern="1200"/>
            <a:t> du </a:t>
          </a:r>
          <a:r>
            <a:rPr lang="en-US" sz="1500" kern="1200" err="1"/>
            <a:t>en</a:t>
          </a:r>
          <a:r>
            <a:rPr lang="en-US" sz="1500" kern="1200"/>
            <a:t> </a:t>
          </a:r>
          <a:r>
            <a:rPr lang="en-US" sz="1500" kern="1200" err="1"/>
            <a:t>sexuellt</a:t>
          </a:r>
          <a:r>
            <a:rPr lang="en-US" sz="1500" kern="1200"/>
            <a:t> </a:t>
          </a:r>
          <a:r>
            <a:rPr lang="en-US" sz="1500" kern="1200" err="1"/>
            <a:t>överförbar</a:t>
          </a:r>
          <a:r>
            <a:rPr lang="en-US" sz="1500" kern="1200"/>
            <a:t> </a:t>
          </a:r>
          <a:r>
            <a:rPr lang="en-US" sz="1500" kern="1200" err="1"/>
            <a:t>sjukdom</a:t>
          </a:r>
          <a:r>
            <a:rPr lang="en-US" sz="1500" kern="1200"/>
            <a:t> </a:t>
          </a:r>
          <a:r>
            <a:rPr lang="en-US" sz="1500" kern="1200" err="1"/>
            <a:t>så</a:t>
          </a:r>
          <a:r>
            <a:rPr lang="en-US" sz="1500" kern="1200"/>
            <a:t> </a:t>
          </a:r>
          <a:r>
            <a:rPr lang="en-US" sz="1500" u="sng" kern="1200" err="1"/>
            <a:t>måste</a:t>
          </a:r>
          <a:r>
            <a:rPr lang="en-US" sz="1500" kern="1200"/>
            <a:t> du </a:t>
          </a:r>
          <a:r>
            <a:rPr lang="en-US" sz="1500" kern="1200" err="1"/>
            <a:t>kontakta</a:t>
          </a:r>
          <a:r>
            <a:rPr lang="en-US" sz="1500" kern="1200"/>
            <a:t> din </a:t>
          </a:r>
          <a:r>
            <a:rPr lang="en-US" sz="1500" kern="1200" err="1"/>
            <a:t>vårdcentral</a:t>
          </a:r>
          <a:r>
            <a:rPr lang="en-US" sz="1500" kern="1200"/>
            <a:t>.</a:t>
          </a:r>
          <a:r>
            <a:rPr lang="en-US" sz="1500" kern="1200">
              <a:latin typeface="Calibri Light" panose="020F0302020204030204"/>
            </a:rPr>
            <a:t> </a:t>
          </a:r>
          <a:endParaRPr lang="en-US" sz="1500" kern="1200"/>
        </a:p>
      </dsp:txBody>
      <dsp:txXfrm>
        <a:off x="0" y="3131060"/>
        <a:ext cx="4321673" cy="78264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B779F1AD-EB10-43A8-893B-D49EA446EA5E}"/>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1pPr>
          </a:lstStyle>
          <a:p>
            <a:pPr lvl="0"/>
            <a:endParaRPr lang="sv-SE"/>
          </a:p>
        </p:txBody>
      </p:sp>
      <p:sp>
        <p:nvSpPr>
          <p:cNvPr id="3" name="Platshållare för datum 2">
            <a:extLst>
              <a:ext uri="{FF2B5EF4-FFF2-40B4-BE49-F238E27FC236}">
                <a16:creationId xmlns:a16="http://schemas.microsoft.com/office/drawing/2014/main" id="{16228B2B-5138-42B5-B8E8-EF11ACA0E63C}"/>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1pPr>
          </a:lstStyle>
          <a:p>
            <a:pPr lvl="0"/>
            <a:fld id="{93E5B10B-41E0-4929-9DB4-B9752695B9DE}" type="datetime1">
              <a:rPr lang="sv-SE"/>
              <a:pPr lvl="0"/>
              <a:t>2022-04-29</a:t>
            </a:fld>
            <a:endParaRPr lang="sv-SE"/>
          </a:p>
        </p:txBody>
      </p:sp>
      <p:sp>
        <p:nvSpPr>
          <p:cNvPr id="4" name="Platshållare för bildobjekt 3">
            <a:extLst>
              <a:ext uri="{FF2B5EF4-FFF2-40B4-BE49-F238E27FC236}">
                <a16:creationId xmlns:a16="http://schemas.microsoft.com/office/drawing/2014/main" id="{E14E8DFC-1756-494F-AE55-604CD7B6C34B}"/>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Platshållare för anteckningar 4">
            <a:extLst>
              <a:ext uri="{FF2B5EF4-FFF2-40B4-BE49-F238E27FC236}">
                <a16:creationId xmlns:a16="http://schemas.microsoft.com/office/drawing/2014/main" id="{DEE71748-5762-48BC-A85A-1516D107126B}"/>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B2B74B1C-14CA-45C2-B6D6-856F850B83AB}"/>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1pPr>
          </a:lstStyle>
          <a:p>
            <a:pPr lvl="0"/>
            <a:endParaRPr lang="sv-SE"/>
          </a:p>
        </p:txBody>
      </p:sp>
      <p:sp>
        <p:nvSpPr>
          <p:cNvPr id="7" name="Platshållare för bildnummer 6">
            <a:extLst>
              <a:ext uri="{FF2B5EF4-FFF2-40B4-BE49-F238E27FC236}">
                <a16:creationId xmlns:a16="http://schemas.microsoft.com/office/drawing/2014/main" id="{21E0FDD4-07D2-49C0-958E-A12572671361}"/>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1pPr>
          </a:lstStyle>
          <a:p>
            <a:pPr lvl="0"/>
            <a:fld id="{ADC503CC-56DD-4DCF-8E6B-D673844093D4}" type="slidenum">
              <a:t>‹#›</a:t>
            </a:fld>
            <a:endParaRPr lang="sv-SE"/>
          </a:p>
        </p:txBody>
      </p:sp>
    </p:spTree>
    <p:extLst>
      <p:ext uri="{BB962C8B-B14F-4D97-AF65-F5344CB8AC3E}">
        <p14:creationId xmlns:p14="http://schemas.microsoft.com/office/powerpoint/2010/main" val="694390822"/>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sv-SE"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1177.se/Vastmanland/liv--halsa/sa-fungerar-kroppen/klimakteriet/" TargetMode="External"/><Relationship Id="rId3" Type="http://schemas.openxmlformats.org/officeDocument/2006/relationships/hyperlink" Target="https://se.clearblue.com/hur-blir-man-gravid/vad-ar-agglossning#footnote" TargetMode="External"/><Relationship Id="rId7" Type="http://schemas.openxmlformats.org/officeDocument/2006/relationships/hyperlink" Target="https://www.1177.se/Vastmanland/lankbiblioteket/nationella-lankar/hitta-vard---forinstallda-sok/hitta-vard---gynekologimottagning-nara-mig/"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1177.se/Vastmanland/lankbiblioteket/nationella-lankar/hitta-vard---forinstallda-sok/hitta-vardcentral-nara-mig/" TargetMode="External"/><Relationship Id="rId11" Type="http://schemas.openxmlformats.org/officeDocument/2006/relationships/hyperlink" Target="https://www.1177.se/Vastmanland/om-1177-vardguiden/1177-vardguiden-pa-telefon/om-1177-vardguiden-pa-telefon/" TargetMode="External"/><Relationship Id="rId5" Type="http://schemas.openxmlformats.org/officeDocument/2006/relationships/hyperlink" Target="https://www.1177.se/Vastmanland/barn--gravid/graviditet/undersokningar-under-graviditeten/graviditetstest/" TargetMode="External"/><Relationship Id="rId10" Type="http://schemas.openxmlformats.org/officeDocument/2006/relationships/hyperlink" Target="https://www.1177.se/Vastmanland/lankbiblioteket/nationella-lankar/hitta-vard---forinstallda-sok/hitta-vard---ungdomsmottagning-nara-mig/" TargetMode="External"/><Relationship Id="rId4" Type="http://schemas.openxmlformats.org/officeDocument/2006/relationships/hyperlink" Target="https://se.clearblue.com/hur-blir-man-gravid/hur-identifierar-jag-mina-mest-fertila-dagar#ovulation-pain" TargetMode="External"/><Relationship Id="rId9" Type="http://schemas.openxmlformats.org/officeDocument/2006/relationships/hyperlink" Target="https://www.1177.se/Vastmanland/lankbiblioteket/nationella-lankar/e-tjanster---behallare/e-tjanster---allman-inloggning/"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e.clearblue.com/hur-blir-man-gravid/menstruationscykler-och-agglossning"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se.clearblue.com/hur-blir-man-gravid/hur-manga-agg-har-jag#footnote" TargetMode="External"/><Relationship Id="rId4" Type="http://schemas.openxmlformats.org/officeDocument/2006/relationships/hyperlink" Target="https://se.clearblue.com/hur-blir-man-gravid/vad-ar-agglossning"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olkhalsomyndigheten.se/livsvillkor-levnadsvanor/sexuell-halsa-hivprevention/sexuell-och-reproduktiv-halsa-och-rattigheter/srhr2017/"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1177.se/Vastmanland/barn--gravid/forlossning/olika-satt-att-foda-barn/igangsattning-av-forlossningen/"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www.1177.se/Vastmanland/behandling--hjalpmedel/operationer/fore-och-efter-operation/narkos/" TargetMode="External"/><Relationship Id="rId4" Type="http://schemas.openxmlformats.org/officeDocument/2006/relationships/hyperlink" Target="https://www.1177.se/Vastmanland/behandling--hjalpmedel/smartbehandlingar-och-rehabilitering/ryggbedovning/"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olkhalsomyndigheten.se/livsvillkor-levnadsvanor/sexuell-halsa-hivprevention/sexuell-och-reproduktiv-halsa-och-rattigheter/srhr201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marL="0" indent="0">
              <a:buNone/>
            </a:pPr>
            <a:r>
              <a:rPr lang="sv-SE" sz="1200" dirty="0">
                <a:ea typeface="+mn-lt"/>
                <a:cs typeface="+mn-lt"/>
              </a:rPr>
              <a:t>Den sexuella och den reproduktiva hälsan är viktiga delar av den allmänna hälsan. Det är dessutom är en mänsklig rättighet. </a:t>
            </a:r>
          </a:p>
          <a:p>
            <a:pPr marL="0" indent="0">
              <a:buNone/>
            </a:pPr>
            <a:r>
              <a:rPr lang="sv-SE" sz="1200" dirty="0">
                <a:ea typeface="+mn-lt"/>
                <a:cs typeface="+mn-lt"/>
              </a:rPr>
              <a:t>Vi behöver känna oss trygga i att prata om sexualitet och </a:t>
            </a:r>
            <a:r>
              <a:rPr lang="sv-SE" sz="1200" dirty="0" err="1">
                <a:ea typeface="+mn-lt"/>
                <a:cs typeface="+mn-lt"/>
              </a:rPr>
              <a:t>reproduktivitet</a:t>
            </a:r>
            <a:r>
              <a:rPr lang="sv-SE" sz="1200" dirty="0">
                <a:ea typeface="+mn-lt"/>
                <a:cs typeface="+mn-lt"/>
              </a:rPr>
              <a:t>, och där vi kan göra det göra det till en självklar del av vårt arbete. Alla har rätt till kunskap, information, vård och service.</a:t>
            </a:r>
          </a:p>
          <a:p>
            <a:pPr marL="0" indent="0">
              <a:buNone/>
            </a:pPr>
            <a:endParaRPr lang="sv-SE" sz="1200" dirty="0">
              <a:cs typeface="Calibri"/>
            </a:endParaRPr>
          </a:p>
          <a:p>
            <a:pPr>
              <a:buNone/>
            </a:pPr>
            <a:r>
              <a:rPr lang="sv-SE" sz="1200" b="1" dirty="0">
                <a:cs typeface="Calibri"/>
              </a:rPr>
              <a:t>Syftet med detta utbildningsmaterial är att:</a:t>
            </a:r>
            <a:endParaRPr lang="en-US" sz="1200" b="1" dirty="0">
              <a:cs typeface="Calibri"/>
            </a:endParaRPr>
          </a:p>
          <a:p>
            <a:r>
              <a:rPr lang="sv-SE" sz="1200" dirty="0">
                <a:cs typeface="Calibri"/>
              </a:rPr>
              <a:t>öka kunskapen om sexuell och reproduktiv hälsa och rättigheter och dess betydelse för den allmänna hälsan samt på vilket sätt ni kan bidra till en god och jämlik sexuell och reproduktiv hälsa för alla. </a:t>
            </a:r>
            <a:endParaRPr lang="en-US" sz="1200" dirty="0">
              <a:cs typeface="Calibri"/>
            </a:endParaRPr>
          </a:p>
          <a:p>
            <a:r>
              <a:rPr lang="sv-SE" sz="1200" dirty="0">
                <a:cs typeface="Calibri"/>
              </a:rPr>
              <a:t>att verka för att SRHR blir en integrerad del i </a:t>
            </a:r>
            <a:r>
              <a:rPr lang="sv-SE" sz="1200" dirty="0">
                <a:ea typeface="+mn-lt"/>
                <a:cs typeface="+mn-lt"/>
              </a:rPr>
              <a:t>er verksamhet. </a:t>
            </a:r>
            <a:endParaRPr lang="en-US" sz="1200" dirty="0">
              <a:ea typeface="+mn-lt"/>
              <a:cs typeface="+mn-lt"/>
            </a:endParaRPr>
          </a:p>
          <a:p>
            <a:r>
              <a:rPr lang="sv-SE" sz="1200" dirty="0">
                <a:ea typeface="+mn-lt"/>
                <a:cs typeface="+mn-lt"/>
              </a:rPr>
              <a:t>att underlätta för er att arbeta med SRHR . </a:t>
            </a:r>
            <a:endParaRPr lang="en-US" sz="1200" dirty="0">
              <a:ea typeface="+mn-lt"/>
              <a:cs typeface="+mn-lt"/>
            </a:endParaRPr>
          </a:p>
          <a:p>
            <a:pPr marL="0" indent="0">
              <a:buNone/>
            </a:pPr>
            <a:endParaRPr lang="sv-SE" sz="1200" dirty="0">
              <a:cs typeface="Calibri"/>
            </a:endParaRPr>
          </a:p>
          <a:p>
            <a:pPr marL="0" indent="0">
              <a:buNone/>
            </a:pPr>
            <a:r>
              <a:rPr lang="sv-SE" sz="1200" dirty="0">
                <a:cs typeface="Calibri"/>
              </a:rPr>
              <a:t>Materialet kan användas brett till olika målgrupper och kan förslagsvis vara underlag för fortsatt fördjupning i olika teman och i gruppdiskussioner i era verksamheter.    </a:t>
            </a:r>
          </a:p>
          <a:p>
            <a:endParaRPr lang="sv-SE" dirty="0"/>
          </a:p>
        </p:txBody>
      </p:sp>
      <p:sp>
        <p:nvSpPr>
          <p:cNvPr id="4" name="Platshållare för bildnummer 3"/>
          <p:cNvSpPr>
            <a:spLocks noGrp="1"/>
          </p:cNvSpPr>
          <p:nvPr>
            <p:ph type="sldNum" sz="quarter" idx="5"/>
          </p:nvPr>
        </p:nvSpPr>
        <p:spPr/>
        <p:txBody>
          <a:bodyPr/>
          <a:lstStyle/>
          <a:p>
            <a:pPr lvl="0"/>
            <a:fld id="{ADC503CC-56DD-4DCF-8E6B-D673844093D4}" type="slidenum">
              <a:rPr lang="sv-SE" smtClean="0"/>
              <a:t>1</a:t>
            </a:fld>
            <a:endParaRPr lang="sv-SE"/>
          </a:p>
        </p:txBody>
      </p:sp>
    </p:spTree>
    <p:extLst>
      <p:ext uri="{BB962C8B-B14F-4D97-AF65-F5344CB8AC3E}">
        <p14:creationId xmlns:p14="http://schemas.microsoft.com/office/powerpoint/2010/main" val="1540802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BB57866-379B-43FA-B5AA-1022A839C9B6}"/>
              </a:ext>
            </a:extLst>
          </p:cNvPr>
          <p:cNvSpPr>
            <a:spLocks noGrp="1" noRot="1" noChangeAspect="1"/>
          </p:cNvSpPr>
          <p:nvPr>
            <p:ph type="sldImg"/>
          </p:nvPr>
        </p:nvSpPr>
        <p:spPr>
          <a:xfrm>
            <a:off x="685800" y="1143000"/>
            <a:ext cx="5486400" cy="3086100"/>
          </a:xfrm>
        </p:spPr>
      </p:sp>
      <p:sp>
        <p:nvSpPr>
          <p:cNvPr id="3" name="Platshållare för anteckningar 2">
            <a:extLst>
              <a:ext uri="{FF2B5EF4-FFF2-40B4-BE49-F238E27FC236}">
                <a16:creationId xmlns:a16="http://schemas.microsoft.com/office/drawing/2014/main" id="{6DDE9E22-0C61-4146-A19F-4BCAE9F56D47}"/>
              </a:ext>
            </a:extLst>
          </p:cNvPr>
          <p:cNvSpPr txBox="1">
            <a:spLocks noGrp="1"/>
          </p:cNvSpPr>
          <p:nvPr>
            <p:ph type="body" sz="quarter" idx="1"/>
          </p:nvPr>
        </p:nvSpPr>
        <p:spPr/>
        <p:txBody>
          <a:bodyPr/>
          <a:lstStyle/>
          <a:p>
            <a:pPr lvl="0"/>
            <a:r>
              <a:rPr lang="sv-SE" sz="1200"/>
              <a:t>De inre könsorganen är slida, livmoder, äggstock och äggledare. </a:t>
            </a:r>
          </a:p>
          <a:p>
            <a:pPr lvl="0"/>
            <a:r>
              <a:rPr lang="sv-SE" sz="1200"/>
              <a:t>En kvinna har ungefär 400-500 ägg som blir mogna under livet och kan ge barn. </a:t>
            </a:r>
          </a:p>
          <a:p>
            <a:pPr lvl="0"/>
            <a:r>
              <a:rPr lang="sv-SE" sz="1200"/>
              <a:t>Kvinnliga hormoner som östrogen och progesteron tillverkas i äggstockarna. </a:t>
            </a:r>
          </a:p>
          <a:p>
            <a:endParaRPr lang="sv-SE"/>
          </a:p>
        </p:txBody>
      </p:sp>
      <p:sp>
        <p:nvSpPr>
          <p:cNvPr id="4" name="Platshållare för bildnummer 3">
            <a:extLst>
              <a:ext uri="{FF2B5EF4-FFF2-40B4-BE49-F238E27FC236}">
                <a16:creationId xmlns:a16="http://schemas.microsoft.com/office/drawing/2014/main" id="{BD6E4A7D-882A-4152-8CCD-ABA1B1220B76}"/>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81E74C3-BDD3-4FAC-A29B-1616E0EF4DE5}" type="slidenum">
              <a:t>11</a:t>
            </a:fld>
            <a:endParaRPr lang="sv-SE" sz="1200" b="0" i="0" u="none" strike="noStrike" kern="1200" cap="none" spc="0" baseline="0">
              <a:solidFill>
                <a:srgbClr val="000000"/>
              </a:solidFill>
              <a:uFillTx/>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1CE03AD-7ABB-4EA6-8226-500484C5F95C}"/>
              </a:ext>
            </a:extLst>
          </p:cNvPr>
          <p:cNvSpPr>
            <a:spLocks noGrp="1" noRot="1" noChangeAspect="1"/>
          </p:cNvSpPr>
          <p:nvPr>
            <p:ph type="sldImg"/>
          </p:nvPr>
        </p:nvSpPr>
        <p:spPr>
          <a:xfrm>
            <a:off x="685800" y="1143000"/>
            <a:ext cx="5486400" cy="3086100"/>
          </a:xfrm>
        </p:spPr>
      </p:sp>
      <p:sp>
        <p:nvSpPr>
          <p:cNvPr id="3" name="Platshållare för anteckningar 2">
            <a:extLst>
              <a:ext uri="{FF2B5EF4-FFF2-40B4-BE49-F238E27FC236}">
                <a16:creationId xmlns:a16="http://schemas.microsoft.com/office/drawing/2014/main" id="{0A3DB2E6-3AF0-491F-8802-227626049118}"/>
              </a:ext>
            </a:extLst>
          </p:cNvPr>
          <p:cNvSpPr txBox="1">
            <a:spLocks noGrp="1"/>
          </p:cNvSpPr>
          <p:nvPr>
            <p:ph type="body" sz="quarter" idx="1"/>
          </p:nvPr>
        </p:nvSpPr>
        <p:spPr/>
        <p:txBody>
          <a:bodyPr/>
          <a:lstStyle/>
          <a:p>
            <a:pPr lvl="0">
              <a:lnSpc>
                <a:spcPct val="50000"/>
              </a:lnSpc>
            </a:pPr>
            <a:r>
              <a:rPr lang="sv-SE" sz="1200"/>
              <a:t>Mens är en blödning från livmodern.</a:t>
            </a:r>
          </a:p>
          <a:p>
            <a:pPr lvl="0">
              <a:lnSpc>
                <a:spcPct val="50000"/>
              </a:lnSpc>
            </a:pPr>
            <a:r>
              <a:rPr lang="sv-SE" sz="1200"/>
              <a:t>Mensen kommer ungefär en gång i månaden från puberteten fram till klimakteriet. </a:t>
            </a:r>
          </a:p>
          <a:p>
            <a:pPr>
              <a:lnSpc>
                <a:spcPct val="50000"/>
              </a:lnSpc>
            </a:pPr>
            <a:r>
              <a:rPr lang="sv-SE" sz="1200"/>
              <a:t>Kroppen kan påverkas innan och under mensen. Mensvärk är ofarligt.  </a:t>
            </a:r>
          </a:p>
          <a:p>
            <a:pPr lvl="0">
              <a:lnSpc>
                <a:spcPct val="50000"/>
              </a:lnSpc>
            </a:pPr>
            <a:r>
              <a:rPr lang="sv-SE" sz="1200" i="1"/>
              <a:t>Under en mens knappt en deciliter blod. </a:t>
            </a:r>
          </a:p>
          <a:p>
            <a:pPr lvl="0">
              <a:lnSpc>
                <a:spcPct val="50000"/>
              </a:lnSpc>
            </a:pPr>
            <a:r>
              <a:rPr lang="sv-SE" sz="1200"/>
              <a:t>Mensen finns för att kroppen ska göra plats för en ny graviditet. </a:t>
            </a:r>
          </a:p>
          <a:p>
            <a:pPr lvl="0">
              <a:lnSpc>
                <a:spcPct val="50000"/>
              </a:lnSpc>
            </a:pPr>
            <a:r>
              <a:rPr lang="sv-SE" sz="1200"/>
              <a:t>Mensen kommer om kvinnan inte är gravid, om kvinnan blir gravid så kommer ingen mens.</a:t>
            </a:r>
          </a:p>
          <a:p>
            <a:pPr lvl="0">
              <a:lnSpc>
                <a:spcPct val="50000"/>
              </a:lnSpc>
            </a:pPr>
            <a:r>
              <a:rPr lang="sv-SE" sz="1200"/>
              <a:t>Du kan bli gravid </a:t>
            </a:r>
            <a:r>
              <a:rPr lang="sv-SE" sz="1200" b="1"/>
              <a:t>under hela </a:t>
            </a:r>
            <a:r>
              <a:rPr lang="sv-SE" sz="1200"/>
              <a:t>menscykeln.</a:t>
            </a:r>
            <a:r>
              <a:rPr lang="sv-SE" sz="1200">
                <a:solidFill>
                  <a:srgbClr val="FF0000"/>
                </a:solidFill>
              </a:rPr>
              <a:t>  </a:t>
            </a:r>
          </a:p>
          <a:p>
            <a:pPr lvl="0">
              <a:lnSpc>
                <a:spcPct val="50000"/>
              </a:lnSpc>
            </a:pPr>
            <a:r>
              <a:rPr lang="sv-SE" sz="1200"/>
              <a:t>En försenad mens behöver inte betyda att det är någonting som är fel. </a:t>
            </a:r>
          </a:p>
          <a:p>
            <a:pPr lvl="0">
              <a:lnSpc>
                <a:spcPct val="50000"/>
              </a:lnSpc>
            </a:pPr>
            <a:r>
              <a:rPr lang="sv-SE" sz="1200"/>
              <a:t>När du har mens kan du vara fysiskt aktiv, bada och duscha precis som vanligt.</a:t>
            </a:r>
          </a:p>
          <a:p>
            <a:pPr lvl="0">
              <a:lnSpc>
                <a:spcPct val="50000"/>
              </a:lnSpc>
            </a:pPr>
            <a:r>
              <a:rPr lang="sv-SE" sz="1200"/>
              <a:t>Bra hygien är viktigt. </a:t>
            </a:r>
          </a:p>
          <a:p>
            <a:pPr lvl="0">
              <a:lnSpc>
                <a:spcPct val="50000"/>
              </a:lnSpc>
            </a:pPr>
            <a:r>
              <a:rPr lang="sv-SE" sz="1200"/>
              <a:t>Du kan ha sex när du har mens</a:t>
            </a:r>
          </a:p>
          <a:p>
            <a:pPr lvl="0"/>
            <a:endParaRPr lang="sv-SE" sz="1200"/>
          </a:p>
          <a:p>
            <a:pPr lvl="0"/>
            <a:r>
              <a:rPr lang="sv-SE" sz="1200"/>
              <a:t>Precis när mensen börjar är det vanligt att få ont i magen eller ryggen</a:t>
            </a:r>
            <a:endParaRPr lang="sv-SE"/>
          </a:p>
          <a:p>
            <a:pPr lvl="0"/>
            <a:r>
              <a:rPr lang="sv-SE"/>
              <a:t>När en kvinna kommer i klimakteriet är individuellt, men oftast i femtioårsåldern.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En del kan känna att brösten och magen svullnar och att humöret påverkas negativt två veckor före mens. </a:t>
            </a:r>
          </a:p>
          <a:p>
            <a:pPr lvl="0"/>
            <a:endParaRPr lang="sv-SE"/>
          </a:p>
          <a:p>
            <a:pPr lvl="0"/>
            <a:endParaRPr lang="sv-SE"/>
          </a:p>
          <a:p>
            <a:pPr lvl="0"/>
            <a:r>
              <a:rPr lang="sv-SE"/>
              <a:t>Längden på menscykler varierar mellan olika kvinnor och olika cykler, men den är vanligtvis mellan 23 och 35 dagar lång. Ägglossning inträffar vanligtvis 12–16 dagar innan nästa mens börjar. Många kvinnor tror att de har ägglossning på dag 14, men det är i själva verket bara ett genomsnitt. De flesta kvinnor har ägglossning på en annan dag i menscykeln, och dagen varierar även mellan olika cykler. Faktum är att 46 % av alla menscykler varierar med sju eller fler dagar</a:t>
            </a:r>
            <a:r>
              <a:rPr lang="sv-SE" baseline="30000">
                <a:hlinkClick r:id="rId3"/>
              </a:rPr>
              <a:t>1</a:t>
            </a:r>
            <a:r>
              <a:rPr lang="sv-SE"/>
              <a:t>.</a:t>
            </a:r>
          </a:p>
          <a:p>
            <a:pPr lvl="0"/>
            <a:r>
              <a:rPr lang="sv-SE"/>
              <a:t>Vissa kvinnor känner en lindrig </a:t>
            </a:r>
            <a:r>
              <a:rPr lang="sv-SE" b="1">
                <a:hlinkClick r:id="rId4"/>
              </a:rPr>
              <a:t>smärta när de har ägglossning</a:t>
            </a:r>
            <a:r>
              <a:rPr lang="sv-SE"/>
              <a:t>, medan många inte känner något alls eller upplever några fysiska tecken på ägglossning. </a:t>
            </a:r>
          </a:p>
          <a:p>
            <a:pPr lvl="0"/>
            <a:endParaRPr lang="sv-SE"/>
          </a:p>
          <a:p>
            <a:pPr lvl="0"/>
            <a:r>
              <a:rPr lang="sv-SE" b="1"/>
              <a:t>Utebliven mens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En del har alltid mer eller mindre oregelbunden mens. </a:t>
            </a:r>
            <a:endParaRPr lang="sv-SE" b="1"/>
          </a:p>
          <a:p>
            <a:pPr lvl="0"/>
            <a:r>
              <a:rPr lang="sv-SE"/>
              <a:t>Att mensen blir sen eller uteblir helt kan bero på någon eller några av följande saker:</a:t>
            </a:r>
          </a:p>
          <a:p>
            <a:pPr lvl="0"/>
            <a:r>
              <a:rPr lang="sv-SE"/>
              <a:t>Du är stressad och orolig.</a:t>
            </a:r>
          </a:p>
          <a:p>
            <a:pPr lvl="0"/>
            <a:r>
              <a:rPr lang="sv-SE"/>
              <a:t>Du har gått upp eller ner i vikt.</a:t>
            </a:r>
          </a:p>
          <a:p>
            <a:pPr lvl="0"/>
            <a:r>
              <a:rPr lang="sv-SE"/>
              <a:t>Du har varit med om någon typ av miljöombyte, till exempel att du är på en resa eller just har bytt jobb eller skola.</a:t>
            </a:r>
          </a:p>
          <a:p>
            <a:pPr lvl="0"/>
            <a:r>
              <a:rPr lang="sv-SE"/>
              <a:t>Ibland kan utebliven mens bero på att du är gravid.  Du kan köpa ett </a:t>
            </a:r>
            <a:r>
              <a:rPr lang="sv-SE">
                <a:hlinkClick r:id="rId5"/>
              </a:rPr>
              <a:t>graviditetstest</a:t>
            </a:r>
            <a:r>
              <a:rPr lang="sv-SE"/>
              <a:t> på ett apotek. De graviditetstesterna ger ett mycket säkert svar. Du kan också kontakta en mödravårdsmottagning eller en ungdomsmottagning och testa dig där. Det är gratis.</a:t>
            </a:r>
          </a:p>
          <a:p>
            <a:pPr lvl="0"/>
            <a:r>
              <a:rPr lang="sv-SE" b="1"/>
              <a:t>När och var ska jag söka vård för sen mens eller utebliven mens?</a:t>
            </a:r>
          </a:p>
          <a:p>
            <a:pPr lvl="0"/>
            <a:r>
              <a:rPr lang="sv-SE"/>
              <a:t>Kontakta en </a:t>
            </a:r>
            <a:r>
              <a:rPr lang="sv-SE">
                <a:hlinkClick r:id="rId6"/>
              </a:rPr>
              <a:t>vårdcentral</a:t>
            </a:r>
            <a:r>
              <a:rPr lang="sv-SE"/>
              <a:t> eller </a:t>
            </a:r>
            <a:r>
              <a:rPr lang="sv-SE">
                <a:hlinkClick r:id="rId7"/>
              </a:rPr>
              <a:t>gynekologisk mottagning</a:t>
            </a:r>
            <a:r>
              <a:rPr lang="sv-SE"/>
              <a:t> om något av följande stämmer in på dig:</a:t>
            </a:r>
          </a:p>
          <a:p>
            <a:pPr lvl="0"/>
            <a:r>
              <a:rPr lang="sv-SE"/>
              <a:t>Din mens har uteblivit i mer än sex månader, och du vet att du inte är gravid eller har kommit in i </a:t>
            </a:r>
            <a:r>
              <a:rPr lang="sv-SE">
                <a:hlinkClick r:id="rId8"/>
              </a:rPr>
              <a:t>klimakteriet</a:t>
            </a:r>
            <a:r>
              <a:rPr lang="sv-SE"/>
              <a:t>.</a:t>
            </a:r>
          </a:p>
          <a:p>
            <a:pPr lvl="0"/>
            <a:r>
              <a:rPr lang="sv-SE"/>
              <a:t>Du är omkring 50 år och har haft ett uppehåll på ett år innan den nuvarande blödningen.</a:t>
            </a:r>
          </a:p>
          <a:p>
            <a:pPr lvl="0"/>
            <a:r>
              <a:rPr lang="sv-SE">
                <a:hlinkClick r:id="rId9"/>
              </a:rPr>
              <a:t>Du kan kontakta de flesta mottagningar genom att logga in.</a:t>
            </a:r>
            <a:endParaRPr lang="sv-SE"/>
          </a:p>
          <a:p>
            <a:pPr lvl="0"/>
            <a:r>
              <a:rPr lang="sv-SE"/>
              <a:t>Du som går i grundskolan eller på gymnasiet kan kontakta elevhälsan.  Du kan också kontakta en </a:t>
            </a:r>
            <a:r>
              <a:rPr lang="sv-SE">
                <a:hlinkClick r:id="rId10"/>
              </a:rPr>
              <a:t>ungdomsmottagning</a:t>
            </a:r>
            <a:r>
              <a:rPr lang="sv-SE"/>
              <a:t>. Dit kan du gå från att du är 12 eller 13 år tills du är mellan 20 och 25 år, det är olika på olika mottagningar.</a:t>
            </a:r>
          </a:p>
          <a:p>
            <a:pPr lvl="0"/>
            <a:r>
              <a:rPr lang="sv-SE"/>
              <a:t>Ring telefonnummer 1177 om du behöver </a:t>
            </a:r>
            <a:r>
              <a:rPr lang="sv-SE">
                <a:hlinkClick r:id="rId11"/>
              </a:rPr>
              <a:t>sjukvårdsrådgivning</a:t>
            </a:r>
            <a:r>
              <a:rPr lang="sv-SE"/>
              <a:t>. Då kan du få hjälp att bedöma dina symtom eller hjälp med var du kan söka vård.</a:t>
            </a:r>
          </a:p>
          <a:p>
            <a:pPr lvl="0"/>
            <a:endParaRPr lang="sv-SE"/>
          </a:p>
        </p:txBody>
      </p:sp>
      <p:sp>
        <p:nvSpPr>
          <p:cNvPr id="4" name="Platshållare för bildnummer 3">
            <a:extLst>
              <a:ext uri="{FF2B5EF4-FFF2-40B4-BE49-F238E27FC236}">
                <a16:creationId xmlns:a16="http://schemas.microsoft.com/office/drawing/2014/main" id="{7631AD3F-66DE-4359-BBB6-D144C2ED7C0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7B67C6F-5D48-436A-AEB5-A75B6B797F74}" type="slidenum">
              <a:t>12</a:t>
            </a:fld>
            <a:endParaRPr lang="sv-SE" sz="1200" b="0" i="0" u="none" strike="noStrike" kern="1200" cap="none" spc="0" baseline="0">
              <a:solidFill>
                <a:srgbClr val="000000"/>
              </a:solidFill>
              <a:uFillTx/>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err="1"/>
              <a:t>Menskydd</a:t>
            </a:r>
            <a:r>
              <a:rPr lang="sv-SE" sz="1200"/>
              <a:t> finns i olika storlekar så att du kan anpassa dem efter hur mycket du blöder och vilket skydd som passar dig bäst. </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Trosskydd, binda och tampong finns att köpa i de flesta mataffärer, kiosker och servicebutiker. De finns också på apotek och i automater på till exempel restauranger, barer och tågstationer. </a:t>
            </a:r>
          </a:p>
          <a:p>
            <a:endParaRPr lang="sv-SE"/>
          </a:p>
        </p:txBody>
      </p:sp>
      <p:sp>
        <p:nvSpPr>
          <p:cNvPr id="4" name="Platshållare för bildnummer 3"/>
          <p:cNvSpPr>
            <a:spLocks noGrp="1"/>
          </p:cNvSpPr>
          <p:nvPr>
            <p:ph type="sldNum" sz="quarter" idx="5"/>
          </p:nvPr>
        </p:nvSpPr>
        <p:spPr/>
        <p:txBody>
          <a:bodyPr/>
          <a:lstStyle/>
          <a:p>
            <a:pPr lvl="0"/>
            <a:fld id="{ADC503CC-56DD-4DCF-8E6B-D673844093D4}" type="slidenum">
              <a:rPr lang="sv-SE" smtClean="0"/>
              <a:t>13</a:t>
            </a:fld>
            <a:endParaRPr lang="sv-SE"/>
          </a:p>
        </p:txBody>
      </p:sp>
    </p:spTree>
    <p:extLst>
      <p:ext uri="{BB962C8B-B14F-4D97-AF65-F5344CB8AC3E}">
        <p14:creationId xmlns:p14="http://schemas.microsoft.com/office/powerpoint/2010/main" val="1112124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007FDBB-AE6F-4FDE-9A2B-6CE3E79EF997}"/>
              </a:ext>
            </a:extLst>
          </p:cNvPr>
          <p:cNvSpPr>
            <a:spLocks noGrp="1" noRot="1" noChangeAspect="1"/>
          </p:cNvSpPr>
          <p:nvPr>
            <p:ph type="sldImg"/>
          </p:nvPr>
        </p:nvSpPr>
        <p:spPr>
          <a:xfrm>
            <a:off x="685800" y="1143000"/>
            <a:ext cx="5486400" cy="3086100"/>
          </a:xfrm>
        </p:spPr>
      </p:sp>
      <p:sp>
        <p:nvSpPr>
          <p:cNvPr id="3" name="Platshållare för anteckningar 2">
            <a:extLst>
              <a:ext uri="{FF2B5EF4-FFF2-40B4-BE49-F238E27FC236}">
                <a16:creationId xmlns:a16="http://schemas.microsoft.com/office/drawing/2014/main" id="{0833B0EA-FA5B-4664-87E8-0D3852A6ED22}"/>
              </a:ext>
            </a:extLst>
          </p:cNvPr>
          <p:cNvSpPr txBox="1">
            <a:spLocks noGrp="1"/>
          </p:cNvSpPr>
          <p:nvPr>
            <p:ph type="body" sz="quarter" idx="1"/>
          </p:nvPr>
        </p:nvSpPr>
        <p:spPr/>
        <p:txBody>
          <a:bodyPr/>
          <a:lstStyle/>
          <a:p>
            <a:pPr lvl="0"/>
            <a:r>
              <a:rPr lang="sv-SE"/>
              <a:t>Under de flesta </a:t>
            </a:r>
            <a:r>
              <a:rPr lang="sv-SE" b="1">
                <a:hlinkClick r:id="rId3"/>
              </a:rPr>
              <a:t>menscykler</a:t>
            </a:r>
            <a:r>
              <a:rPr lang="sv-SE"/>
              <a:t> mognar ett av dina ägg och frigörs från en av äggstockarna </a:t>
            </a:r>
            <a:r>
              <a:rPr lang="sv-SE" b="1">
                <a:hlinkClick r:id="rId4"/>
              </a:rPr>
              <a:t>(ägglossning)</a:t>
            </a:r>
            <a:r>
              <a:rPr lang="sv-SE"/>
              <a:t> i förberedelse för befruktning. Minskningen av antalet ägg (även kallat ”äggstocksreserven”) fortgår dock snabbare än detta, och från tidpunkten då du får din mens kommer cirka 1 000 ägg att dö varje månad. Under hela din livstid frigör dina äggstockar cirka 500 ägg i moget tillstånd. När äggen har tagit slut upphör äggstockarna att producera östrogen och du går då genom klimakteriet. Detta inträffar runt 50 års ålder för de flesta kvinnor: genomsnittsåldern i utvecklade länder är 51,4 år</a:t>
            </a:r>
            <a:r>
              <a:rPr lang="sv-SE" baseline="30000">
                <a:hlinkClick r:id="rId5"/>
              </a:rPr>
              <a:t>1</a:t>
            </a:r>
            <a:r>
              <a:rPr lang="sv-SE"/>
              <a:t>. Från och med denna tidpunkt kan du inte längre bli gravid på naturlig väg.</a:t>
            </a:r>
            <a:endParaRPr lang="sv-SE" b="1"/>
          </a:p>
          <a:p>
            <a:r>
              <a:rPr lang="sv-SE"/>
              <a:t>I klimakteriet kan kvinnan få vallning (du blir varm och kall), humörsvängningar, förändrad mens och svårt att sova. </a:t>
            </a:r>
            <a:endParaRPr lang="sv-SE">
              <a:cs typeface="Calibri"/>
            </a:endParaRPr>
          </a:p>
          <a:p>
            <a:pPr lvl="0"/>
            <a:endParaRPr lang="sv-SE">
              <a:cs typeface="Calibri"/>
            </a:endParaRPr>
          </a:p>
          <a:p>
            <a:endParaRPr lang="sv-SE">
              <a:cs typeface="Calibri"/>
            </a:endParaRPr>
          </a:p>
        </p:txBody>
      </p:sp>
      <p:sp>
        <p:nvSpPr>
          <p:cNvPr id="4" name="Platshållare för bildnummer 3">
            <a:extLst>
              <a:ext uri="{FF2B5EF4-FFF2-40B4-BE49-F238E27FC236}">
                <a16:creationId xmlns:a16="http://schemas.microsoft.com/office/drawing/2014/main" id="{03BDD822-8683-4EE4-AB1A-712E9EC581E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D77D4D1-A999-48B9-A520-620F05CE0FB9}" type="slidenum">
              <a:t>14</a:t>
            </a:fld>
            <a:endParaRPr lang="sv-SE" sz="1200" b="0" i="0" u="none" strike="noStrike" kern="1200" cap="none" spc="0" baseline="0">
              <a:solidFill>
                <a:srgbClr val="000000"/>
              </a:solidFill>
              <a:uFillTx/>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lvl="0">
              <a:lnSpc>
                <a:spcPct val="70000"/>
              </a:lnSpc>
            </a:pPr>
            <a:r>
              <a:rPr lang="sv-SE" sz="1200"/>
              <a:t>Mannens könsorgan kallas penis och pung. </a:t>
            </a:r>
          </a:p>
          <a:p>
            <a:pPr lvl="0">
              <a:lnSpc>
                <a:spcPct val="70000"/>
              </a:lnSpc>
            </a:pPr>
            <a:r>
              <a:rPr lang="sv-SE" sz="1200"/>
              <a:t>Mannens könsorgan används till urinering och fortplantning. </a:t>
            </a:r>
          </a:p>
          <a:p>
            <a:pPr lvl="0">
              <a:lnSpc>
                <a:spcPct val="70000"/>
              </a:lnSpc>
            </a:pPr>
            <a:r>
              <a:rPr lang="sv-SE" sz="1200"/>
              <a:t>Ollonet är kopplat till sex och är mycket känsligt. </a:t>
            </a:r>
          </a:p>
          <a:p>
            <a:pPr lvl="0">
              <a:lnSpc>
                <a:spcPct val="70000"/>
              </a:lnSpc>
            </a:pPr>
            <a:r>
              <a:rPr lang="sv-SE" sz="1200"/>
              <a:t>Förhuden sitter över ollonet för att skydda det.</a:t>
            </a:r>
          </a:p>
          <a:p>
            <a:pPr lvl="0">
              <a:lnSpc>
                <a:spcPct val="70000"/>
              </a:lnSpc>
            </a:pPr>
            <a:r>
              <a:rPr lang="sv-SE" sz="1200"/>
              <a:t>Förhuden sitter över penisens yttersta del, ollonet. </a:t>
            </a:r>
          </a:p>
          <a:p>
            <a:pPr lvl="0">
              <a:lnSpc>
                <a:spcPct val="70000"/>
              </a:lnSpc>
            </a:pPr>
            <a:r>
              <a:rPr lang="sv-SE" sz="1200"/>
              <a:t>Vid en omskärelse tas hela eller delar av förhuden bort. Det kan göras medicinska skäl eller av kulturella och religiösa skäl.</a:t>
            </a:r>
          </a:p>
          <a:p>
            <a:endParaRPr lang="sv-SE"/>
          </a:p>
          <a:p>
            <a:r>
              <a:rPr lang="sv-SE"/>
              <a:t>I Sverige finns det många regler och lagar för omskärelse. </a:t>
            </a:r>
          </a:p>
        </p:txBody>
      </p:sp>
      <p:sp>
        <p:nvSpPr>
          <p:cNvPr id="4" name="Platshållare för bildnummer 3"/>
          <p:cNvSpPr>
            <a:spLocks noGrp="1"/>
          </p:cNvSpPr>
          <p:nvPr>
            <p:ph type="sldNum" sz="quarter" idx="5"/>
          </p:nvPr>
        </p:nvSpPr>
        <p:spPr/>
        <p:txBody>
          <a:bodyPr/>
          <a:lstStyle/>
          <a:p>
            <a:pPr lvl="0"/>
            <a:fld id="{ADC503CC-56DD-4DCF-8E6B-D673844093D4}" type="slidenum">
              <a:rPr lang="sv-SE" smtClean="0"/>
              <a:t>15</a:t>
            </a:fld>
            <a:endParaRPr lang="sv-SE"/>
          </a:p>
        </p:txBody>
      </p:sp>
    </p:spTree>
    <p:extLst>
      <p:ext uri="{BB962C8B-B14F-4D97-AF65-F5344CB8AC3E}">
        <p14:creationId xmlns:p14="http://schemas.microsoft.com/office/powerpoint/2010/main" val="1204988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lvl="0">
              <a:lnSpc>
                <a:spcPct val="80000"/>
              </a:lnSpc>
            </a:pPr>
            <a:r>
              <a:rPr lang="sv-SE"/>
              <a:t>De inre könsorganen är testiklar, bitestiklar och sädesledare. </a:t>
            </a:r>
          </a:p>
          <a:p>
            <a:pPr lvl="0">
              <a:lnSpc>
                <a:spcPct val="80000"/>
              </a:lnSpc>
            </a:pPr>
            <a:r>
              <a:rPr lang="sv-SE"/>
              <a:t>Spermierna bildas i testiklarna och åker sen till bitestiklarna där de mognar och blir färdiga spermier. Processen tar ungefär två och halv månad. </a:t>
            </a:r>
          </a:p>
          <a:p>
            <a:pPr lvl="0">
              <a:lnSpc>
                <a:spcPct val="80000"/>
              </a:lnSpc>
            </a:pPr>
            <a:r>
              <a:rPr lang="sv-SE"/>
              <a:t>När du har börjat bilda sperma kan du göra någon gravid. </a:t>
            </a:r>
          </a:p>
          <a:p>
            <a:pPr lvl="0">
              <a:lnSpc>
                <a:spcPct val="80000"/>
              </a:lnSpc>
            </a:pPr>
            <a:r>
              <a:rPr lang="sv-SE"/>
              <a:t>I sädesledaren transporteras spermierna ut vid en utlösning. </a:t>
            </a:r>
          </a:p>
          <a:p>
            <a:pPr lvl="0">
              <a:lnSpc>
                <a:spcPct val="80000"/>
              </a:lnSpc>
            </a:pPr>
            <a:r>
              <a:rPr lang="sv-SE"/>
              <a:t>Prostatan gör en del av sädesvätskan.</a:t>
            </a:r>
          </a:p>
          <a:p>
            <a:endParaRPr lang="sv-SE"/>
          </a:p>
        </p:txBody>
      </p:sp>
      <p:sp>
        <p:nvSpPr>
          <p:cNvPr id="4" name="Platshållare för bildnummer 3"/>
          <p:cNvSpPr>
            <a:spLocks noGrp="1"/>
          </p:cNvSpPr>
          <p:nvPr>
            <p:ph type="sldNum" sz="quarter" idx="5"/>
          </p:nvPr>
        </p:nvSpPr>
        <p:spPr/>
        <p:txBody>
          <a:bodyPr/>
          <a:lstStyle/>
          <a:p>
            <a:pPr lvl="0"/>
            <a:fld id="{ADC503CC-56DD-4DCF-8E6B-D673844093D4}" type="slidenum">
              <a:rPr lang="sv-SE" smtClean="0"/>
              <a:t>16</a:t>
            </a:fld>
            <a:endParaRPr lang="sv-SE"/>
          </a:p>
        </p:txBody>
      </p:sp>
    </p:spTree>
    <p:extLst>
      <p:ext uri="{BB962C8B-B14F-4D97-AF65-F5344CB8AC3E}">
        <p14:creationId xmlns:p14="http://schemas.microsoft.com/office/powerpoint/2010/main" val="1174515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a:defRPr/>
            </a:pPr>
            <a:r>
              <a:rPr lang="sv-SE"/>
              <a:t>WHO:s definition av kvinnlig könsstympning: Könsstympning omfattar alla kirurgiska ingrepp som rör borttagande delvis eller helt av de externa genitalierna eller annan åverkan på de kvinnliga könsdelarna av kulturella eller andra icke medicinska skäl. WHO har definierat fyra olika typer av könsstympning (2008):</a:t>
            </a:r>
            <a:endParaRPr lang="en-US"/>
          </a:p>
          <a:p>
            <a:pPr>
              <a:defRPr/>
            </a:pPr>
            <a:r>
              <a:rPr lang="sv-SE"/>
              <a:t>Typ I</a:t>
            </a:r>
            <a:br>
              <a:rPr lang="sv-SE">
                <a:cs typeface="Calibri"/>
              </a:rPr>
            </a:br>
            <a:r>
              <a:rPr lang="sv-SE"/>
              <a:t>Borttagande av förhuden runt klitoris och/eller del av eller hela klitoris.</a:t>
            </a:r>
            <a:endParaRPr lang="sv-SE">
              <a:cs typeface="Calibri"/>
            </a:endParaRPr>
          </a:p>
          <a:p>
            <a:pPr>
              <a:defRPr/>
            </a:pPr>
            <a:r>
              <a:rPr lang="sv-SE"/>
              <a:t>Typ II</a:t>
            </a:r>
            <a:br>
              <a:rPr lang="sv-SE">
                <a:cs typeface="Calibri"/>
              </a:rPr>
            </a:br>
            <a:r>
              <a:rPr lang="sv-SE"/>
              <a:t>Delvis eller helt borttagande av klitoris samt partiellt eller totalt borttagande av de inre och yttre blygdläpparna.</a:t>
            </a:r>
            <a:endParaRPr lang="sv-SE">
              <a:cs typeface="Calibri"/>
            </a:endParaRPr>
          </a:p>
          <a:p>
            <a:pPr>
              <a:defRPr/>
            </a:pPr>
            <a:r>
              <a:rPr lang="sv-SE"/>
              <a:t>Typ III</a:t>
            </a:r>
            <a:br>
              <a:rPr lang="sv-SE">
                <a:cs typeface="Calibri"/>
              </a:rPr>
            </a:br>
            <a:r>
              <a:rPr lang="sv-SE"/>
              <a:t>Delvis eller fullständigt borttagande av yttre </a:t>
            </a:r>
            <a:r>
              <a:rPr lang="sv-SE" err="1"/>
              <a:t>genitalia</a:t>
            </a:r>
            <a:r>
              <a:rPr lang="sv-SE"/>
              <a:t> samt tillslutning/</a:t>
            </a:r>
            <a:r>
              <a:rPr lang="sv-SE" err="1"/>
              <a:t>försnävning</a:t>
            </a:r>
            <a:r>
              <a:rPr lang="sv-SE"/>
              <a:t> av vaginalöppningen (infibulation), med eller utan borttagande klitoris.</a:t>
            </a:r>
            <a:endParaRPr lang="sv-SE">
              <a:cs typeface="Calibri"/>
            </a:endParaRPr>
          </a:p>
          <a:p>
            <a:pPr>
              <a:defRPr/>
            </a:pPr>
            <a:r>
              <a:rPr lang="sv-SE"/>
              <a:t>Typ IV</a:t>
            </a:r>
            <a:br>
              <a:rPr lang="sv-SE">
                <a:cs typeface="Calibri"/>
              </a:rPr>
            </a:br>
            <a:r>
              <a:rPr lang="sv-SE"/>
              <a:t>Oklassificerade stympningar, allt som inte inkluderas i grupp I–III. Alla andra skadliga ingrepp i de kvinnliga könsorganen av icke-medicinska skäl, till exempel prickning, piercing, sticka med vasst föremål och skrapning.</a:t>
            </a:r>
            <a:endParaRPr lang="sv-SE">
              <a:cs typeface="Calibri"/>
            </a:endParaRPr>
          </a:p>
          <a:p>
            <a:pPr>
              <a:defRPr/>
            </a:pPr>
            <a:endParaRPr lang="sv-SE">
              <a:cs typeface="Calibri"/>
            </a:endParaRPr>
          </a:p>
          <a:p>
            <a:pPr>
              <a:defRPr/>
            </a:pPr>
            <a:r>
              <a:rPr lang="sv-SE" b="1"/>
              <a:t>Medicinska konsekvenser </a:t>
            </a:r>
            <a:endParaRPr lang="sv-SE" b="1">
              <a:cs typeface="Calibri"/>
            </a:endParaRPr>
          </a:p>
          <a:p>
            <a:pPr>
              <a:defRPr/>
            </a:pPr>
            <a:r>
              <a:rPr lang="sv-SE"/>
              <a:t>Det kan förekomma besvär från underlivet efter läkningen av ingreppet. Alla upplever inte nödvändigtvis problem, men många gör det. Besvären kan vara av olika svårighetsgrad. De kan också variera under uppväxten, puberteten och under livet som vuxen. Det kan handla om både fysiska, psykiska, sociala och sexuella besvär. </a:t>
            </a:r>
            <a:endParaRPr lang="sv-SE">
              <a:cs typeface="Calibri"/>
            </a:endParaRPr>
          </a:p>
          <a:p>
            <a:pPr>
              <a:defRPr/>
            </a:pPr>
            <a:r>
              <a:rPr lang="sv-SE"/>
              <a:t>Ingreppet kan ge upphov till besvärande ärrbildning, viss ökad risk för infektioner och cystbildning samt problem med sex och samlevnad. Urinröret och urinvägarna kan ha skadats vilket i sin tur ge upphov till problem. Typ III kan innebära problem i samband med menstruation och vid graviditet och förlossning.</a:t>
            </a:r>
            <a:endParaRPr lang="sv-SE">
              <a:cs typeface="Calibri"/>
            </a:endParaRPr>
          </a:p>
          <a:p>
            <a:pPr>
              <a:defRPr/>
            </a:pPr>
            <a:r>
              <a:rPr lang="sv-SE" b="1"/>
              <a:t>Akuta skedet</a:t>
            </a:r>
            <a:endParaRPr lang="sv-SE" b="1">
              <a:cs typeface="Calibri"/>
            </a:endParaRPr>
          </a:p>
          <a:p>
            <a:pPr>
              <a:defRPr/>
            </a:pPr>
            <a:r>
              <a:rPr lang="sv-SE"/>
              <a:t>Komplikationer i samband med själva ingreppet beror på under vilka förhållanden som ingreppet utförs. Traditionellt utförs ingreppet ofta under bristfälliga förhållanden. Chock, blodförlust, stelkramp, infektioner och psykiskt trauma förekommer. Utan tillgång till läkarvård händer det att flickor dör till följd av ingreppet.</a:t>
            </a:r>
            <a:endParaRPr lang="sv-SE">
              <a:cs typeface="Calibri"/>
            </a:endParaRPr>
          </a:p>
          <a:p>
            <a:pPr marL="0" marR="0" lvl="0" indent="0" algn="l" defTabSz="914400">
              <a:lnSpc>
                <a:spcPct val="100000"/>
              </a:lnSpc>
              <a:spcBef>
                <a:spcPts val="0"/>
              </a:spcBef>
              <a:spcAft>
                <a:spcPts val="0"/>
              </a:spcAft>
              <a:buClrTx/>
              <a:buSzTx/>
              <a:buFontTx/>
              <a:buNone/>
              <a:tabLst/>
              <a:defRPr/>
            </a:pPr>
            <a:endParaRPr lang="sv-SE" sz="1200" b="1">
              <a:cs typeface="Calibri"/>
            </a:endParaRPr>
          </a:p>
          <a:p>
            <a:r>
              <a:rPr lang="sv-SE" b="1">
                <a:cs typeface="Calibri"/>
              </a:rPr>
              <a:t>Förlossningsrisker: </a:t>
            </a:r>
            <a:endParaRPr lang="sv-SE" b="1"/>
          </a:p>
          <a:p>
            <a:r>
              <a:rPr lang="sv-SE"/>
              <a:t>De kvinnor som har blivit könsstympade lider högre risk att behöva göra kejsarsnitt än de som inte blivit könsstympade. De kan också behöva skäras upp vid den vaginala öppningen under förlossningen och drabbas oftare av blödningar efter förlossningen. De kvinnor som genomgått typ III, </a:t>
            </a:r>
            <a:r>
              <a:rPr lang="sv-SE" i="1"/>
              <a:t>infibulation</a:t>
            </a:r>
            <a:r>
              <a:rPr lang="sv-SE"/>
              <a:t>, kan drabbas av </a:t>
            </a:r>
            <a:r>
              <a:rPr lang="sv-SE" err="1"/>
              <a:t>fistula</a:t>
            </a:r>
            <a:r>
              <a:rPr lang="sv-SE"/>
              <a:t> vilket är en av de mest allvarliga förlossningsskador som finns. </a:t>
            </a:r>
            <a:r>
              <a:rPr lang="sv-SE" err="1"/>
              <a:t>Fistula</a:t>
            </a:r>
            <a:r>
              <a:rPr lang="sv-SE"/>
              <a:t> innebär att väggen mellan urinblåsan och ändtarmen blir förtunnad och det kan bildas hål. Barnet som kvinnan bär på blir ofta dödfött. Kvinnan kan också få svårt med att hålla inne urin och kan som en följd av detta bli socialt isolerad.</a:t>
            </a:r>
            <a:endParaRPr lang="sv-SE">
              <a:cs typeface="Calibri"/>
            </a:endParaRPr>
          </a:p>
          <a:p>
            <a:r>
              <a:rPr lang="sv-SE"/>
              <a:t>Statistik visar att länder där kvinnlig könsstympning är hög är också mödradödligheten hög.</a:t>
            </a:r>
            <a:endParaRPr lang="sv-SE">
              <a:cs typeface="Calibri"/>
            </a:endParaRPr>
          </a:p>
          <a:p>
            <a:endParaRPr lang="sv-SE">
              <a:cs typeface="Calibri"/>
            </a:endParaRPr>
          </a:p>
        </p:txBody>
      </p:sp>
      <p:sp>
        <p:nvSpPr>
          <p:cNvPr id="4" name="Platshållare för bildnummer 3"/>
          <p:cNvSpPr>
            <a:spLocks noGrp="1"/>
          </p:cNvSpPr>
          <p:nvPr>
            <p:ph type="sldNum" sz="quarter" idx="5"/>
          </p:nvPr>
        </p:nvSpPr>
        <p:spPr/>
        <p:txBody>
          <a:bodyPr/>
          <a:lstStyle/>
          <a:p>
            <a:pPr lvl="0"/>
            <a:fld id="{ADC503CC-56DD-4DCF-8E6B-D673844093D4}" type="slidenum">
              <a:rPr lang="sv-SE" smtClean="0"/>
              <a:t>17</a:t>
            </a:fld>
            <a:endParaRPr lang="sv-SE"/>
          </a:p>
        </p:txBody>
      </p:sp>
    </p:spTree>
    <p:extLst>
      <p:ext uri="{BB962C8B-B14F-4D97-AF65-F5344CB8AC3E}">
        <p14:creationId xmlns:p14="http://schemas.microsoft.com/office/powerpoint/2010/main" val="4115220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a:defRPr/>
            </a:pPr>
            <a:r>
              <a:rPr lang="sv-SE" sz="1200"/>
              <a:t>Men om pojken är över 2 månader får bara läkare göra det. Är pojken yngre än 2 månader måste personen som gör det ha särskilt tillstånd.</a:t>
            </a:r>
            <a:r>
              <a:rPr lang="sv-SE"/>
              <a:t> </a:t>
            </a:r>
            <a:endParaRPr lang="sv-SE" sz="1200"/>
          </a:p>
          <a:p>
            <a:pPr>
              <a:defRPr/>
            </a:pPr>
            <a:r>
              <a:rPr lang="sv-SE" sz="1200"/>
              <a:t>Det måste ges av läkare eller sjuksköterska.</a:t>
            </a:r>
            <a:r>
              <a:rPr lang="sv-SE"/>
              <a:t> </a:t>
            </a:r>
            <a:endParaRPr lang="sv-SE" sz="120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p>
          <a:p>
            <a:pPr>
              <a:defRPr/>
            </a:pPr>
            <a:r>
              <a:rPr lang="sv-SE" sz="1200"/>
              <a:t>Det är också olagligt att be någon annan göra det.</a:t>
            </a:r>
            <a:r>
              <a:rPr lang="sv-SE"/>
              <a:t> </a:t>
            </a:r>
          </a:p>
          <a:p>
            <a:pPr marL="0" marR="0" lvl="0" indent="0" algn="l" defTabSz="914400">
              <a:lnSpc>
                <a:spcPct val="100000"/>
              </a:lnSpc>
              <a:spcBef>
                <a:spcPts val="0"/>
              </a:spcBef>
              <a:spcAft>
                <a:spcPts val="0"/>
              </a:spcAft>
              <a:buClrTx/>
              <a:buSzTx/>
              <a:buFontTx/>
              <a:buNone/>
              <a:tabLst/>
              <a:defRPr/>
            </a:pPr>
            <a:endParaRPr lang="sv-SE" sz="1200">
              <a:cs typeface="Calibri"/>
            </a:endParaRPr>
          </a:p>
          <a:p>
            <a:pPr>
              <a:defRPr/>
            </a:pPr>
            <a:r>
              <a:rPr lang="sv-SE">
                <a:cs typeface="Calibri"/>
              </a:rPr>
              <a:t>Finns inga hygieniska fördelar med detta. </a:t>
            </a:r>
          </a:p>
          <a:p>
            <a:pPr>
              <a:defRPr/>
            </a:pPr>
            <a:endParaRPr lang="sv-SE">
              <a:cs typeface="Calibri"/>
            </a:endParaRPr>
          </a:p>
          <a:p>
            <a:pPr>
              <a:defRPr/>
            </a:pPr>
            <a:r>
              <a:rPr lang="sv-SE">
                <a:cs typeface="Calibri"/>
              </a:rPr>
              <a:t>Kränkning: alla individers rätt att bestämma över sin egna kropp, är detta ett ingrepp som görs utifrån barns bästa? </a:t>
            </a:r>
            <a:endParaRPr lang="sv-SE" sz="1200">
              <a:cs typeface="Calibri"/>
            </a:endParaRPr>
          </a:p>
          <a:p>
            <a:endParaRPr lang="sv-SE">
              <a:cs typeface="Calibri"/>
            </a:endParaRPr>
          </a:p>
          <a:p>
            <a:r>
              <a:rPr lang="sv-SE">
                <a:cs typeface="Calibri"/>
              </a:rPr>
              <a:t>Möjliga komplikationer: blödningar, infektioner. Kan orsaka problem med urinering om urinröret blir trängre. Kan förlänga tiden tills orgasm och utlösning nås vilket vissa tycker är problematiskt. Tidigare utredningar har visat att var 20.e pojke får betydande komplikationer. Kan även ge psykiska komplikationer av olika slag.  </a:t>
            </a:r>
          </a:p>
          <a:p>
            <a:endParaRPr lang="sv-SE">
              <a:cs typeface="Calibri"/>
            </a:endParaRPr>
          </a:p>
        </p:txBody>
      </p:sp>
      <p:sp>
        <p:nvSpPr>
          <p:cNvPr id="4" name="Platshållare för bildnummer 3"/>
          <p:cNvSpPr>
            <a:spLocks noGrp="1"/>
          </p:cNvSpPr>
          <p:nvPr>
            <p:ph type="sldNum" sz="quarter" idx="5"/>
          </p:nvPr>
        </p:nvSpPr>
        <p:spPr/>
        <p:txBody>
          <a:bodyPr/>
          <a:lstStyle/>
          <a:p>
            <a:pPr lvl="0"/>
            <a:fld id="{ADC503CC-56DD-4DCF-8E6B-D673844093D4}" type="slidenum">
              <a:rPr lang="sv-SE" smtClean="0"/>
              <a:t>18</a:t>
            </a:fld>
            <a:endParaRPr lang="sv-SE"/>
          </a:p>
        </p:txBody>
      </p:sp>
    </p:spTree>
    <p:extLst>
      <p:ext uri="{BB962C8B-B14F-4D97-AF65-F5344CB8AC3E}">
        <p14:creationId xmlns:p14="http://schemas.microsoft.com/office/powerpoint/2010/main" val="4056123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Samtyckeslagen betyder att alla som ska ha sex måste vilja det och säga ja till det eller aktivt visa att man vill delta.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Det är en mänsklig rättighet enligt världshälsoorganisationen, WHO. Alla är lika mycket värda</a:t>
            </a:r>
          </a:p>
          <a:p>
            <a:endParaRPr lang="sv-SE"/>
          </a:p>
        </p:txBody>
      </p:sp>
      <p:sp>
        <p:nvSpPr>
          <p:cNvPr id="4" name="Platshållare för bildnummer 3"/>
          <p:cNvSpPr>
            <a:spLocks noGrp="1"/>
          </p:cNvSpPr>
          <p:nvPr>
            <p:ph type="sldNum" sz="quarter" idx="5"/>
          </p:nvPr>
        </p:nvSpPr>
        <p:spPr/>
        <p:txBody>
          <a:bodyPr/>
          <a:lstStyle/>
          <a:p>
            <a:pPr lvl="0"/>
            <a:fld id="{ADC503CC-56DD-4DCF-8E6B-D673844093D4}" type="slidenum">
              <a:rPr lang="sv-SE" smtClean="0"/>
              <a:t>19</a:t>
            </a:fld>
            <a:endParaRPr lang="sv-SE"/>
          </a:p>
        </p:txBody>
      </p:sp>
    </p:spTree>
    <p:extLst>
      <p:ext uri="{BB962C8B-B14F-4D97-AF65-F5344CB8AC3E}">
        <p14:creationId xmlns:p14="http://schemas.microsoft.com/office/powerpoint/2010/main" val="2186516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Tjejer som gillar tjejer kan kalla sig för lesbiska eller flator. Killar som gillar andra killar kan kalla sig för bögar.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Äktenskapet i Sverige blev könsneutralt från den 1 maj 2009. Sedan dess kan samkönade par ingå äktenskap på samma villkor som olikkönade par.</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b="1"/>
              <a:t>Heterosexuell, hetero</a:t>
            </a:r>
            <a:br>
              <a:rPr lang="sv-SE"/>
            </a:br>
            <a:r>
              <a:rPr lang="sv-SE"/>
              <a:t>Du blir kär i eller sexuellt attraherad av personer som har ett annat kön än du. Ett annat ord för det är straight.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b="1"/>
              <a:t>Homosexuell, homo</a:t>
            </a:r>
            <a:br>
              <a:rPr lang="sv-SE"/>
            </a:br>
            <a:r>
              <a:rPr lang="sv-SE"/>
              <a:t>Du blir kär i eller sexuellt attraherad av personer som har samma kön som du. Ett annat ord för det är gay.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lvl="0">
              <a:lnSpc>
                <a:spcPct val="80000"/>
              </a:lnSpc>
            </a:pPr>
            <a:r>
              <a:rPr lang="sv-SE" b="1"/>
              <a:t>Bisexuell, bi</a:t>
            </a:r>
            <a:br>
              <a:rPr lang="sv-SE"/>
            </a:br>
            <a:r>
              <a:rPr lang="sv-SE"/>
              <a:t>Du blir kär i eller sexuellt attraherad av personer oavsett vilket kön de har.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endParaRPr lang="sv-SE"/>
          </a:p>
        </p:txBody>
      </p:sp>
      <p:sp>
        <p:nvSpPr>
          <p:cNvPr id="4" name="Platshållare för bildnummer 3"/>
          <p:cNvSpPr>
            <a:spLocks noGrp="1"/>
          </p:cNvSpPr>
          <p:nvPr>
            <p:ph type="sldNum" sz="quarter" idx="5"/>
          </p:nvPr>
        </p:nvSpPr>
        <p:spPr/>
        <p:txBody>
          <a:bodyPr/>
          <a:lstStyle/>
          <a:p>
            <a:pPr lvl="0"/>
            <a:fld id="{ADC503CC-56DD-4DCF-8E6B-D673844093D4}" type="slidenum">
              <a:rPr lang="sv-SE" smtClean="0"/>
              <a:t>20</a:t>
            </a:fld>
            <a:endParaRPr lang="sv-SE"/>
          </a:p>
        </p:txBody>
      </p:sp>
    </p:spTree>
    <p:extLst>
      <p:ext uri="{BB962C8B-B14F-4D97-AF65-F5344CB8AC3E}">
        <p14:creationId xmlns:p14="http://schemas.microsoft.com/office/powerpoint/2010/main" val="1200349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dirty="0"/>
              <a:t>Folkhälsomyndigheten är ansvarig för nationell samordning och kunskapsuppbyggnad inom sexuell och reproduktiv hälsa och rättigheter (SRHR) i Sverige. Hösten 2019 fick Folkhälsomyndigheten i uppdrag att ta fram en nationell strategi för sexuell och reproduktiv hälsa och rättigheter. Sexuella och reproduktiva rättigheter är i sin tur grundläggande för en god sexuell hälsa och en självklar del av folkhälsoarbetet. Sexuell</a:t>
            </a:r>
            <a:r>
              <a:rPr lang="sv-SE" sz="1200" b="0" i="0" u="none" strike="noStrike" kern="1200" cap="none" spc="0" baseline="0" dirty="0">
                <a:solidFill>
                  <a:srgbClr val="000000"/>
                </a:solidFill>
                <a:effectLst/>
                <a:uFillTx/>
                <a:latin typeface="Calibri"/>
              </a:rPr>
              <a:t> och reproduktiv hälsa är en grundläggande del av den allmänna hälsan och välbefinnandet under människans hela liv, både fysiskt, psykiskt och socialt.</a:t>
            </a:r>
            <a:endParaRPr lang="sv-SE" dirty="0"/>
          </a:p>
          <a:p>
            <a:r>
              <a:rPr lang="sv-SE" sz="1200" b="0" i="0" u="none" strike="noStrike" kern="1200" cap="none" spc="0" baseline="0" dirty="0">
                <a:solidFill>
                  <a:srgbClr val="000000"/>
                </a:solidFill>
                <a:effectLst/>
                <a:uFillTx/>
                <a:latin typeface="Calibri"/>
              </a:rPr>
              <a:t>Utgångspunkten för hela SRHR-arbetet ska vara en positiv och ansvarsfull </a:t>
            </a:r>
            <a:r>
              <a:rPr lang="sv-SE" sz="1200" b="0" i="0" u="none" strike="noStrike" kern="1200" cap="none" spc="0" baseline="0" dirty="0" err="1">
                <a:solidFill>
                  <a:srgbClr val="000000"/>
                </a:solidFill>
                <a:effectLst/>
                <a:uFillTx/>
                <a:latin typeface="Calibri"/>
              </a:rPr>
              <a:t>sexualsyn</a:t>
            </a:r>
            <a:r>
              <a:rPr lang="sv-SE" sz="1200" b="0" i="0" u="none" strike="noStrike" kern="1200" cap="none" spc="0" baseline="0" dirty="0">
                <a:solidFill>
                  <a:srgbClr val="000000"/>
                </a:solidFill>
                <a:effectLst/>
                <a:uFillTx/>
                <a:latin typeface="Calibri"/>
              </a:rPr>
              <a:t> där samtycke, som grundar sig i frivillighet, ömsesidighet, egenmakt och respekt, ingår.</a:t>
            </a:r>
            <a:endParaRPr lang="sv-SE" sz="1200" b="0" i="0" u="none" strike="noStrike" kern="1200" cap="none" spc="0" baseline="0" dirty="0">
              <a:solidFill>
                <a:srgbClr val="000000"/>
              </a:solidFill>
              <a:effectLst/>
              <a:uFillTx/>
              <a:latin typeface="Calibri"/>
              <a:cs typeface="Calibri"/>
            </a:endParaRPr>
          </a:p>
          <a:p>
            <a:r>
              <a:rPr lang="sv-SE" sz="1200" b="0" i="0" u="none" strike="noStrike" kern="1200" cap="none" spc="0" baseline="0" dirty="0">
                <a:solidFill>
                  <a:srgbClr val="000000"/>
                </a:solidFill>
                <a:effectLst/>
                <a:uFillTx/>
                <a:latin typeface="Calibri"/>
              </a:rPr>
              <a:t>En stor</a:t>
            </a:r>
            <a:r>
              <a:rPr lang="sv-SE" sz="1200" b="0" i="0" u="sng" strike="noStrike" kern="1200" cap="none" spc="0" baseline="0" dirty="0">
                <a:solidFill>
                  <a:schemeClr val="tx1"/>
                </a:solidFill>
                <a:effectLst/>
                <a:uFillTx/>
                <a:latin typeface="Calibri"/>
              </a:rPr>
              <a:t> </a:t>
            </a:r>
            <a:r>
              <a:rPr lang="sv-SE" sz="1200" b="0" i="0" u="none" strike="noStrike" kern="1200" cap="none" spc="0" baseline="0" dirty="0">
                <a:solidFill>
                  <a:schemeClr val="tx1"/>
                </a:solidFill>
                <a:effectLst/>
                <a:uFillTx/>
                <a:latin typeface="Calibri"/>
                <a:hlinkClick r:id="rId3">
                  <a:extLst>
                    <a:ext uri="{A12FA001-AC4F-418D-AE19-62706E023703}">
                      <ahyp:hlinkClr xmlns:ahyp="http://schemas.microsoft.com/office/drawing/2018/hyperlinkcolor" val="tx"/>
                    </a:ext>
                  </a:extLst>
                </a:hlinkClick>
              </a:rPr>
              <a:t>undersökning som Folkhälsomyndigheten genomförde 2017</a:t>
            </a:r>
            <a:r>
              <a:rPr lang="sv-SE" sz="1200" b="0" i="0" u="none" strike="noStrike" kern="1200" cap="none" spc="0" baseline="0" dirty="0">
                <a:solidFill>
                  <a:schemeClr val="tx1"/>
                </a:solidFill>
                <a:effectLst/>
                <a:uFillTx/>
                <a:latin typeface="Calibri"/>
              </a:rPr>
              <a:t> </a:t>
            </a:r>
            <a:r>
              <a:rPr lang="sv-SE" sz="1200" b="0" i="0" u="none" strike="noStrike" kern="1200" cap="none" spc="0" baseline="0" dirty="0">
                <a:solidFill>
                  <a:srgbClr val="000000"/>
                </a:solidFill>
                <a:effectLst/>
                <a:uFillTx/>
                <a:latin typeface="Calibri"/>
              </a:rPr>
              <a:t>ligger delvis till grund för den kunskap som finns i dag på området. Undersökningen visade sammantaget att den sexuella och reproduktiva hälsan i Sverige var relativt god, men ojämnt fördelad. Det fanns skillnader i sexuell och reproduktiv hälsa mellan grupper utifrån kön, ålder, socioekonomiska förutsättningar och sexuell identitet.</a:t>
            </a:r>
            <a:endParaRPr lang="sv-SE" sz="1200" b="0" i="0" u="none" strike="noStrike" kern="1200" cap="none" spc="0" baseline="0" dirty="0">
              <a:solidFill>
                <a:srgbClr val="000000"/>
              </a:solidFill>
              <a:effectLst/>
              <a:uFillTx/>
              <a:latin typeface="Calibri"/>
              <a:cs typeface="Calibri"/>
            </a:endParaRPr>
          </a:p>
          <a:p>
            <a:endParaRPr lang="sv-SE" dirty="0"/>
          </a:p>
        </p:txBody>
      </p:sp>
      <p:sp>
        <p:nvSpPr>
          <p:cNvPr id="4" name="Platshållare för bildnummer 3"/>
          <p:cNvSpPr>
            <a:spLocks noGrp="1"/>
          </p:cNvSpPr>
          <p:nvPr>
            <p:ph type="sldNum" sz="quarter" idx="5"/>
          </p:nvPr>
        </p:nvSpPr>
        <p:spPr/>
        <p:txBody>
          <a:bodyPr/>
          <a:lstStyle/>
          <a:p>
            <a:pPr lvl="0"/>
            <a:fld id="{ADC503CC-56DD-4DCF-8E6B-D673844093D4}" type="slidenum">
              <a:rPr lang="sv-SE" smtClean="0"/>
              <a:t>2</a:t>
            </a:fld>
            <a:endParaRPr lang="sv-SE"/>
          </a:p>
        </p:txBody>
      </p:sp>
    </p:spTree>
    <p:extLst>
      <p:ext uri="{BB962C8B-B14F-4D97-AF65-F5344CB8AC3E}">
        <p14:creationId xmlns:p14="http://schemas.microsoft.com/office/powerpoint/2010/main" val="2392777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HBTQI är ett begrepp för Homosexuella, bisexuell, transpersoner och personer med queera uttryck och </a:t>
            </a:r>
            <a:r>
              <a:rPr lang="sv-SE" sz="1200" dirty="0" err="1"/>
              <a:t>indentiteter</a:t>
            </a:r>
            <a:r>
              <a:rPr lang="sv-SE" sz="1200" dirty="0"/>
              <a:t> samt intersexpersoner.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Som homosexuell blir man kär i och attraherad av personer av samma kön som en själv.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Som bisexuell blir man kär i och attraherad av personer oavsett kön.</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Många transpersoner identifierar sig inte med det kön man tilldelades vid födseln. Trans har inget med sexualitet att göra utan handlar om vilket kön man själv har eller hur man uttrycker det.</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Exempelvis genom att vara transperson, ha en icke-monogam relation eller att skaffa barn med en vän istället för en kärlekspartner.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Att vara queer handlar om att på något sätt bryta mot normer kring kön, sexualitet och/eller relationer.</a:t>
            </a:r>
          </a:p>
          <a:p>
            <a:endParaRPr lang="sv-SE" b="0" i="0" dirty="0">
              <a:solidFill>
                <a:srgbClr val="000000"/>
              </a:solidFill>
              <a:effectLst/>
              <a:latin typeface="brandon-grotesque"/>
            </a:endParaRPr>
          </a:p>
          <a:p>
            <a:pPr algn="l"/>
            <a:r>
              <a:rPr lang="sv-SE" b="0" i="0" dirty="0">
                <a:solidFill>
                  <a:srgbClr val="000000"/>
                </a:solidFill>
                <a:effectLst/>
                <a:latin typeface="brandon-grotesque"/>
              </a:rPr>
              <a:t>Intersex är erfarenheten att ha en kropp som medfött bryter mot normer kring kön.</a:t>
            </a:r>
          </a:p>
          <a:p>
            <a:pPr algn="l"/>
            <a:r>
              <a:rPr lang="sv-SE" b="0" i="0" dirty="0">
                <a:solidFill>
                  <a:srgbClr val="000000"/>
                </a:solidFill>
                <a:effectLst/>
                <a:latin typeface="brandon-grotesque"/>
              </a:rPr>
              <a:t>Intersexvariationer är många olika tillstånd där en person föds med en inre eller yttre anatomi som inte stämmer överens med hur en typiskt kvinnlig eller typiskt manlig kropp förväntas vara. En intersexvariation kan vara en skillnad i den yttre anatomin men också vara en hormonell eller genetisk skillnad. Det behöver inte synas utanpå kroppen.</a:t>
            </a:r>
          </a:p>
          <a:p>
            <a:pPr algn="l"/>
            <a:r>
              <a:rPr lang="sv-SE" b="0" i="0" dirty="0">
                <a:solidFill>
                  <a:srgbClr val="000000"/>
                </a:solidFill>
                <a:effectLst/>
                <a:latin typeface="brandon-grotesque"/>
              </a:rPr>
              <a:t>Intersexvariationer kan kallas medfödda variationer i könskaraktäristika. Det finns ett brett spektra av intersexvariationer, där vissa kräver medicinsk behandling medan andra inte kräver det.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Det går att vara intersex och man, kvinna eller något annat. Att vara intersexperson är inte detsamma som att vara transperson. </a:t>
            </a:r>
          </a:p>
          <a:p>
            <a:endParaRPr lang="sv-SE" dirty="0"/>
          </a:p>
        </p:txBody>
      </p:sp>
      <p:sp>
        <p:nvSpPr>
          <p:cNvPr id="4" name="Platshållare för bildnummer 3"/>
          <p:cNvSpPr>
            <a:spLocks noGrp="1"/>
          </p:cNvSpPr>
          <p:nvPr>
            <p:ph type="sldNum" sz="quarter" idx="5"/>
          </p:nvPr>
        </p:nvSpPr>
        <p:spPr/>
        <p:txBody>
          <a:bodyPr/>
          <a:lstStyle/>
          <a:p>
            <a:pPr lvl="0"/>
            <a:fld id="{ADC503CC-56DD-4DCF-8E6B-D673844093D4}" type="slidenum">
              <a:rPr lang="sv-SE" smtClean="0"/>
              <a:t>21</a:t>
            </a:fld>
            <a:endParaRPr lang="sv-SE"/>
          </a:p>
        </p:txBody>
      </p:sp>
    </p:spTree>
    <p:extLst>
      <p:ext uri="{BB962C8B-B14F-4D97-AF65-F5344CB8AC3E}">
        <p14:creationId xmlns:p14="http://schemas.microsoft.com/office/powerpoint/2010/main" val="3581765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Ibland kan det bli mer än ett barn genom en graviditet. Två barn heter tvillingar.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Den kan avbrytas av sig själv, och då kallas det för ett missfall. Missfall är vanligt. Ett missfall minskar inte möjligheten att bli gravid igen. Eller så väljer den som är gravid att själv avbryta graviditeten genom att ta bort barnet, att göra abort.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I Sverige finns det bra hjälp att få om det är svårt att bli gravid.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p>
          <a:p>
            <a:pPr lvl="0">
              <a:lnSpc>
                <a:spcPct val="50000"/>
              </a:lnSpc>
            </a:pPr>
            <a:r>
              <a:rPr lang="sv-SE" sz="1200"/>
              <a:t>Möjligheten till graviditet minskar med åldern.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p>
          <a:p>
            <a:endParaRPr lang="sv-SE"/>
          </a:p>
        </p:txBody>
      </p:sp>
      <p:sp>
        <p:nvSpPr>
          <p:cNvPr id="4" name="Platshållare för bildnummer 3"/>
          <p:cNvSpPr>
            <a:spLocks noGrp="1"/>
          </p:cNvSpPr>
          <p:nvPr>
            <p:ph type="sldNum" sz="quarter" idx="5"/>
          </p:nvPr>
        </p:nvSpPr>
        <p:spPr/>
        <p:txBody>
          <a:bodyPr/>
          <a:lstStyle/>
          <a:p>
            <a:pPr lvl="0"/>
            <a:fld id="{ADC503CC-56DD-4DCF-8E6B-D673844093D4}" type="slidenum">
              <a:rPr lang="sv-SE" smtClean="0"/>
              <a:t>22</a:t>
            </a:fld>
            <a:endParaRPr lang="sv-SE"/>
          </a:p>
        </p:txBody>
      </p:sp>
    </p:spTree>
    <p:extLst>
      <p:ext uri="{BB962C8B-B14F-4D97-AF65-F5344CB8AC3E}">
        <p14:creationId xmlns:p14="http://schemas.microsoft.com/office/powerpoint/2010/main" val="38742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Ibland kan det bli mer än ett barn genom en graviditet. Två barn heter tvillingar.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Den kan avbrytas av sig själv, och då kallas det för ett missfall. Missfall är vanligt. Ett missfall minskar inte möjligheten att bli gravid igen. Eller så väljer den som är gravid att själv avbryta graviditeten genom att ta bort barnet, att göra abort.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I Sverige finns det bra hjälp att få om det är svårt att bli gravid.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p>
          <a:p>
            <a:pPr lvl="0">
              <a:lnSpc>
                <a:spcPct val="50000"/>
              </a:lnSpc>
            </a:pPr>
            <a:r>
              <a:rPr lang="sv-SE" sz="1200"/>
              <a:t>Möjligheten till graviditet minskar med åldern.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p>
          <a:p>
            <a:endParaRPr lang="sv-SE"/>
          </a:p>
        </p:txBody>
      </p:sp>
      <p:sp>
        <p:nvSpPr>
          <p:cNvPr id="4" name="Platshållare för bildnummer 3"/>
          <p:cNvSpPr>
            <a:spLocks noGrp="1"/>
          </p:cNvSpPr>
          <p:nvPr>
            <p:ph type="sldNum" sz="quarter" idx="5"/>
          </p:nvPr>
        </p:nvSpPr>
        <p:spPr/>
        <p:txBody>
          <a:bodyPr/>
          <a:lstStyle/>
          <a:p>
            <a:pPr lvl="0"/>
            <a:fld id="{ADC503CC-56DD-4DCF-8E6B-D673844093D4}" type="slidenum">
              <a:rPr lang="sv-SE" smtClean="0"/>
              <a:t>23</a:t>
            </a:fld>
            <a:endParaRPr lang="sv-SE"/>
          </a:p>
        </p:txBody>
      </p:sp>
    </p:spTree>
    <p:extLst>
      <p:ext uri="{BB962C8B-B14F-4D97-AF65-F5344CB8AC3E}">
        <p14:creationId xmlns:p14="http://schemas.microsoft.com/office/powerpoint/2010/main" val="3685598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Ibland kan det bli mer än ett barn genom en graviditet. Två barn heter tvillingar.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Den kan avbrytas av sig själv, och då kallas det för ett missfall. Missfall är vanligt. Ett missfall minskar inte möjligheten att bli gravid igen. Eller så väljer den som är gravid att själv avbryta graviditeten genom att ta bort barnet, att göra abort.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I Sverige finns det bra hjälp att få om det är svårt att bli gravid.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p>
          <a:p>
            <a:pPr lvl="0">
              <a:lnSpc>
                <a:spcPct val="50000"/>
              </a:lnSpc>
            </a:pPr>
            <a:r>
              <a:rPr lang="sv-SE" sz="1200"/>
              <a:t>Möjligheten till graviditet minskar med åldern.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p>
          <a:p>
            <a:endParaRPr lang="sv-SE"/>
          </a:p>
        </p:txBody>
      </p:sp>
      <p:sp>
        <p:nvSpPr>
          <p:cNvPr id="4" name="Platshållare för bildnummer 3"/>
          <p:cNvSpPr>
            <a:spLocks noGrp="1"/>
          </p:cNvSpPr>
          <p:nvPr>
            <p:ph type="sldNum" sz="quarter" idx="5"/>
          </p:nvPr>
        </p:nvSpPr>
        <p:spPr/>
        <p:txBody>
          <a:bodyPr/>
          <a:lstStyle/>
          <a:p>
            <a:pPr lvl="0"/>
            <a:fld id="{ADC503CC-56DD-4DCF-8E6B-D673844093D4}" type="slidenum">
              <a:rPr lang="sv-SE" smtClean="0"/>
              <a:t>24</a:t>
            </a:fld>
            <a:endParaRPr lang="sv-SE"/>
          </a:p>
        </p:txBody>
      </p:sp>
    </p:spTree>
    <p:extLst>
      <p:ext uri="{BB962C8B-B14F-4D97-AF65-F5344CB8AC3E}">
        <p14:creationId xmlns:p14="http://schemas.microsoft.com/office/powerpoint/2010/main" val="3801743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p>
          <a:p>
            <a:r>
              <a:rPr lang="sv-SE" b="1"/>
              <a:t>Tecken på att förlossningen startat: </a:t>
            </a:r>
            <a:endParaRPr lang="sv-SE"/>
          </a:p>
          <a:p>
            <a:r>
              <a:rPr lang="sv-SE"/>
              <a:t>Värkar: Värkar är när livmodern drar ihop sig i en sammandragning. Det kan kännas som en kramp i magen och magen kan bli hård under tiden som en värk pågår. </a:t>
            </a:r>
            <a:endParaRPr lang="sv-SE">
              <a:cs typeface="Calibri"/>
            </a:endParaRPr>
          </a:p>
          <a:p>
            <a:r>
              <a:rPr lang="sv-SE"/>
              <a:t>Vattenavgång: Inne i livmodern är barnet omslutet av en hinna. Hen ligger nästan som i en påse eller ballong. I hinnan finns det fostervatten. När förlossningen kommer igång kan hinnan gå sönder. Då rinner fostervatten ut genom slidan. Det brukar kallas att vattnet går. Man får ofta komma in till förlossningen för en kontroll om vattnet går. Särskilt om vattnet är missfärgat och luktar illa. Då behöver man åka in till förlossningen direkt.</a:t>
            </a:r>
            <a:endParaRPr lang="sv-SE">
              <a:cs typeface="Calibri"/>
            </a:endParaRPr>
          </a:p>
          <a:p>
            <a:r>
              <a:rPr lang="sv-SE"/>
              <a:t>Man kan behöva åka in även om inte värkarna har startat. Sedan kan man få åka hem igen om allt är bra vid kontrollen. Förlossningen kan </a:t>
            </a:r>
            <a:r>
              <a:rPr lang="sv-SE">
                <a:hlinkClick r:id="rId3"/>
              </a:rPr>
              <a:t>sättas igång</a:t>
            </a:r>
            <a:r>
              <a:rPr lang="sv-SE"/>
              <a:t> om värkarna inte har kommit igång inom ett par dagar efter att vattnet har gått.</a:t>
            </a:r>
            <a:endParaRPr lang="sv-SE">
              <a:cs typeface="Calibri"/>
            </a:endParaRPr>
          </a:p>
          <a:p>
            <a:r>
              <a:rPr lang="sv-SE"/>
              <a:t>Blödning: Det kan komma en mindre blödning när förlossningen startar. Det kallas för initialblödning. Blödningen kommer från ytliga blodkärl i slemhinnan i livmodern. Blodkärlen kan brista när livmodertappen öppnar sig.</a:t>
            </a:r>
            <a:endParaRPr lang="sv-SE">
              <a:cs typeface="Calibri"/>
            </a:endParaRPr>
          </a:p>
          <a:p>
            <a:endParaRPr lang="sv-SE" b="1"/>
          </a:p>
          <a:p>
            <a:r>
              <a:rPr lang="sv-SE" b="1"/>
              <a:t>Ring innan: </a:t>
            </a:r>
            <a:r>
              <a:rPr lang="sv-SE"/>
              <a:t>Du kan alltid ringa till en förlossningsavdelning och rådgöra med en barnmorska. Barnmorskan lyssnar på dig och ger råd om det är dags att åka in. Ibland är det bättre att stanna hemma ett tag till.</a:t>
            </a:r>
          </a:p>
          <a:p>
            <a:r>
              <a:rPr lang="sv-SE"/>
              <a:t>Oftast vill förlossningsavdelningarna att du ringer innan du kommer, även om du känner dig säker på att det är dags. På så vis kan de vara förberedda på att du kommer. Vilken förlossningsavdelning du bör kontakta får du reda på av barnmorskan på barnmorskemottagningen. Du kan ringa 1177 om du inte vet var du ska ringa. </a:t>
            </a:r>
            <a:endParaRPr lang="sv-SE">
              <a:cs typeface="Calibri"/>
            </a:endParaRPr>
          </a:p>
          <a:p>
            <a:r>
              <a:rPr lang="sv-SE"/>
              <a:t>På förlossningsavdelningen undersöker barnmorskan hur mycket livmodertappen har öppnat sig. Man brukar oftast få stanna om den har öppnat sig mer än tre till fyra centimeter.</a:t>
            </a:r>
            <a:endParaRPr lang="sv-SE">
              <a:cs typeface="Calibri"/>
            </a:endParaRPr>
          </a:p>
          <a:p>
            <a:r>
              <a:rPr lang="sv-SE"/>
              <a:t>Man kan behöva åka hem igen om barnmorskan bedömer att det är ett tag kvar innan barnet ska komma. Det är vanligt.</a:t>
            </a:r>
            <a:endParaRPr lang="sv-SE">
              <a:cs typeface="Calibri"/>
            </a:endParaRPr>
          </a:p>
          <a:p>
            <a:endParaRPr lang="sv-SE" b="1"/>
          </a:p>
          <a:p>
            <a:r>
              <a:rPr lang="sv-SE" b="1"/>
              <a:t>Vaginal förlossning: </a:t>
            </a:r>
            <a:r>
              <a:rPr lang="sv-SE"/>
              <a:t>En vaginal förlossning brukar delas in i flera delar eller faser som det kallas. Faserna kallas: </a:t>
            </a:r>
            <a:br>
              <a:rPr lang="sv-SE"/>
            </a:br>
            <a:r>
              <a:rPr lang="sv-SE"/>
              <a:t>Latensfas: Det är en lugnare fas där kroppen förbereder sig. Latensfasen kan ta tjugo timmar och ibland ännu längre tid. Värkarna i latensfasen förbereder livmodern för att kunna föda fram barnet. </a:t>
            </a:r>
            <a:br>
              <a:rPr lang="sv-SE"/>
            </a:br>
            <a:r>
              <a:rPr lang="sv-SE"/>
              <a:t> Öppningsskede: Då ska livmodertappen öppna sig helt så att barnet kan komma ner i slidan. Under öppningsskedet känns värkarna starkare. De blir längre och mer regelbundna. </a:t>
            </a:r>
            <a:br>
              <a:rPr lang="sv-SE"/>
            </a:br>
            <a:r>
              <a:rPr lang="sv-SE"/>
              <a:t>Utdrivningsskede: Sista delen av förlossningen kallas utdrivningsskedet. Då har barnet kommit så långt ner att det är dags att trycka ut barnet genom slidöppningen. Då brukar man känna att man vill trycka på och krysta. När det kommer en värk kan man känna sig bajsnödig. </a:t>
            </a:r>
            <a:br>
              <a:rPr lang="sv-SE"/>
            </a:br>
            <a:r>
              <a:rPr lang="sv-SE"/>
              <a:t>Efterbördsskede: När barnet är ute lossnar moderkakan från livmoderväggen. Då börjar det blöda från stället där den har suttit. Samtidigt drar livmodern ihop sig. När livmodern drar ihop sig blir såret efter moderkakan mindre och blödningen minskar. Moderkakan ska komma ut genom slidan. Det brukar gå lätt att få ut moderkakan, den är mjuk och formbar. Barnmorskan trycker och känner utanpå magen för att kontrollera att moderkakan lossnar och att livmodern drar ihop sig. Oftast ger barnmorskan en spruta med </a:t>
            </a:r>
            <a:r>
              <a:rPr lang="sv-SE" err="1"/>
              <a:t>oxytocin</a:t>
            </a:r>
            <a:r>
              <a:rPr lang="sv-SE"/>
              <a:t> som är ett hormon som hjälper till. </a:t>
            </a:r>
          </a:p>
          <a:p>
            <a:endParaRPr lang="sv-SE" b="1"/>
          </a:p>
          <a:p>
            <a:r>
              <a:rPr lang="sv-SE" b="1"/>
              <a:t>Kejsarsnitt: </a:t>
            </a:r>
            <a:r>
              <a:rPr lang="sv-SE"/>
              <a:t>Ett kejsarsnitt är en slags förlossning. Det är en operation där en läkare gör ett snitt i magen och livmodern och lyfter ut barnet ur magen. Kejsarsnitt kan vara planerade, akuta eller omedelbara. </a:t>
            </a:r>
          </a:p>
          <a:p>
            <a:r>
              <a:rPr lang="sv-SE"/>
              <a:t>Ett planerat kejsarsnitt beror oftast på en eller flera av följande saker: sätesbjudning, tidigare skador och/eller sjukdomar, förlossningsrädsla, barnet är väldigt stort med mera. </a:t>
            </a:r>
            <a:endParaRPr lang="sv-SE">
              <a:cs typeface="Calibri"/>
            </a:endParaRPr>
          </a:p>
          <a:p>
            <a:r>
              <a:rPr lang="sv-SE"/>
              <a:t>Anledningar till akut eller omedelbart kejsarsnitt kan förutom det som nämns ovan vara: problem under vaginal förlossning, barnet mår inte bra och/eller växer inte, du får stora blödningar/bristningar i livmodern.</a:t>
            </a:r>
            <a:endParaRPr lang="sv-SE">
              <a:cs typeface="Calibri"/>
            </a:endParaRPr>
          </a:p>
          <a:p>
            <a:r>
              <a:rPr lang="sv-SE"/>
              <a:t>Ett planerat kejsarsnitt är precis som det hörs på namnet bestämt i förväg. Då vet du att barnet kommer att födas med kejsarsnitt och du får en tid för operation. Narkosläkaren använder oftast </a:t>
            </a:r>
            <a:r>
              <a:rPr lang="sv-SE">
                <a:hlinkClick r:id="rId4"/>
              </a:rPr>
              <a:t>ryggbedövning </a:t>
            </a:r>
            <a:r>
              <a:rPr lang="sv-SE"/>
              <a:t>så att du som är gravid kan vara vaken under kejsarsnittet. Det går bra att någon närstående är med inne i operationssalen.</a:t>
            </a:r>
            <a:endParaRPr lang="sv-SE">
              <a:cs typeface="Calibri"/>
            </a:endParaRPr>
          </a:p>
          <a:p>
            <a:r>
              <a:rPr lang="sv-SE"/>
              <a:t>Ett akut kejsarsnitt liknar ett planerat kejsarsnitt. Oftast har förlossningen startat som en vaginal förlossning. Av olika anledningar kan läkaren besluta om kejsarsnitt. Från att det bestämts om kejsarsnitt tills att operationen startar brukar det ta mellan en halvtimme och en timme. Då finns det tid för förberedelser. Det är vanligast med ryggbedövning som smärtlindring.</a:t>
            </a:r>
            <a:endParaRPr lang="sv-SE">
              <a:cs typeface="Calibri"/>
            </a:endParaRPr>
          </a:p>
          <a:p>
            <a:r>
              <a:rPr lang="sv-SE"/>
              <a:t>Vid ett omedelbart kejsarsnitt (</a:t>
            </a:r>
            <a:r>
              <a:rPr lang="sv-SE" err="1"/>
              <a:t>urakut</a:t>
            </a:r>
            <a:r>
              <a:rPr lang="sv-SE"/>
              <a:t>) är det bråttom. Barnet behöver födas så snabbt som möjligt. De vanliga förberedelserna inför operationen hinns inte med. Det är vanligast att du som är gravid sövs med </a:t>
            </a:r>
            <a:r>
              <a:rPr lang="sv-SE" u="sng">
                <a:hlinkClick r:id="rId5"/>
              </a:rPr>
              <a:t>narkos</a:t>
            </a:r>
            <a:r>
              <a:rPr lang="sv-SE"/>
              <a:t>.</a:t>
            </a:r>
            <a:endParaRPr lang="sv-SE">
              <a:cs typeface="Calibri"/>
            </a:endParaRPr>
          </a:p>
          <a:p>
            <a:endParaRPr lang="sv-SE" b="1"/>
          </a:p>
          <a:p>
            <a:r>
              <a:rPr lang="sv-SE" b="1"/>
              <a:t>Föda hemma: </a:t>
            </a:r>
            <a:r>
              <a:rPr lang="sv-SE"/>
              <a:t>Du som är gravid bestämmer alltid själv om du vill föda hemma. För att minska risken för att någonting ska hända bör du vara frisk och ha en graviditet som går som den ska. Det bör inte finnas några kända risker som kan påverka förlossningen, varken hos dig eller barnet. Barnmorskorna som hjälper till vid hemförlossningen tar ut en avgift för sitt arbete. I de flesta regioner får du betala avgiften själv. Prata med din barnmorska på barnmorskemottagningen för att få reda på vilka möjligheter som finns där du bor. </a:t>
            </a:r>
          </a:p>
          <a:p>
            <a:endParaRPr lang="sv-SE">
              <a:cs typeface="Calibri"/>
            </a:endParaRPr>
          </a:p>
        </p:txBody>
      </p:sp>
      <p:sp>
        <p:nvSpPr>
          <p:cNvPr id="4" name="Platshållare för bildnummer 3"/>
          <p:cNvSpPr>
            <a:spLocks noGrp="1"/>
          </p:cNvSpPr>
          <p:nvPr>
            <p:ph type="sldNum" sz="quarter" idx="5"/>
          </p:nvPr>
        </p:nvSpPr>
        <p:spPr/>
        <p:txBody>
          <a:bodyPr/>
          <a:lstStyle/>
          <a:p>
            <a:pPr lvl="0"/>
            <a:fld id="{ADC503CC-56DD-4DCF-8E6B-D673844093D4}" type="slidenum">
              <a:rPr lang="sv-SE" smtClean="0"/>
              <a:t>25</a:t>
            </a:fld>
            <a:endParaRPr lang="sv-SE"/>
          </a:p>
        </p:txBody>
      </p:sp>
    </p:spTree>
    <p:extLst>
      <p:ext uri="{BB962C8B-B14F-4D97-AF65-F5344CB8AC3E}">
        <p14:creationId xmlns:p14="http://schemas.microsoft.com/office/powerpoint/2010/main" val="3074103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marL="285750" indent="-285750">
              <a:lnSpc>
                <a:spcPct val="90000"/>
              </a:lnSpc>
              <a:spcBef>
                <a:spcPts val="1000"/>
              </a:spcBef>
              <a:buFont typeface="Arial"/>
              <a:buChar char="•"/>
              <a:defRPr/>
            </a:pPr>
            <a:r>
              <a:rPr lang="sv-SE"/>
              <a:t>Kondom/</a:t>
            </a:r>
            <a:r>
              <a:rPr lang="sv-SE" err="1"/>
              <a:t>Femidom</a:t>
            </a:r>
            <a:r>
              <a:rPr lang="sv-SE"/>
              <a:t> är det preventivmedel som skyddar både mot sjukdom och graviditet. Det måste bytas varje gång efter sex.  </a:t>
            </a:r>
            <a:endParaRPr lang="en-US"/>
          </a:p>
          <a:p>
            <a:pPr marL="285750" indent="-285750">
              <a:lnSpc>
                <a:spcPct val="90000"/>
              </a:lnSpc>
              <a:spcBef>
                <a:spcPts val="1000"/>
              </a:spcBef>
              <a:buFont typeface="Arial"/>
              <a:buChar char="•"/>
              <a:defRPr/>
            </a:pPr>
            <a:r>
              <a:rPr lang="en-US" err="1"/>
              <a:t>Kondomer</a:t>
            </a:r>
            <a:r>
              <a:rPr lang="en-US"/>
              <a:t> </a:t>
            </a:r>
            <a:r>
              <a:rPr lang="en-US" err="1"/>
              <a:t>köps</a:t>
            </a:r>
            <a:r>
              <a:rPr lang="en-US"/>
              <a:t> </a:t>
            </a:r>
            <a:r>
              <a:rPr lang="en-US" err="1"/>
              <a:t>i</a:t>
            </a:r>
            <a:r>
              <a:rPr lang="en-US"/>
              <a:t> </a:t>
            </a:r>
            <a:r>
              <a:rPr lang="en-US" err="1"/>
              <a:t>affärer</a:t>
            </a:r>
            <a:r>
              <a:rPr lang="en-US"/>
              <a:t>, </a:t>
            </a:r>
            <a:r>
              <a:rPr lang="en-US" err="1"/>
              <a:t>apotek</a:t>
            </a:r>
            <a:r>
              <a:rPr lang="en-US"/>
              <a:t>, </a:t>
            </a:r>
            <a:r>
              <a:rPr lang="en-US" err="1"/>
              <a:t>sevicebutiker</a:t>
            </a:r>
            <a:r>
              <a:rPr lang="en-US"/>
              <a:t>.</a:t>
            </a:r>
            <a:endParaRPr lang="sv-SE"/>
          </a:p>
          <a:p>
            <a:pPr marL="285750" indent="-285750">
              <a:lnSpc>
                <a:spcPct val="90000"/>
              </a:lnSpc>
              <a:spcBef>
                <a:spcPts val="1000"/>
              </a:spcBef>
              <a:buFont typeface="Arial"/>
              <a:buChar char="•"/>
              <a:defRPr/>
            </a:pPr>
            <a:r>
              <a:rPr lang="sv-SE"/>
              <a:t>Minipiller, p-piller, p-stav, p-spruta, p-ring, p-plåster, pessar och spiral skyddar mot graviditet. Kontakta barnmorska/gynekolog</a:t>
            </a:r>
            <a:endParaRPr lang="sv-SE">
              <a:cs typeface="Calibri"/>
            </a:endParaRPr>
          </a:p>
          <a:p>
            <a:pPr marL="285750" indent="-285750">
              <a:lnSpc>
                <a:spcPct val="90000"/>
              </a:lnSpc>
              <a:spcBef>
                <a:spcPts val="1000"/>
              </a:spcBef>
              <a:buFont typeface="Arial"/>
              <a:buChar char="•"/>
              <a:defRPr/>
            </a:pPr>
            <a:r>
              <a:rPr lang="sv-SE">
                <a:cs typeface="Calibri"/>
              </a:rPr>
              <a:t>För att få gratis eller subventionerat preventivmedel ska kvinnan ta kontakt med ungdomsmottagning</a:t>
            </a:r>
            <a:endParaRPr lang="sv-SE" sz="120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cs typeface="Calibri"/>
            </a:endParaRPr>
          </a:p>
          <a:p>
            <a:endParaRPr lang="sv-SE"/>
          </a:p>
          <a:p>
            <a:endParaRPr lang="sv-SE">
              <a:cs typeface="Calibri"/>
            </a:endParaRPr>
          </a:p>
        </p:txBody>
      </p:sp>
      <p:sp>
        <p:nvSpPr>
          <p:cNvPr id="4" name="Platshållare för bildnummer 3"/>
          <p:cNvSpPr>
            <a:spLocks noGrp="1"/>
          </p:cNvSpPr>
          <p:nvPr>
            <p:ph type="sldNum" sz="quarter" idx="5"/>
          </p:nvPr>
        </p:nvSpPr>
        <p:spPr/>
        <p:txBody>
          <a:bodyPr/>
          <a:lstStyle/>
          <a:p>
            <a:pPr lvl="0"/>
            <a:fld id="{ADC503CC-56DD-4DCF-8E6B-D673844093D4}" type="slidenum">
              <a:rPr lang="sv-SE" smtClean="0"/>
              <a:t>27</a:t>
            </a:fld>
            <a:endParaRPr lang="sv-SE"/>
          </a:p>
        </p:txBody>
      </p:sp>
    </p:spTree>
    <p:extLst>
      <p:ext uri="{BB962C8B-B14F-4D97-AF65-F5344CB8AC3E}">
        <p14:creationId xmlns:p14="http://schemas.microsoft.com/office/powerpoint/2010/main" val="35127703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finns en abortlag sedan 1975 som gör abort lagligt , även om man inte bor i Sverige eller är svensk  medborgare.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En abort görs genom medicin eller ett mindre ingrepp då man är sövd.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Det är bra att prata om en abort ska göras även om det är kvinnans val.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Efter graviditetsvecka 18 måste Socialstyrelsen godkänna det och då måste det finnas särskilda skäl. Graviditetsvecka 21 är då sista veckan för abort.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p>
          <a:p>
            <a:endParaRPr lang="sv-SE"/>
          </a:p>
        </p:txBody>
      </p:sp>
      <p:sp>
        <p:nvSpPr>
          <p:cNvPr id="4" name="Platshållare för bildnummer 3"/>
          <p:cNvSpPr>
            <a:spLocks noGrp="1"/>
          </p:cNvSpPr>
          <p:nvPr>
            <p:ph type="sldNum" sz="quarter" idx="5"/>
          </p:nvPr>
        </p:nvSpPr>
        <p:spPr/>
        <p:txBody>
          <a:bodyPr/>
          <a:lstStyle/>
          <a:p>
            <a:pPr lvl="0"/>
            <a:fld id="{ADC503CC-56DD-4DCF-8E6B-D673844093D4}" type="slidenum">
              <a:rPr lang="sv-SE" smtClean="0"/>
              <a:t>29</a:t>
            </a:fld>
            <a:endParaRPr lang="sv-SE"/>
          </a:p>
        </p:txBody>
      </p:sp>
    </p:spTree>
    <p:extLst>
      <p:ext uri="{BB962C8B-B14F-4D97-AF65-F5344CB8AC3E}">
        <p14:creationId xmlns:p14="http://schemas.microsoft.com/office/powerpoint/2010/main" val="39628130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Det innebär att om du tror eller vet att du har fått en sexuellt överförbar sjukdom, måste du omedelbart kontakta läkare för att bli undersökt.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Idag finns mycket bra mediciner för sjukdomen. En välinställd HIV behandling gör att en hivinfektion inte är en smittsam dödlig sjukdom utan en kronisk sjukdom som inte smittar.</a:t>
            </a:r>
          </a:p>
          <a:p>
            <a:endParaRPr lang="sv-SE"/>
          </a:p>
        </p:txBody>
      </p:sp>
      <p:sp>
        <p:nvSpPr>
          <p:cNvPr id="4" name="Platshållare för bildnummer 3"/>
          <p:cNvSpPr>
            <a:spLocks noGrp="1"/>
          </p:cNvSpPr>
          <p:nvPr>
            <p:ph type="sldNum" sz="quarter" idx="5"/>
          </p:nvPr>
        </p:nvSpPr>
        <p:spPr/>
        <p:txBody>
          <a:bodyPr/>
          <a:lstStyle/>
          <a:p>
            <a:pPr lvl="0"/>
            <a:fld id="{ADC503CC-56DD-4DCF-8E6B-D673844093D4}" type="slidenum">
              <a:rPr lang="sv-SE" smtClean="0"/>
              <a:t>30</a:t>
            </a:fld>
            <a:endParaRPr lang="sv-SE"/>
          </a:p>
        </p:txBody>
      </p:sp>
    </p:spTree>
    <p:extLst>
      <p:ext uri="{BB962C8B-B14F-4D97-AF65-F5344CB8AC3E}">
        <p14:creationId xmlns:p14="http://schemas.microsoft.com/office/powerpoint/2010/main" val="11804668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p:txBody>
      </p:sp>
      <p:sp>
        <p:nvSpPr>
          <p:cNvPr id="4" name="Platshållare för bildnummer 3"/>
          <p:cNvSpPr>
            <a:spLocks noGrp="1"/>
          </p:cNvSpPr>
          <p:nvPr>
            <p:ph type="sldNum" sz="quarter" idx="5"/>
          </p:nvPr>
        </p:nvSpPr>
        <p:spPr/>
        <p:txBody>
          <a:bodyPr/>
          <a:lstStyle/>
          <a:p>
            <a:pPr lvl="0"/>
            <a:fld id="{ADC503CC-56DD-4DCF-8E6B-D673844093D4}" type="slidenum">
              <a:rPr lang="sv-SE" smtClean="0"/>
              <a:t>31</a:t>
            </a:fld>
            <a:endParaRPr lang="sv-SE"/>
          </a:p>
        </p:txBody>
      </p:sp>
    </p:spTree>
    <p:extLst>
      <p:ext uri="{BB962C8B-B14F-4D97-AF65-F5344CB8AC3E}">
        <p14:creationId xmlns:p14="http://schemas.microsoft.com/office/powerpoint/2010/main" val="1547027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Sexuellt våld kan till exempel vara att någon säger något nedsättande/dåligt, och/eller skadar någon fysiskt/kroppsligt.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Vara beredd på att fånga upp i rummet och bemöta frågorna, vara lyhörda och ta vidare signaler som och ge information vart man vänder sig om man upplever våld. </a:t>
            </a:r>
          </a:p>
          <a:p>
            <a:endParaRPr lang="sv-SE"/>
          </a:p>
        </p:txBody>
      </p:sp>
      <p:sp>
        <p:nvSpPr>
          <p:cNvPr id="4" name="Platshållare för bildnummer 3"/>
          <p:cNvSpPr>
            <a:spLocks noGrp="1"/>
          </p:cNvSpPr>
          <p:nvPr>
            <p:ph type="sldNum" sz="quarter" idx="5"/>
          </p:nvPr>
        </p:nvSpPr>
        <p:spPr/>
        <p:txBody>
          <a:bodyPr/>
          <a:lstStyle/>
          <a:p>
            <a:pPr lvl="0"/>
            <a:fld id="{ADC503CC-56DD-4DCF-8E6B-D673844093D4}" type="slidenum">
              <a:rPr lang="sv-SE" smtClean="0"/>
              <a:t>32</a:t>
            </a:fld>
            <a:endParaRPr lang="sv-SE"/>
          </a:p>
        </p:txBody>
      </p:sp>
    </p:spTree>
    <p:extLst>
      <p:ext uri="{BB962C8B-B14F-4D97-AF65-F5344CB8AC3E}">
        <p14:creationId xmlns:p14="http://schemas.microsoft.com/office/powerpoint/2010/main" val="3356467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endParaRPr lang="sv-SE">
              <a:cs typeface="Calibri"/>
            </a:endParaRPr>
          </a:p>
        </p:txBody>
      </p:sp>
      <p:sp>
        <p:nvSpPr>
          <p:cNvPr id="4" name="Platshållare för bildnummer 3"/>
          <p:cNvSpPr>
            <a:spLocks noGrp="1"/>
          </p:cNvSpPr>
          <p:nvPr>
            <p:ph type="sldNum" sz="quarter" idx="5"/>
          </p:nvPr>
        </p:nvSpPr>
        <p:spPr/>
        <p:txBody>
          <a:bodyPr/>
          <a:lstStyle/>
          <a:p>
            <a:pPr lvl="0"/>
            <a:fld id="{ADC503CC-56DD-4DCF-8E6B-D673844093D4}" type="slidenum">
              <a:rPr lang="sv-SE" smtClean="0"/>
              <a:t>3</a:t>
            </a:fld>
            <a:endParaRPr lang="sv-SE"/>
          </a:p>
        </p:txBody>
      </p:sp>
    </p:spTree>
    <p:extLst>
      <p:ext uri="{BB962C8B-B14F-4D97-AF65-F5344CB8AC3E}">
        <p14:creationId xmlns:p14="http://schemas.microsoft.com/office/powerpoint/2010/main" val="735309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Man får bara vara gift med </a:t>
            </a:r>
            <a:r>
              <a:rPr lang="sv-SE" sz="1200" u="sng"/>
              <a:t>en </a:t>
            </a:r>
            <a:r>
              <a:rPr lang="sv-SE" sz="1200"/>
              <a:t>person. </a:t>
            </a:r>
          </a:p>
          <a:p>
            <a:endParaRPr lang="sv-SE"/>
          </a:p>
          <a:p>
            <a:r>
              <a:rPr lang="sv-SE" sz="1200"/>
              <a:t>syskon får till exempel inte gifta sig med varandra eller barn med sina föräldrar. </a:t>
            </a:r>
          </a:p>
          <a:p>
            <a:endParaRPr lang="sv-SE" sz="120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Det är bara du själv som kan bestämma om när och med vem du ska gifta dig med. Det är brottsligt och du kan bli dömd för det i Sverige, även om bortgifte sker i andra länder än Sverige.  </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Du kan till exempel kontakta polisen, socialtjänsten, stödverksamheter eller skolpersonal om du går i skolan. </a:t>
            </a:r>
          </a:p>
          <a:p>
            <a:endParaRPr lang="sv-SE"/>
          </a:p>
        </p:txBody>
      </p:sp>
      <p:sp>
        <p:nvSpPr>
          <p:cNvPr id="4" name="Platshållare för bildnummer 3"/>
          <p:cNvSpPr>
            <a:spLocks noGrp="1"/>
          </p:cNvSpPr>
          <p:nvPr>
            <p:ph type="sldNum" sz="quarter" idx="5"/>
          </p:nvPr>
        </p:nvSpPr>
        <p:spPr/>
        <p:txBody>
          <a:bodyPr/>
          <a:lstStyle/>
          <a:p>
            <a:pPr lvl="0"/>
            <a:fld id="{ADC503CC-56DD-4DCF-8E6B-D673844093D4}" type="slidenum">
              <a:rPr lang="sv-SE" smtClean="0"/>
              <a:t>33</a:t>
            </a:fld>
            <a:endParaRPr lang="sv-SE"/>
          </a:p>
        </p:txBody>
      </p:sp>
    </p:spTree>
    <p:extLst>
      <p:ext uri="{BB962C8B-B14F-4D97-AF65-F5344CB8AC3E}">
        <p14:creationId xmlns:p14="http://schemas.microsoft.com/office/powerpoint/2010/main" val="25759351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Man får bara vara gift med </a:t>
            </a:r>
            <a:r>
              <a:rPr lang="sv-SE" sz="1200" u="sng"/>
              <a:t>en </a:t>
            </a:r>
            <a:r>
              <a:rPr lang="sv-SE" sz="1200"/>
              <a:t>person. </a:t>
            </a:r>
          </a:p>
          <a:p>
            <a:endParaRPr lang="sv-SE"/>
          </a:p>
          <a:p>
            <a:r>
              <a:rPr lang="sv-SE" sz="1200"/>
              <a:t>syskon får till exempel inte gifta sig med varandra eller barn med sina föräldrar. </a:t>
            </a:r>
          </a:p>
          <a:p>
            <a:endParaRPr lang="sv-SE" sz="120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Det är bara du själv som kan bestämma om när och med vem du ska gifta dig med. Det är brottsligt och du kan bli dömd för det i Sverige, även om bortgifte sker i andra länder än Sverige.  </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Du kan till exempel kontakta polisen, socialtjänsten, stödverksamheter eller skolpersonal om du går i skolan. </a:t>
            </a:r>
          </a:p>
          <a:p>
            <a:endParaRPr lang="sv-SE"/>
          </a:p>
        </p:txBody>
      </p:sp>
      <p:sp>
        <p:nvSpPr>
          <p:cNvPr id="4" name="Platshållare för bildnummer 3"/>
          <p:cNvSpPr>
            <a:spLocks noGrp="1"/>
          </p:cNvSpPr>
          <p:nvPr>
            <p:ph type="sldNum" sz="quarter" idx="5"/>
          </p:nvPr>
        </p:nvSpPr>
        <p:spPr/>
        <p:txBody>
          <a:bodyPr/>
          <a:lstStyle/>
          <a:p>
            <a:pPr lvl="0"/>
            <a:fld id="{ADC503CC-56DD-4DCF-8E6B-D673844093D4}" type="slidenum">
              <a:rPr lang="sv-SE" smtClean="0"/>
              <a:t>34</a:t>
            </a:fld>
            <a:endParaRPr lang="sv-SE"/>
          </a:p>
        </p:txBody>
      </p:sp>
    </p:spTree>
    <p:extLst>
      <p:ext uri="{BB962C8B-B14F-4D97-AF65-F5344CB8AC3E}">
        <p14:creationId xmlns:p14="http://schemas.microsoft.com/office/powerpoint/2010/main" val="11184403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Man får bara vara gift med </a:t>
            </a:r>
            <a:r>
              <a:rPr lang="sv-SE" sz="1200" u="sng"/>
              <a:t>en </a:t>
            </a:r>
            <a:r>
              <a:rPr lang="sv-SE" sz="1200"/>
              <a:t>person. </a:t>
            </a:r>
          </a:p>
          <a:p>
            <a:endParaRPr lang="sv-SE"/>
          </a:p>
          <a:p>
            <a:r>
              <a:rPr lang="sv-SE" sz="1200"/>
              <a:t>syskon får till exempel inte gifta sig med varandra eller barn med sina föräldrar. </a:t>
            </a:r>
          </a:p>
          <a:p>
            <a:endParaRPr lang="sv-SE" sz="120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Det är bara du själv som kan bestämma om när och med vem du ska gifta dig med. Det är brottsligt och du kan bli dömd för det i Sverige, även om bortgifte sker i andra länder än Sverige.  </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Du kan till exempel kontakta polisen, socialtjänsten, stödverksamheter eller skolpersonal om du går i skolan. </a:t>
            </a:r>
          </a:p>
          <a:p>
            <a:endParaRPr lang="sv-SE"/>
          </a:p>
        </p:txBody>
      </p:sp>
      <p:sp>
        <p:nvSpPr>
          <p:cNvPr id="4" name="Platshållare för bildnummer 3"/>
          <p:cNvSpPr>
            <a:spLocks noGrp="1"/>
          </p:cNvSpPr>
          <p:nvPr>
            <p:ph type="sldNum" sz="quarter" idx="5"/>
          </p:nvPr>
        </p:nvSpPr>
        <p:spPr/>
        <p:txBody>
          <a:bodyPr/>
          <a:lstStyle/>
          <a:p>
            <a:pPr lvl="0"/>
            <a:fld id="{ADC503CC-56DD-4DCF-8E6B-D673844093D4}" type="slidenum">
              <a:rPr lang="sv-SE" smtClean="0"/>
              <a:t>35</a:t>
            </a:fld>
            <a:endParaRPr lang="sv-SE"/>
          </a:p>
        </p:txBody>
      </p:sp>
    </p:spTree>
    <p:extLst>
      <p:ext uri="{BB962C8B-B14F-4D97-AF65-F5344CB8AC3E}">
        <p14:creationId xmlns:p14="http://schemas.microsoft.com/office/powerpoint/2010/main" val="2195195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sv-SE"/>
              <a:t>Folkhälsomyndigheten är ansvarig för nationell samordning och kunskapsuppbyggnad inom sexuell och reproduktiv hälsa och rättigheter (SRHR) i Sverige. Hösten 2019 fick Folkhälsomyndigheten i uppdrag att ta fram en nationell strategi för sexuell och reproduktiv hälsa och rättigheter. Det övergripande målet för strategin är en god jämlik och jämställd sexuell och reproduktiv hälsa i hela befolkningen. Utgångspunkten för strategin är att sexuell och reproduktiv hälsa är en grundläggande del av den allmänna hälsan och välbefinnandet under människans hela liv, både fysiskt, psykiskt och socialt. Sexuella och reproduktiva rättigheter är i sin tur grundläggande för en god sexuell hälsa och en självklar del av folkhälsoarbetet. Målgruppen för publikationen är myndigheter, kommuner och regioner och andra berörda aktörer i arbetet med </a:t>
            </a:r>
            <a:r>
              <a:rPr lang="sv-SE" err="1"/>
              <a:t>SRHRSexuell</a:t>
            </a:r>
            <a:r>
              <a:rPr lang="sv-SE" sz="1200" b="0" i="0" u="none" strike="noStrike" kern="1200" cap="none" spc="0" baseline="0">
                <a:solidFill>
                  <a:srgbClr val="000000"/>
                </a:solidFill>
                <a:effectLst/>
                <a:uFillTx/>
                <a:latin typeface="Calibri"/>
              </a:rPr>
              <a:t> och reproduktiv hälsa är en grundläggande del av den allmänna hälsan och välbefinnandet under människans hela liv, både fysiskt, psykiskt och socialt.</a:t>
            </a:r>
            <a:endParaRPr lang="sv-SE"/>
          </a:p>
          <a:p>
            <a:r>
              <a:rPr lang="sv-SE" sz="1200" b="0" i="0" u="none" strike="noStrike" kern="1200" cap="none" spc="0" baseline="0">
                <a:solidFill>
                  <a:srgbClr val="000000"/>
                </a:solidFill>
                <a:effectLst/>
                <a:uFillTx/>
                <a:latin typeface="Calibri"/>
              </a:rPr>
              <a:t>Sexuella och reproduktiva rättigheter är i sin tur grundläggande för en god sexuell hälsa, och arbetet med frågorna är en självklar del av folkhälsoarbetet.</a:t>
            </a:r>
            <a:endParaRPr lang="sv-SE" sz="1200" b="0" i="0" u="none" strike="noStrike" kern="1200" cap="none" spc="0" baseline="0">
              <a:solidFill>
                <a:srgbClr val="000000"/>
              </a:solidFill>
              <a:effectLst/>
              <a:uFillTx/>
              <a:latin typeface="Calibri"/>
              <a:cs typeface="Calibri"/>
            </a:endParaRPr>
          </a:p>
          <a:p>
            <a:r>
              <a:rPr lang="sv-SE" sz="1200" b="1" i="0" u="none" strike="noStrike" kern="1200" cap="none" spc="0" baseline="0">
                <a:solidFill>
                  <a:srgbClr val="000000"/>
                </a:solidFill>
                <a:effectLst/>
                <a:uFillTx/>
                <a:latin typeface="Calibri"/>
              </a:rPr>
              <a:t>Folkhälsomyndigheten har på regeringens uppdrag tagit fram en nationell strategi med det övergripande målet en god, jämlik och jämställd sexuell och reproduktiv hälsa i hela befolkningen. Det övergripande målet är nedbrutet i fyra långsiktiga delmål.</a:t>
            </a:r>
            <a:endParaRPr lang="sv-SE" sz="1200" b="1" i="0" u="none" strike="noStrike" kern="1200" cap="none" spc="0" baseline="0">
              <a:solidFill>
                <a:srgbClr val="000000"/>
              </a:solidFill>
              <a:effectLst/>
              <a:uFillTx/>
              <a:latin typeface="Calibri"/>
              <a:cs typeface="Calibri"/>
            </a:endParaRPr>
          </a:p>
          <a:p>
            <a:r>
              <a:rPr lang="sv-SE" sz="1200" b="0" i="0" u="none" strike="noStrike" kern="1200" cap="none" spc="0" baseline="0">
                <a:solidFill>
                  <a:srgbClr val="000000"/>
                </a:solidFill>
                <a:effectLst/>
                <a:uFillTx/>
                <a:latin typeface="Calibri"/>
              </a:rPr>
              <a:t>Utgångspunkten för hela SRHR-arbetet ska vara en positiv och ansvarsfull </a:t>
            </a:r>
            <a:r>
              <a:rPr lang="sv-SE" sz="1200" b="0" i="0" u="none" strike="noStrike" kern="1200" cap="none" spc="0" baseline="0" err="1">
                <a:solidFill>
                  <a:srgbClr val="000000"/>
                </a:solidFill>
                <a:effectLst/>
                <a:uFillTx/>
                <a:latin typeface="Calibri"/>
              </a:rPr>
              <a:t>sexualsyn</a:t>
            </a:r>
            <a:r>
              <a:rPr lang="sv-SE" sz="1200" b="0" i="0" u="none" strike="noStrike" kern="1200" cap="none" spc="0" baseline="0">
                <a:solidFill>
                  <a:srgbClr val="000000"/>
                </a:solidFill>
                <a:effectLst/>
                <a:uFillTx/>
                <a:latin typeface="Calibri"/>
              </a:rPr>
              <a:t> där samtycke, som grundar sig i frivillighet, ömsesidighet, egenmakt och respekt, ingår.</a:t>
            </a:r>
            <a:endParaRPr lang="sv-SE" sz="1200" b="0" i="0" u="none" strike="noStrike" kern="1200" cap="none" spc="0" baseline="0">
              <a:solidFill>
                <a:srgbClr val="000000"/>
              </a:solidFill>
              <a:effectLst/>
              <a:uFillTx/>
              <a:latin typeface="Calibri"/>
              <a:cs typeface="Calibri"/>
            </a:endParaRPr>
          </a:p>
          <a:p>
            <a:r>
              <a:rPr lang="sv-SE" sz="1200" b="0" i="0" u="none" strike="noStrike" kern="1200" cap="none" spc="0" baseline="0">
                <a:solidFill>
                  <a:srgbClr val="000000"/>
                </a:solidFill>
                <a:effectLst/>
                <a:uFillTx/>
                <a:latin typeface="Calibri"/>
              </a:rPr>
              <a:t>En stor</a:t>
            </a:r>
            <a:r>
              <a:rPr lang="sv-SE" sz="1200" b="0" i="0" u="sng" strike="noStrike" kern="1200" cap="none" spc="0" baseline="0">
                <a:solidFill>
                  <a:schemeClr val="tx1"/>
                </a:solidFill>
                <a:effectLst/>
                <a:uFillTx/>
                <a:latin typeface="Calibri"/>
              </a:rPr>
              <a:t> </a:t>
            </a:r>
            <a:r>
              <a:rPr lang="sv-SE" sz="1200" b="0" i="0" u="none" strike="noStrike" kern="1200" cap="none" spc="0" baseline="0">
                <a:solidFill>
                  <a:schemeClr val="tx1"/>
                </a:solidFill>
                <a:effectLst/>
                <a:uFillTx/>
                <a:latin typeface="Calibri"/>
                <a:hlinkClick r:id="rId3">
                  <a:extLst>
                    <a:ext uri="{A12FA001-AC4F-418D-AE19-62706E023703}">
                      <ahyp:hlinkClr xmlns:ahyp="http://schemas.microsoft.com/office/drawing/2018/hyperlinkcolor" val="tx"/>
                    </a:ext>
                  </a:extLst>
                </a:hlinkClick>
              </a:rPr>
              <a:t>undersökning som Folkhälsomyndigheten genomförde 2017</a:t>
            </a:r>
            <a:r>
              <a:rPr lang="sv-SE" sz="1200" b="0" i="0" u="none" strike="noStrike" kern="1200" cap="none" spc="0" baseline="0">
                <a:solidFill>
                  <a:schemeClr val="tx1"/>
                </a:solidFill>
                <a:effectLst/>
                <a:uFillTx/>
                <a:latin typeface="Calibri"/>
              </a:rPr>
              <a:t> </a:t>
            </a:r>
            <a:r>
              <a:rPr lang="sv-SE" sz="1200" b="0" i="0" u="none" strike="noStrike" kern="1200" cap="none" spc="0" baseline="0">
                <a:solidFill>
                  <a:srgbClr val="000000"/>
                </a:solidFill>
                <a:effectLst/>
                <a:uFillTx/>
                <a:latin typeface="Calibri"/>
              </a:rPr>
              <a:t>ligger delvis till grund för den kunskap som finns i dag på området. Undersökningen visade sammantaget att den sexuella och reproduktiva hälsan i Sverige var relativt god, men ojämnt fördelad. Det fanns skillnader i sexuell och reproduktiv hälsa mellan grupper utifrån kön, ålder, socioekonomiska förutsättningar och sexuell identitet.</a:t>
            </a:r>
            <a:endParaRPr lang="sv-SE" sz="1200" b="0" i="0" u="none" strike="noStrike" kern="1200" cap="none" spc="0" baseline="0">
              <a:solidFill>
                <a:srgbClr val="000000"/>
              </a:solidFill>
              <a:effectLst/>
              <a:uFillTx/>
              <a:latin typeface="Calibri"/>
              <a:cs typeface="Calibri"/>
            </a:endParaRPr>
          </a:p>
          <a:p>
            <a:endParaRPr lang="sv-SE"/>
          </a:p>
        </p:txBody>
      </p:sp>
      <p:sp>
        <p:nvSpPr>
          <p:cNvPr id="4" name="Platshållare för bildnummer 3"/>
          <p:cNvSpPr>
            <a:spLocks noGrp="1"/>
          </p:cNvSpPr>
          <p:nvPr>
            <p:ph type="sldNum" sz="quarter" idx="5"/>
          </p:nvPr>
        </p:nvSpPr>
        <p:spPr/>
        <p:txBody>
          <a:bodyPr/>
          <a:lstStyle/>
          <a:p>
            <a:pPr lvl="0"/>
            <a:fld id="{ADC503CC-56DD-4DCF-8E6B-D673844093D4}" type="slidenum">
              <a:rPr lang="sv-SE" smtClean="0"/>
              <a:t>4</a:t>
            </a:fld>
            <a:endParaRPr lang="sv-SE"/>
          </a:p>
        </p:txBody>
      </p:sp>
    </p:spTree>
    <p:extLst>
      <p:ext uri="{BB962C8B-B14F-4D97-AF65-F5344CB8AC3E}">
        <p14:creationId xmlns:p14="http://schemas.microsoft.com/office/powerpoint/2010/main" val="3847294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endParaRPr lang="sv-SE">
              <a:cs typeface="Calibri"/>
            </a:endParaRPr>
          </a:p>
        </p:txBody>
      </p:sp>
      <p:sp>
        <p:nvSpPr>
          <p:cNvPr id="4" name="Platshållare för bildnummer 3"/>
          <p:cNvSpPr>
            <a:spLocks noGrp="1"/>
          </p:cNvSpPr>
          <p:nvPr>
            <p:ph type="sldNum" sz="quarter" idx="5"/>
          </p:nvPr>
        </p:nvSpPr>
        <p:spPr/>
        <p:txBody>
          <a:bodyPr/>
          <a:lstStyle/>
          <a:p>
            <a:pPr lvl="0"/>
            <a:fld id="{ADC503CC-56DD-4DCF-8E6B-D673844093D4}" type="slidenum">
              <a:rPr lang="sv-SE" smtClean="0"/>
              <a:t>5</a:t>
            </a:fld>
            <a:endParaRPr lang="sv-SE"/>
          </a:p>
        </p:txBody>
      </p:sp>
    </p:spTree>
    <p:extLst>
      <p:ext uri="{BB962C8B-B14F-4D97-AF65-F5344CB8AC3E}">
        <p14:creationId xmlns:p14="http://schemas.microsoft.com/office/powerpoint/2010/main" val="3191308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marL="285750" indent="-285750">
              <a:lnSpc>
                <a:spcPct val="90000"/>
              </a:lnSpc>
              <a:spcBef>
                <a:spcPts val="1000"/>
              </a:spcBef>
              <a:buFont typeface="Arial"/>
              <a:buChar char="•"/>
            </a:pPr>
            <a:r>
              <a:rPr lang="sv-SE"/>
              <a:t>Puberteten brukar börja någon gång mellan 8 och 13 års ålder. Hela puberteten brukar ta fem till sex år.</a:t>
            </a:r>
          </a:p>
          <a:p>
            <a:pPr marL="285750" indent="-285750">
              <a:lnSpc>
                <a:spcPct val="90000"/>
              </a:lnSpc>
              <a:spcBef>
                <a:spcPts val="1000"/>
              </a:spcBef>
              <a:buFont typeface="Arial"/>
              <a:buChar char="•"/>
              <a:defRPr/>
            </a:pPr>
            <a:r>
              <a:rPr lang="sv-SE"/>
              <a:t>När puberteten är färdig har du fått en mer vuxen kropp och ett mer vuxet utseende. Då har du också vuxit färdigt på längden.</a:t>
            </a:r>
          </a:p>
          <a:p>
            <a:pPr marL="285750" indent="-285750">
              <a:lnSpc>
                <a:spcPct val="90000"/>
              </a:lnSpc>
              <a:spcBef>
                <a:spcPts val="1000"/>
              </a:spcBef>
              <a:buFont typeface="Arial"/>
              <a:buChar char="•"/>
              <a:defRPr/>
            </a:pPr>
            <a:r>
              <a:rPr lang="sv-SE"/>
              <a:t>Puberteten sätts igång av hormoner. Hormoner är ämnen som produceras i kroppen. De påverkar hur kroppen funkar på många olika sätt. Till exempel styr de sömnen, blodtrycket och humöret.</a:t>
            </a:r>
          </a:p>
          <a:p>
            <a:pPr marL="285750" indent="-285750">
              <a:lnSpc>
                <a:spcPct val="90000"/>
              </a:lnSpc>
              <a:spcBef>
                <a:spcPts val="1000"/>
              </a:spcBef>
              <a:buFont typeface="Arial"/>
              <a:buChar char="•"/>
              <a:defRPr/>
            </a:pPr>
            <a:r>
              <a:rPr lang="sv-SE"/>
              <a:t>Tankarna och känslorna förändras. </a:t>
            </a:r>
          </a:p>
          <a:p>
            <a:pPr marL="285750" indent="-285750">
              <a:lnSpc>
                <a:spcPct val="90000"/>
              </a:lnSpc>
              <a:spcBef>
                <a:spcPts val="1000"/>
              </a:spcBef>
              <a:buFont typeface="Arial"/>
              <a:buChar char="•"/>
              <a:defRPr/>
            </a:pPr>
            <a:r>
              <a:rPr lang="sv-SE"/>
              <a:t>Ditt humör kan ändras snabbare än tidigare. Du kan bli irriterad på saker du inte blev irriterad på tidigare.</a:t>
            </a:r>
          </a:p>
          <a:p>
            <a:pPr marL="285750" indent="-285750">
              <a:lnSpc>
                <a:spcPct val="90000"/>
              </a:lnSpc>
              <a:spcBef>
                <a:spcPts val="1000"/>
              </a:spcBef>
              <a:buFont typeface="Arial"/>
              <a:buChar char="•"/>
              <a:defRPr/>
            </a:pPr>
            <a:r>
              <a:rPr lang="sv-SE"/>
              <a:t>Du kan känna dig ledsen ibland eller börja fundera mer.</a:t>
            </a:r>
          </a:p>
          <a:p>
            <a:pPr marL="285750" indent="-285750">
              <a:lnSpc>
                <a:spcPct val="90000"/>
              </a:lnSpc>
              <a:spcBef>
                <a:spcPts val="1000"/>
              </a:spcBef>
              <a:buFont typeface="Arial"/>
              <a:buChar char="•"/>
              <a:defRPr/>
            </a:pPr>
            <a:r>
              <a:rPr lang="sv-SE"/>
              <a:t>Att komma i puberteten kan kännas på olika sätt. En del personer har längtat och tycker att det är roligt och spännande. En del personer tycker att det känns förvirrande eller jobbigt.</a:t>
            </a:r>
          </a:p>
          <a:p>
            <a:pPr marL="285750" indent="-285750">
              <a:lnSpc>
                <a:spcPct val="90000"/>
              </a:lnSpc>
              <a:spcBef>
                <a:spcPts val="1000"/>
              </a:spcBef>
              <a:buFont typeface="Arial"/>
              <a:buChar char="•"/>
              <a:defRPr/>
            </a:pPr>
            <a:r>
              <a:rPr lang="sv-SE"/>
              <a:t>I puberteten kan du få fetare hy. Det är vanligt att få pormaskar och finnar.</a:t>
            </a:r>
          </a:p>
          <a:p>
            <a:pPr marL="285750" indent="-285750">
              <a:lnSpc>
                <a:spcPct val="90000"/>
              </a:lnSpc>
              <a:spcBef>
                <a:spcPts val="1000"/>
              </a:spcBef>
              <a:buFont typeface="Arial"/>
              <a:buChar char="•"/>
              <a:defRPr/>
            </a:pPr>
            <a:r>
              <a:rPr lang="sv-SE"/>
              <a:t>Du får mer hår på kroppen, bland annat under armarna. Du börjar också svettas mer under puberteten.</a:t>
            </a:r>
          </a:p>
          <a:p>
            <a:pPr marL="285750" indent="-285750">
              <a:lnSpc>
                <a:spcPct val="90000"/>
              </a:lnSpc>
              <a:spcBef>
                <a:spcPts val="1000"/>
              </a:spcBef>
              <a:buFont typeface="Arial"/>
              <a:buChar char="•"/>
              <a:defRPr/>
            </a:pPr>
            <a:r>
              <a:rPr lang="sv-SE"/>
              <a:t>Du kan bli mer intresserad av sex. Kanske tänker du ofta på sex och känner dig kåt.</a:t>
            </a:r>
          </a:p>
          <a:p>
            <a:pPr marL="285750" indent="-285750">
              <a:lnSpc>
                <a:spcPct val="90000"/>
              </a:lnSpc>
              <a:spcBef>
                <a:spcPts val="1000"/>
              </a:spcBef>
              <a:buFont typeface="Arial"/>
              <a:buChar char="•"/>
              <a:defRPr/>
            </a:pPr>
            <a:endParaRPr lang="sv-SE"/>
          </a:p>
          <a:p>
            <a:pPr marL="0" marR="0" lvl="0" indent="0" algn="l" defTabSz="914400">
              <a:lnSpc>
                <a:spcPct val="60000"/>
              </a:lnSpc>
              <a:spcBef>
                <a:spcPts val="0"/>
              </a:spcBef>
              <a:spcAft>
                <a:spcPts val="0"/>
              </a:spcAft>
              <a:buClrTx/>
              <a:buSzTx/>
              <a:buFontTx/>
              <a:buNone/>
              <a:tabLst/>
              <a:defRPr/>
            </a:pPr>
            <a:endParaRPr lang="sv-SE" sz="1200">
              <a:cs typeface="Calibri"/>
            </a:endParaRPr>
          </a:p>
          <a:p>
            <a:pPr>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Puberteten sätts igång av hormoner. Hormoner är ämnen som produceras i kroppen. De påverkar hur kroppen funkar på många olika sätt. Till exempel styr de sömnen, blodtrycket och humöret.</a:t>
            </a:r>
            <a:endParaRPr lang="sv-SE" sz="1200">
              <a:cs typeface="Calibri"/>
            </a:endParaRPr>
          </a:p>
          <a:p>
            <a:pPr lvl="0">
              <a:lnSpc>
                <a:spcPct val="60000"/>
              </a:lnSpc>
            </a:pPr>
            <a:r>
              <a:rPr lang="sv-SE" sz="1200"/>
              <a:t>Tankarna och känslorna förändras. </a:t>
            </a:r>
            <a:endParaRPr lang="sv-SE" sz="1200">
              <a:cs typeface="Calibri"/>
            </a:endParaRPr>
          </a:p>
          <a:p>
            <a:pPr lvl="0">
              <a:lnSpc>
                <a:spcPct val="60000"/>
              </a:lnSpc>
            </a:pPr>
            <a:r>
              <a:rPr lang="sv-SE" sz="1200"/>
              <a:t>Ditt humör kan ändras snabbare än tidigare. Du kan bli irriterad på saker du inte blev irriterad på tidigare.</a:t>
            </a:r>
            <a:endParaRPr lang="sv-SE" sz="1200">
              <a:cs typeface="Calibri"/>
            </a:endParaRPr>
          </a:p>
          <a:p>
            <a:pPr lvl="0">
              <a:lnSpc>
                <a:spcPct val="60000"/>
              </a:lnSpc>
            </a:pPr>
            <a:r>
              <a:rPr lang="sv-SE" sz="1200"/>
              <a:t>Du kan känna dig ledsen ibland eller börja fundera mer.</a:t>
            </a:r>
            <a:endParaRPr lang="sv-SE" sz="120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Du kan bli mer intresserad av sex. Kanske tänker du ofta på sex och känner dig kåt.</a:t>
            </a:r>
            <a:endParaRPr lang="sv-SE" sz="120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p>
          <a:p>
            <a:endParaRPr lang="sv-SE"/>
          </a:p>
          <a:p>
            <a:endParaRPr lang="sv-SE"/>
          </a:p>
        </p:txBody>
      </p:sp>
      <p:sp>
        <p:nvSpPr>
          <p:cNvPr id="4" name="Platshållare för bildnummer 3"/>
          <p:cNvSpPr>
            <a:spLocks noGrp="1"/>
          </p:cNvSpPr>
          <p:nvPr>
            <p:ph type="sldNum" sz="quarter" idx="5"/>
          </p:nvPr>
        </p:nvSpPr>
        <p:spPr/>
        <p:txBody>
          <a:bodyPr/>
          <a:lstStyle/>
          <a:p>
            <a:pPr lvl="0"/>
            <a:fld id="{ADC503CC-56DD-4DCF-8E6B-D673844093D4}" type="slidenum">
              <a:rPr lang="sv-SE" smtClean="0"/>
              <a:t>7</a:t>
            </a:fld>
            <a:endParaRPr lang="sv-SE"/>
          </a:p>
        </p:txBody>
      </p:sp>
    </p:spTree>
    <p:extLst>
      <p:ext uri="{BB962C8B-B14F-4D97-AF65-F5344CB8AC3E}">
        <p14:creationId xmlns:p14="http://schemas.microsoft.com/office/powerpoint/2010/main" val="3074756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marL="171450" indent="-171450">
              <a:lnSpc>
                <a:spcPct val="90000"/>
              </a:lnSpc>
              <a:spcBef>
                <a:spcPts val="1000"/>
              </a:spcBef>
              <a:buFont typeface="Arial"/>
              <a:buChar char="•"/>
            </a:pPr>
            <a:r>
              <a:rPr lang="sv-SE"/>
              <a:t>Brösten växer. Det brukar börja med att det blir hårt bakom bröstvårtorna. Bröstvårtorna kan göra lite ont.</a:t>
            </a:r>
          </a:p>
          <a:p>
            <a:pPr marL="171450" indent="-171450">
              <a:lnSpc>
                <a:spcPct val="90000"/>
              </a:lnSpc>
              <a:spcBef>
                <a:spcPts val="1000"/>
              </a:spcBef>
              <a:buFont typeface="Arial"/>
              <a:buChar char="•"/>
            </a:pPr>
            <a:r>
              <a:rPr lang="sv-SE"/>
              <a:t>Det är vanligt att ett bröst växer lite snabbare än det andra.</a:t>
            </a:r>
            <a:endParaRPr lang="sv-SE">
              <a:cs typeface="Calibri"/>
            </a:endParaRPr>
          </a:p>
          <a:p>
            <a:pPr marL="171450" indent="-171450">
              <a:lnSpc>
                <a:spcPct val="90000"/>
              </a:lnSpc>
              <a:spcBef>
                <a:spcPts val="1000"/>
              </a:spcBef>
              <a:buFont typeface="Arial"/>
              <a:buChar char="•"/>
            </a:pPr>
            <a:r>
              <a:rPr lang="sv-SE"/>
              <a:t>Du blir längre. Kroppen kan också ändra form, framför allt höfterna och magen.</a:t>
            </a:r>
            <a:endParaRPr lang="sv-SE">
              <a:cs typeface="Calibri"/>
            </a:endParaRPr>
          </a:p>
          <a:p>
            <a:pPr marL="171450" indent="-171450">
              <a:lnSpc>
                <a:spcPct val="90000"/>
              </a:lnSpc>
              <a:spcBef>
                <a:spcPts val="1000"/>
              </a:spcBef>
              <a:buFont typeface="Arial"/>
              <a:buChar char="•"/>
            </a:pPr>
            <a:r>
              <a:rPr lang="sv-SE"/>
              <a:t>Du får hår på könet och under armarna.</a:t>
            </a:r>
            <a:endParaRPr lang="sv-SE">
              <a:cs typeface="Calibri"/>
            </a:endParaRPr>
          </a:p>
          <a:p>
            <a:pPr marL="171450" indent="-171450">
              <a:lnSpc>
                <a:spcPct val="90000"/>
              </a:lnSpc>
              <a:spcBef>
                <a:spcPts val="1000"/>
              </a:spcBef>
              <a:buFont typeface="Arial"/>
              <a:buChar char="•"/>
            </a:pPr>
            <a:r>
              <a:rPr lang="sv-SE"/>
              <a:t>Klitoris och blygdläpparna växer och får en annan färg och form.</a:t>
            </a:r>
            <a:endParaRPr lang="sv-SE">
              <a:cs typeface="Calibri"/>
            </a:endParaRPr>
          </a:p>
          <a:p>
            <a:pPr marL="171450" indent="-171450">
              <a:lnSpc>
                <a:spcPct val="90000"/>
              </a:lnSpc>
              <a:spcBef>
                <a:spcPts val="1000"/>
              </a:spcBef>
              <a:buFont typeface="Arial"/>
              <a:buChar char="•"/>
            </a:pPr>
            <a:r>
              <a:rPr lang="sv-SE"/>
              <a:t>Du kan börja se prickar och knottror på till exempel blygdläpparna.</a:t>
            </a:r>
            <a:endParaRPr lang="sv-SE">
              <a:cs typeface="Calibri"/>
            </a:endParaRPr>
          </a:p>
          <a:p>
            <a:pPr marL="171450" indent="-171450">
              <a:lnSpc>
                <a:spcPct val="90000"/>
              </a:lnSpc>
              <a:spcBef>
                <a:spcPts val="1000"/>
              </a:spcBef>
              <a:buFont typeface="Arial"/>
              <a:buChar char="•"/>
            </a:pPr>
            <a:r>
              <a:rPr lang="sv-SE"/>
              <a:t>Du får din menstruation. Det är blod som kommer från slidan varje månad.</a:t>
            </a:r>
            <a:endParaRPr lang="sv-SE">
              <a:cs typeface="Calibri"/>
            </a:endParaRPr>
          </a:p>
          <a:p>
            <a:pPr marL="171450" indent="-171450">
              <a:lnSpc>
                <a:spcPct val="90000"/>
              </a:lnSpc>
              <a:spcBef>
                <a:spcPts val="1000"/>
              </a:spcBef>
              <a:buFont typeface="Arial"/>
              <a:buChar char="•"/>
            </a:pPr>
            <a:r>
              <a:rPr lang="sv-SE"/>
              <a:t>Varje månad från det att du har kommit i puberteten tills du kommer i klimakteriet mognar en äggcell till ett ägg. Äggen bildas i äggstockarna. Det gör att du kan bli gravid om du till exempel har samlag och spermier kommer in i slidan. Livmoderns slemhinna blir tjockare för att ta emot ett befruktat ägg. Om ägget inte blir befruktat av någon spermie kommer slemhinna och blod från livmodern ut genom slidan. Det är det som är mensen. </a:t>
            </a:r>
            <a:endParaRPr lang="sv-SE">
              <a:cs typeface="Calibri"/>
            </a:endParaRPr>
          </a:p>
          <a:p>
            <a:pPr marL="171450" indent="-171450">
              <a:lnSpc>
                <a:spcPct val="90000"/>
              </a:lnSpc>
              <a:spcBef>
                <a:spcPts val="1000"/>
              </a:spcBef>
              <a:buFont typeface="Arial"/>
              <a:buChar char="•"/>
            </a:pPr>
            <a:r>
              <a:rPr lang="sv-SE"/>
              <a:t>Det är vanligt att menstruationen är oregelbunden i början. Du kan till exempel få mens en gång och sen vänta flera månader till nästa mens.</a:t>
            </a:r>
            <a:endParaRPr lang="sv-SE">
              <a:cs typeface="Calibri"/>
            </a:endParaRPr>
          </a:p>
          <a:p>
            <a:pPr marL="171450" indent="-171450">
              <a:lnSpc>
                <a:spcPct val="90000"/>
              </a:lnSpc>
              <a:spcBef>
                <a:spcPts val="1000"/>
              </a:spcBef>
              <a:buFont typeface="Arial"/>
              <a:buChar char="•"/>
            </a:pPr>
            <a:r>
              <a:rPr lang="sv-SE"/>
              <a:t>Veckan innan menstruation får en del något som kallas för PMS. Då kan du känna dig ledsen eller arg. Du kan också känna dig energisk eller sugen på godis. En del får mer finnar. Du kan också få ömma bröst.</a:t>
            </a:r>
            <a:endParaRPr lang="sv-SE">
              <a:cs typeface="Calibri"/>
            </a:endParaRPr>
          </a:p>
          <a:p>
            <a:pPr lvl="0"/>
            <a:endParaRPr lang="sv-SE">
              <a:cs typeface="Calibri"/>
            </a:endParaRPr>
          </a:p>
        </p:txBody>
      </p:sp>
      <p:sp>
        <p:nvSpPr>
          <p:cNvPr id="4" name="Platshållare för bildnummer 3"/>
          <p:cNvSpPr>
            <a:spLocks noGrp="1"/>
          </p:cNvSpPr>
          <p:nvPr>
            <p:ph type="sldNum" sz="quarter" idx="5"/>
          </p:nvPr>
        </p:nvSpPr>
        <p:spPr/>
        <p:txBody>
          <a:bodyPr/>
          <a:lstStyle/>
          <a:p>
            <a:pPr lvl="0"/>
            <a:fld id="{ADC503CC-56DD-4DCF-8E6B-D673844093D4}" type="slidenum">
              <a:rPr lang="sv-SE" smtClean="0"/>
              <a:t>8</a:t>
            </a:fld>
            <a:endParaRPr lang="sv-SE"/>
          </a:p>
        </p:txBody>
      </p:sp>
    </p:spTree>
    <p:extLst>
      <p:ext uri="{BB962C8B-B14F-4D97-AF65-F5344CB8AC3E}">
        <p14:creationId xmlns:p14="http://schemas.microsoft.com/office/powerpoint/2010/main" val="4001917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a:defRPr/>
            </a:pPr>
            <a:r>
              <a:rPr lang="sv-SE">
                <a:cs typeface="Calibri"/>
              </a:rPr>
              <a:t>Du kanske börjar få hår i ansiktet, mustasch och skägg. I början är mustaschen och skägget ganska tunt. Med tiden blir det mer. Du får mer hår på kroppen, bland annat under armarna. Du kan också få hår på till exempel bröstet och ryggen. </a:t>
            </a:r>
            <a:endParaRPr lang="sv-SE"/>
          </a:p>
          <a:p>
            <a:pPr>
              <a:defRPr/>
            </a:pPr>
            <a:endParaRPr lang="sv-SE">
              <a:cs typeface="Calibri"/>
            </a:endParaRPr>
          </a:p>
          <a:p>
            <a:pPr>
              <a:defRPr/>
            </a:pPr>
            <a:r>
              <a:rPr lang="sv-SE">
                <a:cs typeface="Calibri"/>
              </a:rPr>
              <a:t>Din röst förändras. Det beror på att delar i halsen växer. I början brukar rösten vara ojämn. Efter ett tag blir rösten mörkare. Det kallas målbrott</a:t>
            </a:r>
            <a:endParaRPr lang="sv-SE"/>
          </a:p>
          <a:p>
            <a:pPr>
              <a:defRPr/>
            </a:pPr>
            <a:endParaRPr lang="sv-SE">
              <a:cs typeface="Calibri"/>
            </a:endParaRPr>
          </a:p>
          <a:p>
            <a:pPr>
              <a:defRPr/>
            </a:pPr>
            <a:r>
              <a:rPr lang="sv-SE">
                <a:cs typeface="Calibri"/>
              </a:rPr>
              <a:t>Du kan få bredare axlar och mer muskler. Brösten kan växa och göra lite ont. Brösten blir mindre igen när puberteten är slut.</a:t>
            </a:r>
            <a:endParaRPr lang="sv-SE"/>
          </a:p>
          <a:p>
            <a:pPr>
              <a:defRPr/>
            </a:pPr>
            <a:endParaRPr lang="sv-SE">
              <a:cs typeface="Calibri"/>
            </a:endParaRPr>
          </a:p>
          <a:p>
            <a:pPr>
              <a:lnSpc>
                <a:spcPct val="60000"/>
              </a:lnSpc>
              <a:defRPr/>
            </a:pPr>
            <a:r>
              <a:rPr lang="sv-SE">
                <a:cs typeface="Calibri"/>
              </a:rPr>
              <a:t>Du får hår på könet och under armarna. Penisen och pungen blir större. Pungen blir mörkare och mer rynkig. Du kan börja se prickar och knottror på penisen och pungen.</a:t>
            </a:r>
            <a:endParaRPr lang="sv-SE"/>
          </a:p>
          <a:p>
            <a:pPr>
              <a:lnSpc>
                <a:spcPct val="60000"/>
              </a:lnSpc>
              <a:defRPr/>
            </a:pPr>
            <a:r>
              <a:rPr lang="sv-SE">
                <a:cs typeface="Calibri"/>
              </a:rPr>
              <a:t>Det bildas en vit vätska som smörjer ollonet, längst ut på penisen.</a:t>
            </a:r>
            <a:endParaRPr lang="sv-SE"/>
          </a:p>
          <a:p>
            <a:pPr>
              <a:defRPr/>
            </a:pPr>
            <a:endParaRPr lang="sv-SE">
              <a:cs typeface="Calibri"/>
            </a:endParaRPr>
          </a:p>
          <a:p>
            <a:pPr>
              <a:defRPr/>
            </a:pPr>
            <a:r>
              <a:rPr lang="sv-SE">
                <a:cs typeface="Calibri"/>
              </a:rPr>
              <a:t>I puberteten börjar testiklarna som finns i pungen producera spermier. Det gör att du kan göra någon gravid.</a:t>
            </a:r>
            <a:endParaRPr lang="sv-SE"/>
          </a:p>
          <a:p>
            <a:pPr>
              <a:defRPr/>
            </a:pPr>
            <a:endParaRPr lang="sv-SE">
              <a:cs typeface="Calibri"/>
            </a:endParaRPr>
          </a:p>
          <a:p>
            <a:pPr>
              <a:defRPr/>
            </a:pPr>
            <a:endParaRPr lang="sv-SE">
              <a:cs typeface="Calibri"/>
            </a:endParaRPr>
          </a:p>
          <a:p>
            <a:pPr>
              <a:defRPr/>
            </a:pPr>
            <a:endParaRPr lang="sv-SE">
              <a:cs typeface="Calibri"/>
            </a:endParaRPr>
          </a:p>
          <a:p>
            <a:pPr>
              <a:defRPr/>
            </a:pPr>
            <a:endParaRPr lang="sv-SE">
              <a:cs typeface="Calibri"/>
            </a:endParaRPr>
          </a:p>
          <a:p>
            <a:pPr>
              <a:defRPr/>
            </a:pPr>
            <a:endParaRPr lang="sv-SE">
              <a:cs typeface="Calibri"/>
            </a:endParaRPr>
          </a:p>
          <a:p>
            <a:pPr>
              <a:defRPr/>
            </a:pPr>
            <a:endParaRPr lang="sv-SE">
              <a:cs typeface="Calibri"/>
            </a:endParaRPr>
          </a:p>
          <a:p>
            <a:pPr>
              <a:defRPr/>
            </a:pPr>
            <a:endParaRPr lang="sv-SE">
              <a:cs typeface="Calibri"/>
            </a:endParaRPr>
          </a:p>
        </p:txBody>
      </p:sp>
      <p:sp>
        <p:nvSpPr>
          <p:cNvPr id="4" name="Platshållare för bildnummer 3"/>
          <p:cNvSpPr>
            <a:spLocks noGrp="1"/>
          </p:cNvSpPr>
          <p:nvPr>
            <p:ph type="sldNum" sz="quarter" idx="5"/>
          </p:nvPr>
        </p:nvSpPr>
        <p:spPr/>
        <p:txBody>
          <a:bodyPr/>
          <a:lstStyle/>
          <a:p>
            <a:pPr lvl="0"/>
            <a:fld id="{ADC503CC-56DD-4DCF-8E6B-D673844093D4}" type="slidenum">
              <a:rPr lang="sv-SE" smtClean="0"/>
              <a:t>9</a:t>
            </a:fld>
            <a:endParaRPr lang="sv-SE"/>
          </a:p>
        </p:txBody>
      </p:sp>
    </p:spTree>
    <p:extLst>
      <p:ext uri="{BB962C8B-B14F-4D97-AF65-F5344CB8AC3E}">
        <p14:creationId xmlns:p14="http://schemas.microsoft.com/office/powerpoint/2010/main" val="1769833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pPr lvl="0">
              <a:lnSpc>
                <a:spcPct val="70000"/>
              </a:lnSpc>
            </a:pPr>
            <a:r>
              <a:rPr lang="sv-SE" sz="1200"/>
              <a:t>En kvinnas yttre könsorgan kallas för vagina/slida. </a:t>
            </a:r>
          </a:p>
          <a:p>
            <a:pPr lvl="0">
              <a:lnSpc>
                <a:spcPct val="70000"/>
              </a:lnSpc>
            </a:pPr>
            <a:r>
              <a:rPr lang="sv-SE" sz="1200"/>
              <a:t>Vaginan består av inre och yttre delar. Vaginan som är känslig för beröring. </a:t>
            </a:r>
          </a:p>
          <a:p>
            <a:pPr lvl="0">
              <a:lnSpc>
                <a:spcPct val="70000"/>
              </a:lnSpc>
            </a:pPr>
            <a:r>
              <a:rPr lang="sv-SE" sz="1200"/>
              <a:t>Blygdläpparna skyddar slidan och urinröret mot bakterier och smuts. </a:t>
            </a:r>
          </a:p>
          <a:p>
            <a:pPr lvl="0">
              <a:lnSpc>
                <a:spcPct val="70000"/>
              </a:lnSpc>
            </a:pPr>
            <a:r>
              <a:rPr lang="sv-SE" sz="1200"/>
              <a:t>På de yttre blygdläpparna växer det hår på utsidan, men inte på inre</a:t>
            </a:r>
          </a:p>
          <a:p>
            <a:pPr lvl="0">
              <a:lnSpc>
                <a:spcPct val="70000"/>
              </a:lnSpc>
            </a:pPr>
            <a:r>
              <a:rPr lang="sv-SE" sz="1200"/>
              <a:t>Klitoris är en del av kvinnans könsorgan som är kopplad till sex. Klitoris är mycket känslig. </a:t>
            </a:r>
          </a:p>
          <a:p>
            <a:pPr lvl="0">
              <a:lnSpc>
                <a:spcPct val="70000"/>
              </a:lnSpc>
            </a:pPr>
            <a:r>
              <a:rPr lang="sv-SE" sz="1200"/>
              <a:t>Det finns ingen mödomshinna. </a:t>
            </a:r>
            <a:r>
              <a:rPr lang="sv-SE" sz="1200" u="sng"/>
              <a:t>Det är bara en myt. </a:t>
            </a:r>
            <a:r>
              <a:rPr lang="sv-SE" sz="1200"/>
              <a:t>Många tror att det finns en hinna som täcker ingången till slidan. Det finns varken någon hinna eller något annat som går sönder första gången du har samlag eller för in något i slidan.</a:t>
            </a:r>
          </a:p>
          <a:p>
            <a:endParaRPr lang="sv-SE"/>
          </a:p>
        </p:txBody>
      </p:sp>
      <p:sp>
        <p:nvSpPr>
          <p:cNvPr id="4" name="Platshållare för bildnummer 3"/>
          <p:cNvSpPr>
            <a:spLocks noGrp="1"/>
          </p:cNvSpPr>
          <p:nvPr>
            <p:ph type="sldNum" sz="quarter" idx="5"/>
          </p:nvPr>
        </p:nvSpPr>
        <p:spPr/>
        <p:txBody>
          <a:bodyPr/>
          <a:lstStyle/>
          <a:p>
            <a:pPr lvl="0"/>
            <a:fld id="{ADC503CC-56DD-4DCF-8E6B-D673844093D4}" type="slidenum">
              <a:rPr lang="sv-SE" smtClean="0"/>
              <a:t>10</a:t>
            </a:fld>
            <a:endParaRPr lang="sv-SE"/>
          </a:p>
        </p:txBody>
      </p:sp>
    </p:spTree>
    <p:extLst>
      <p:ext uri="{BB962C8B-B14F-4D97-AF65-F5344CB8AC3E}">
        <p14:creationId xmlns:p14="http://schemas.microsoft.com/office/powerpoint/2010/main" val="1600239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14530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43564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55926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04469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65269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26760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68254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69346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86899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2198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677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84283721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7.png"/><Relationship Id="rId7" Type="http://schemas.openxmlformats.org/officeDocument/2006/relationships/diagramColors" Target="../diagrams/colors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4x3tuEy2dh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s://www.rfsl.se/" TargetMode="External"/><Relationship Id="rId13" Type="http://schemas.openxmlformats.org/officeDocument/2006/relationships/hyperlink" Target="https://www.umo.se/" TargetMode="External"/><Relationship Id="rId3" Type="http://schemas.openxmlformats.org/officeDocument/2006/relationships/hyperlink" Target="https://www.youtube.com/watch?v=gUVA2PHWqrU" TargetMode="External"/><Relationship Id="rId7" Type="http://schemas.openxmlformats.org/officeDocument/2006/relationships/hyperlink" Target="https://www.hedersfortryck.se/" TargetMode="External"/><Relationship Id="rId12" Type="http://schemas.openxmlformats.org/officeDocument/2006/relationships/hyperlink" Target="https://www.riksdagen.se/sv/dokument-lagar/dokument/svensk-forfattningssamling/lag-2001499-om-omskarelse-av-pojkar_sfs-2001-499" TargetMode="External"/><Relationship Id="rId2" Type="http://schemas.openxmlformats.org/officeDocument/2006/relationships/hyperlink" Target="https://www.globalamalen.se/om-globala-malen/mal-5-jamstalldhet/" TargetMode="External"/><Relationship Id="rId1" Type="http://schemas.openxmlformats.org/officeDocument/2006/relationships/slideLayout" Target="../slideLayouts/slideLayout2.xml"/><Relationship Id="rId6" Type="http://schemas.openxmlformats.org/officeDocument/2006/relationships/hyperlink" Target="https://www.folkhalsomyndigheten.se/contentassets/0d489b0821164e949c03e6e2a3a7e6cc/nationell-strategi-sexuell-reproduktiv-halsa-rattigheter.pdf" TargetMode="External"/><Relationship Id="rId11" Type="http://schemas.openxmlformats.org/officeDocument/2006/relationships/hyperlink" Target="https://www.socialstyrelsen.se/kunskapsstod-och-regler/omraden/vald-och-brott/vald-i-nara-relationer/" TargetMode="External"/><Relationship Id="rId5" Type="http://schemas.openxmlformats.org/officeDocument/2006/relationships/hyperlink" Target="https://fn.se/wp-content/uploads/2020/02/10-fakta-om-SRHR.pdf" TargetMode="External"/><Relationship Id="rId15" Type="http://schemas.openxmlformats.org/officeDocument/2006/relationships/hyperlink" Target="https://www.1177.se/Vastmanland/liv--halsa/sexuell-halsa/" TargetMode="External"/><Relationship Id="rId10" Type="http://schemas.openxmlformats.org/officeDocument/2006/relationships/hyperlink" Target="https://www.socialstyrelsen.se/kunskapsstod-och-regler/omraden/vald-och-brott/konsstympning/" TargetMode="External"/><Relationship Id="rId4" Type="http://schemas.openxmlformats.org/officeDocument/2006/relationships/hyperlink" Target="https://www.frivilligtsex.se/om-lagen/" TargetMode="External"/><Relationship Id="rId9" Type="http://schemas.openxmlformats.org/officeDocument/2006/relationships/hyperlink" Target="https://www.rfsu.se/" TargetMode="External"/><Relationship Id="rId14" Type="http://schemas.openxmlformats.org/officeDocument/2006/relationships/hyperlink" Target="http://www.vastmanlandstolkservice.s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ruta 6">
            <a:extLst>
              <a:ext uri="{FF2B5EF4-FFF2-40B4-BE49-F238E27FC236}">
                <a16:creationId xmlns:a16="http://schemas.microsoft.com/office/drawing/2014/main" id="{9C01DFAB-B121-4107-856B-82F7218F42DE}"/>
              </a:ext>
            </a:extLst>
          </p:cNvPr>
          <p:cNvSpPr txBox="1"/>
          <p:nvPr/>
        </p:nvSpPr>
        <p:spPr>
          <a:xfrm>
            <a:off x="101856" y="1715476"/>
            <a:ext cx="4580108" cy="4869803"/>
          </a:xfrm>
          <a:prstGeom prst="rect">
            <a:avLst/>
          </a:prstGeom>
        </p:spPr>
        <p:txBody>
          <a:bodyPr vert="horz" lIns="91440" tIns="45720" rIns="91440" bIns="45720" rtlCol="0" anchor="t" anchorCtr="0" compatLnSpc="1">
            <a:normAutofit/>
          </a:bodyPr>
          <a:lstStyle/>
          <a:p>
            <a:pPr>
              <a:lnSpc>
                <a:spcPct val="90000"/>
              </a:lnSpc>
              <a:spcAft>
                <a:spcPts val="600"/>
              </a:spcAft>
              <a:defRPr sz="1800" b="0" i="0" u="none" strike="noStrike" kern="0" cap="none" spc="0" baseline="0">
                <a:solidFill>
                  <a:srgbClr val="000000"/>
                </a:solidFill>
                <a:uFillTx/>
              </a:defRPr>
            </a:pPr>
            <a:r>
              <a:rPr lang="en-US" sz="3600" b="1" dirty="0" err="1"/>
              <a:t>Därför</a:t>
            </a:r>
            <a:r>
              <a:rPr lang="en-US" sz="3600" b="1" dirty="0"/>
              <a:t> </a:t>
            </a:r>
            <a:r>
              <a:rPr lang="en-US" sz="3600" b="1" dirty="0" err="1"/>
              <a:t>behöver</a:t>
            </a:r>
            <a:r>
              <a:rPr lang="en-US" sz="3600" b="1" dirty="0"/>
              <a:t> vi </a:t>
            </a:r>
            <a:r>
              <a:rPr lang="en-US" sz="3600" b="1" dirty="0" err="1"/>
              <a:t>prata</a:t>
            </a:r>
            <a:r>
              <a:rPr lang="en-US" sz="3600" b="1" dirty="0"/>
              <a:t> om </a:t>
            </a:r>
            <a:r>
              <a:rPr lang="en-US" sz="3600" b="1" dirty="0" err="1"/>
              <a:t>sexuell</a:t>
            </a:r>
            <a:r>
              <a:rPr lang="en-US" sz="3600" b="1" i="0" u="none" strike="noStrike" cap="none" spc="0" baseline="0" dirty="0">
                <a:uFillTx/>
              </a:rPr>
              <a:t> </a:t>
            </a:r>
            <a:r>
              <a:rPr lang="en-US" sz="3600" b="1" i="0" u="none" strike="noStrike" cap="none" spc="0" baseline="0" dirty="0" err="1">
                <a:uFillTx/>
              </a:rPr>
              <a:t>och</a:t>
            </a:r>
            <a:r>
              <a:rPr lang="en-US" sz="3600" b="1" i="0" u="none" strike="noStrike" cap="none" spc="0" baseline="0" dirty="0">
                <a:uFillTx/>
              </a:rPr>
              <a:t> </a:t>
            </a:r>
            <a:r>
              <a:rPr lang="en-US" sz="3600" b="1" i="0" u="none" strike="noStrike" cap="none" spc="0" baseline="0" dirty="0" err="1">
                <a:uFillTx/>
              </a:rPr>
              <a:t>reproduktiv</a:t>
            </a:r>
            <a:r>
              <a:rPr lang="en-US" sz="3600" b="1" i="0" u="none" strike="noStrike" cap="none" spc="0" baseline="0" dirty="0">
                <a:uFillTx/>
              </a:rPr>
              <a:t> </a:t>
            </a:r>
            <a:r>
              <a:rPr lang="en-US" sz="3600" b="1" i="0" u="none" strike="noStrike" cap="none" spc="0" baseline="0" dirty="0" err="1">
                <a:uFillTx/>
              </a:rPr>
              <a:t>hälsa</a:t>
            </a:r>
            <a:r>
              <a:rPr lang="en-US" sz="3600" b="1" dirty="0"/>
              <a:t> </a:t>
            </a:r>
            <a:r>
              <a:rPr lang="en-US" sz="3600" b="1" dirty="0" err="1"/>
              <a:t>och</a:t>
            </a:r>
            <a:r>
              <a:rPr lang="en-US" sz="3600" b="1" dirty="0"/>
              <a:t> </a:t>
            </a:r>
            <a:r>
              <a:rPr lang="en-US" sz="3600" b="1" dirty="0" err="1"/>
              <a:t>rättigheter</a:t>
            </a:r>
            <a:r>
              <a:rPr lang="en-US" sz="3600" b="1" dirty="0"/>
              <a:t>!</a:t>
            </a:r>
            <a:endParaRPr lang="en-US" sz="3600" b="1" dirty="0">
              <a:cs typeface="Calibri" panose="020F0502020204030204"/>
            </a:endParaRPr>
          </a:p>
          <a:p>
            <a:pPr algn="ctr">
              <a:lnSpc>
                <a:spcPct val="90000"/>
              </a:lnSpc>
              <a:spcAft>
                <a:spcPts val="600"/>
              </a:spcAft>
              <a:defRPr sz="1800" b="0" i="0" u="none" strike="noStrike" kern="0" cap="none" spc="0" baseline="0">
                <a:solidFill>
                  <a:srgbClr val="000000"/>
                </a:solidFill>
                <a:uFillTx/>
              </a:defRPr>
            </a:pPr>
            <a:endParaRPr lang="en-US" sz="4000" b="1" dirty="0">
              <a:cs typeface="Calibri" panose="020F0502020204030204"/>
            </a:endParaRPr>
          </a:p>
          <a:p>
            <a:pPr>
              <a:lnSpc>
                <a:spcPct val="90000"/>
              </a:lnSpc>
              <a:spcAft>
                <a:spcPts val="600"/>
              </a:spcAft>
              <a:defRPr sz="1800" b="0" i="0" u="none" strike="noStrike" kern="0" cap="none" spc="0" baseline="0">
                <a:solidFill>
                  <a:srgbClr val="000000"/>
                </a:solidFill>
                <a:uFillTx/>
              </a:defRPr>
            </a:pPr>
            <a:endParaRPr lang="en-US" sz="4000" dirty="0">
              <a:cs typeface="Calibri" panose="020F0502020204030204"/>
            </a:endParaRPr>
          </a:p>
          <a:p>
            <a:pPr algn="just">
              <a:lnSpc>
                <a:spcPct val="90000"/>
              </a:lnSpc>
              <a:spcAft>
                <a:spcPts val="600"/>
              </a:spcAft>
              <a:defRPr sz="1800" b="0" i="0" u="none" strike="noStrike" kern="0" cap="none" spc="0" baseline="0">
                <a:solidFill>
                  <a:srgbClr val="000000"/>
                </a:solidFill>
                <a:uFillTx/>
              </a:defRPr>
            </a:pPr>
            <a:endParaRPr lang="en-US" sz="4000" dirty="0">
              <a:cs typeface="Calibri" panose="020F0502020204030204"/>
            </a:endParaRPr>
          </a:p>
          <a:p>
            <a:pPr indent="-228600">
              <a:lnSpc>
                <a:spcPct val="90000"/>
              </a:lnSpc>
              <a:spcAft>
                <a:spcPts val="600"/>
              </a:spcAft>
              <a:buFont typeface="Arial" panose="020B0604020202020204" pitchFamily="34" charset="0"/>
              <a:buChar char="•"/>
              <a:defRPr sz="1800" b="0" i="0" u="none" strike="noStrike" kern="0" cap="none" spc="0" baseline="0">
                <a:solidFill>
                  <a:srgbClr val="000000"/>
                </a:solidFill>
                <a:uFillTx/>
              </a:defRPr>
            </a:pPr>
            <a:endParaRPr lang="en-US" sz="2000" dirty="0">
              <a:cs typeface="Calibri" panose="020F0502020204030204"/>
            </a:endParaRPr>
          </a:p>
        </p:txBody>
      </p:sp>
      <p:sp>
        <p:nvSpPr>
          <p:cNvPr id="68" name="Rectangle 5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Bildobjekt 5">
            <a:extLst>
              <a:ext uri="{FF2B5EF4-FFF2-40B4-BE49-F238E27FC236}">
                <a16:creationId xmlns:a16="http://schemas.microsoft.com/office/drawing/2014/main" id="{F9F008DD-7C6F-4578-BEA8-6C48FBF2D8A1}"/>
              </a:ext>
            </a:extLst>
          </p:cNvPr>
          <p:cNvPicPr>
            <a:picLocks noChangeAspect="1"/>
          </p:cNvPicPr>
          <p:nvPr/>
        </p:nvPicPr>
        <p:blipFill rotWithShape="1">
          <a:blip r:embed="rId3"/>
          <a:srcRect l="8118" r="44238" b="1"/>
          <a:stretch/>
        </p:blipFill>
        <p:spPr>
          <a:xfrm>
            <a:off x="5787773" y="807593"/>
            <a:ext cx="5255509" cy="5239568"/>
          </a:xfrm>
          <a:prstGeom prst="rect">
            <a:avLst/>
          </a:prstGeom>
          <a:noFill/>
          <a:effectLst/>
        </p:spPr>
      </p:pic>
    </p:spTree>
    <p:extLst>
      <p:ext uri="{BB962C8B-B14F-4D97-AF65-F5344CB8AC3E}">
        <p14:creationId xmlns:p14="http://schemas.microsoft.com/office/powerpoint/2010/main" val="4126156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6">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A2C1E8-D878-4AAD-BA8F-DF0B6AADD46D}"/>
              </a:ext>
            </a:extLst>
          </p:cNvPr>
          <p:cNvSpPr txBox="1">
            <a:spLocks noGrp="1"/>
          </p:cNvSpPr>
          <p:nvPr>
            <p:ph type="title"/>
          </p:nvPr>
        </p:nvSpPr>
        <p:spPr>
          <a:xfrm>
            <a:off x="523490" y="2201133"/>
            <a:ext cx="5119076" cy="1278834"/>
          </a:xfrm>
        </p:spPr>
        <p:txBody>
          <a:bodyPr/>
          <a:lstStyle/>
          <a:p>
            <a:pPr lvl="0"/>
            <a:r>
              <a:rPr lang="sv-SE" sz="3600" b="1"/>
              <a:t>Kvinnans yttre könsorgan</a:t>
            </a:r>
            <a:endParaRPr lang="sv-SE" sz="3600" b="1">
              <a:ea typeface="Calibri Light"/>
              <a:cs typeface="Calibri Light"/>
            </a:endParaRPr>
          </a:p>
        </p:txBody>
      </p:sp>
      <p:sp>
        <p:nvSpPr>
          <p:cNvPr id="3" name="Platshållare för innehåll 2">
            <a:extLst>
              <a:ext uri="{FF2B5EF4-FFF2-40B4-BE49-F238E27FC236}">
                <a16:creationId xmlns:a16="http://schemas.microsoft.com/office/drawing/2014/main" id="{E947753E-C198-430C-B476-CF63F55B7DF2}"/>
              </a:ext>
            </a:extLst>
          </p:cNvPr>
          <p:cNvSpPr txBox="1">
            <a:spLocks noGrp="1"/>
          </p:cNvSpPr>
          <p:nvPr>
            <p:ph idx="1"/>
          </p:nvPr>
        </p:nvSpPr>
        <p:spPr>
          <a:xfrm>
            <a:off x="734647" y="1711573"/>
            <a:ext cx="4944151" cy="3785414"/>
          </a:xfrm>
        </p:spPr>
        <p:txBody>
          <a:bodyPr/>
          <a:lstStyle/>
          <a:p>
            <a:pPr lvl="0">
              <a:lnSpc>
                <a:spcPct val="70000"/>
              </a:lnSpc>
            </a:pPr>
            <a:endParaRPr lang="sv-SE" sz="1900"/>
          </a:p>
          <a:p>
            <a:pPr marL="0" lvl="0" indent="0">
              <a:lnSpc>
                <a:spcPct val="70000"/>
              </a:lnSpc>
              <a:buNone/>
            </a:pPr>
            <a:endParaRPr lang="sv-SE" sz="1900"/>
          </a:p>
        </p:txBody>
      </p:sp>
      <p:sp>
        <p:nvSpPr>
          <p:cNvPr id="4" name="Rectangle 8">
            <a:extLst>
              <a:ext uri="{FF2B5EF4-FFF2-40B4-BE49-F238E27FC236}">
                <a16:creationId xmlns:a16="http://schemas.microsoft.com/office/drawing/2014/main" id="{DC69EF25-51A5-4CA1-94E2-18A004F65D73}"/>
              </a:ext>
            </a:extLst>
          </p:cNvPr>
          <p:cNvSpPr>
            <a:spLocks noMove="1" noResize="1"/>
          </p:cNvSpPr>
          <p:nvPr/>
        </p:nvSpPr>
        <p:spPr>
          <a:xfrm>
            <a:off x="6092948" y="0"/>
            <a:ext cx="6099048" cy="6858000"/>
          </a:xfrm>
          <a:prstGeom prst="rect">
            <a:avLst/>
          </a:prstGeom>
          <a:solidFill>
            <a:srgbClr val="C8CAC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ounded Rectangle 9">
            <a:extLst>
              <a:ext uri="{FF2B5EF4-FFF2-40B4-BE49-F238E27FC236}">
                <a16:creationId xmlns:a16="http://schemas.microsoft.com/office/drawing/2014/main" id="{3744068C-5F5F-41B8-A56F-1676B9A3A3A6}"/>
              </a:ext>
            </a:extLst>
          </p:cNvPr>
          <p:cNvSpPr>
            <a:spLocks noMove="1" noResize="1"/>
          </p:cNvSpPr>
          <p:nvPr/>
        </p:nvSpPr>
        <p:spPr>
          <a:xfrm>
            <a:off x="6577580" y="557784"/>
            <a:ext cx="5130204" cy="5739185"/>
          </a:xfrm>
          <a:custGeom>
            <a:avLst/>
            <a:gdLst>
              <a:gd name="f0" fmla="val 10800000"/>
              <a:gd name="f1" fmla="val 5400000"/>
              <a:gd name="f2" fmla="val 16200000"/>
              <a:gd name="f3" fmla="val w"/>
              <a:gd name="f4" fmla="val h"/>
              <a:gd name="f5" fmla="val ss"/>
              <a:gd name="f6" fmla="val 0"/>
              <a:gd name="f7" fmla="*/ 5419351 1 1725033"/>
              <a:gd name="f8" fmla="val 45"/>
              <a:gd name="f9" fmla="abs f3"/>
              <a:gd name="f10" fmla="abs f4"/>
              <a:gd name="f11" fmla="abs f5"/>
              <a:gd name="f12" fmla="*/ f7 1 180"/>
              <a:gd name="f13" fmla="+- 0 0 f1"/>
              <a:gd name="f14" fmla="+- f6 f6 0"/>
              <a:gd name="f15" fmla="abs f6"/>
              <a:gd name="f16" fmla="?: f9 f3 1"/>
              <a:gd name="f17" fmla="?: f10 f4 1"/>
              <a:gd name="f18" fmla="?: f11 f5 1"/>
              <a:gd name="f19" fmla="*/ f8 f12 1"/>
              <a:gd name="f20" fmla="+- f6 0 f14"/>
              <a:gd name="f21" fmla="?: f6 f13 f1"/>
              <a:gd name="f22" fmla="?: f6 f1 f13"/>
              <a:gd name="f23" fmla="*/ f16 1 21600"/>
              <a:gd name="f24" fmla="*/ f17 1 21600"/>
              <a:gd name="f25" fmla="*/ 21600 f16 1"/>
              <a:gd name="f26" fmla="*/ 21600 f17 1"/>
              <a:gd name="f27" fmla="+- 0 0 f19"/>
              <a:gd name="f28" fmla="abs f20"/>
              <a:gd name="f29" fmla="?: f20 f13 f1"/>
              <a:gd name="f30" fmla="?: f20 f1 f13"/>
              <a:gd name="f31" fmla="?: f20 f2 f1"/>
              <a:gd name="f32" fmla="?: f20 f1 f2"/>
              <a:gd name="f33" fmla="?: f20 0 f0"/>
              <a:gd name="f34" fmla="?: f20 f0 0"/>
              <a:gd name="f35" fmla="min f24 f23"/>
              <a:gd name="f36" fmla="*/ f25 1 f18"/>
              <a:gd name="f37" fmla="*/ f26 1 f18"/>
              <a:gd name="f38" fmla="*/ f27 f0 1"/>
              <a:gd name="f39" fmla="?: f20 f32 f31"/>
              <a:gd name="f40" fmla="?: f20 f31 f32"/>
              <a:gd name="f41" fmla="?: f6 f30 f29"/>
              <a:gd name="f42" fmla="val f36"/>
              <a:gd name="f43" fmla="val f37"/>
              <a:gd name="f44" fmla="*/ f38 1 f7"/>
              <a:gd name="f45" fmla="?: f6 f40 f39"/>
              <a:gd name="f46" fmla="*/ f14 f35 1"/>
              <a:gd name="f47" fmla="*/ f6 f35 1"/>
              <a:gd name="f48" fmla="*/ f28 f35 1"/>
              <a:gd name="f49" fmla="*/ f15 f35 1"/>
              <a:gd name="f50" fmla="+- f43 0 f6"/>
              <a:gd name="f51" fmla="+- f42 0 f6"/>
              <a:gd name="f52" fmla="+- f44 0 f1"/>
              <a:gd name="f53" fmla="*/ f43 f35 1"/>
              <a:gd name="f54" fmla="*/ f42 f35 1"/>
              <a:gd name="f55" fmla="+- f43 0 f50"/>
              <a:gd name="f56" fmla="+- f42 0 f51"/>
              <a:gd name="f57" fmla="+- f50 0 f43"/>
              <a:gd name="f58" fmla="+- f51 0 f42"/>
              <a:gd name="f59" fmla="+- f52 f1 0"/>
              <a:gd name="f60" fmla="*/ f50 f35 1"/>
              <a:gd name="f61" fmla="*/ f51 f35 1"/>
              <a:gd name="f62" fmla="abs f55"/>
              <a:gd name="f63" fmla="?: f55 0 f0"/>
              <a:gd name="f64" fmla="?: f55 f0 0"/>
              <a:gd name="f65" fmla="?: f55 f21 f22"/>
              <a:gd name="f66" fmla="abs f56"/>
              <a:gd name="f67" fmla="abs f57"/>
              <a:gd name="f68" fmla="?: f56 f13 f1"/>
              <a:gd name="f69" fmla="?: f56 f1 f13"/>
              <a:gd name="f70" fmla="?: f56 f2 f1"/>
              <a:gd name="f71" fmla="?: f56 f1 f2"/>
              <a:gd name="f72" fmla="abs f58"/>
              <a:gd name="f73" fmla="?: f58 f13 f1"/>
              <a:gd name="f74" fmla="?: f58 f1 f13"/>
              <a:gd name="f75" fmla="?: f58 f34 f33"/>
              <a:gd name="f76" fmla="?: f58 f33 f34"/>
              <a:gd name="f77" fmla="*/ f59 f7 1"/>
              <a:gd name="f78" fmla="?: f6 f64 f63"/>
              <a:gd name="f79" fmla="?: f6 f63 f64"/>
              <a:gd name="f80" fmla="?: f56 f71 f70"/>
              <a:gd name="f81" fmla="?: f56 f70 f71"/>
              <a:gd name="f82" fmla="?: f57 f69 f68"/>
              <a:gd name="f83" fmla="?: f20 f75 f76"/>
              <a:gd name="f84" fmla="?: f20 f73 f74"/>
              <a:gd name="f85" fmla="*/ f77 1 f0"/>
              <a:gd name="f86" fmla="*/ f62 f35 1"/>
              <a:gd name="f87" fmla="*/ f66 f35 1"/>
              <a:gd name="f88" fmla="*/ f67 f35 1"/>
              <a:gd name="f89" fmla="*/ f72 f35 1"/>
              <a:gd name="f90" fmla="?: f55 f78 f79"/>
              <a:gd name="f91" fmla="?: f57 f81 f80"/>
              <a:gd name="f92" fmla="+- 0 0 f85"/>
              <a:gd name="f93" fmla="+- 0 0 f92"/>
              <a:gd name="f94" fmla="*/ f93 f0 1"/>
              <a:gd name="f95" fmla="*/ f94 1 f7"/>
              <a:gd name="f96" fmla="+- f95 0 f1"/>
              <a:gd name="f97" fmla="cos 1 f96"/>
              <a:gd name="f98" fmla="+- 0 0 f97"/>
              <a:gd name="f99" fmla="+- 0 0 f98"/>
              <a:gd name="f100" fmla="val f99"/>
              <a:gd name="f101" fmla="+- 0 0 f100"/>
              <a:gd name="f102" fmla="*/ f6 f101 1"/>
              <a:gd name="f103" fmla="*/ f102 3163 1"/>
              <a:gd name="f104" fmla="*/ f103 1 7636"/>
              <a:gd name="f105" fmla="+- f6 f104 0"/>
              <a:gd name="f106" fmla="+- f42 0 f104"/>
              <a:gd name="f107" fmla="+- f43 0 f104"/>
              <a:gd name="f108" fmla="*/ f105 f35 1"/>
              <a:gd name="f109" fmla="*/ f106 f35 1"/>
              <a:gd name="f110" fmla="*/ f107 f35 1"/>
            </a:gdLst>
            <a:ahLst/>
            <a:cxnLst>
              <a:cxn ang="3cd4">
                <a:pos x="hc" y="t"/>
              </a:cxn>
              <a:cxn ang="0">
                <a:pos x="r" y="vc"/>
              </a:cxn>
              <a:cxn ang="cd4">
                <a:pos x="hc" y="b"/>
              </a:cxn>
              <a:cxn ang="cd2">
                <a:pos x="l" y="vc"/>
              </a:cxn>
            </a:cxnLst>
            <a:rect l="f108" t="f108" r="f109" b="f110"/>
            <a:pathLst>
              <a:path>
                <a:moveTo>
                  <a:pt x="f46" y="f47"/>
                </a:moveTo>
                <a:arcTo wR="f48" hR="f49" stAng="f45" swAng="f41"/>
                <a:lnTo>
                  <a:pt x="f47" y="f60"/>
                </a:lnTo>
                <a:arcTo wR="f49" hR="f86" stAng="f90" swAng="f65"/>
                <a:lnTo>
                  <a:pt x="f61" y="f53"/>
                </a:lnTo>
                <a:arcTo wR="f87" hR="f88" stAng="f91" swAng="f82"/>
                <a:lnTo>
                  <a:pt x="f54" y="f46"/>
                </a:lnTo>
                <a:arcTo wR="f89" hR="f48" stAng="f83" swAng="f84"/>
                <a:close/>
              </a:path>
            </a:pathLst>
          </a:custGeom>
          <a:solidFill>
            <a:srgbClr val="FFFFFF"/>
          </a:solidFill>
          <a:ln w="9528" cap="flat">
            <a:solidFill>
              <a:srgbClr val="C8CACA"/>
            </a:solidFill>
            <a:prstDash val="solid"/>
            <a:miter/>
          </a:ln>
          <a:effectLst>
            <a:outerShdw dist="19046" dir="5400000" algn="tl">
              <a:srgbClr val="000000">
                <a:alpha val="63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6" name="Google Shape;117;p23">
            <a:extLst>
              <a:ext uri="{FF2B5EF4-FFF2-40B4-BE49-F238E27FC236}">
                <a16:creationId xmlns:a16="http://schemas.microsoft.com/office/drawing/2014/main" id="{C96926CB-F221-49CD-916D-AF85B4DF1FE8}"/>
              </a:ext>
            </a:extLst>
          </p:cNvPr>
          <p:cNvPicPr>
            <a:picLocks noChangeAspect="1"/>
          </p:cNvPicPr>
          <p:nvPr/>
        </p:nvPicPr>
        <p:blipFill>
          <a:blip r:embed="rId3"/>
          <a:stretch>
            <a:fillRect/>
          </a:stretch>
        </p:blipFill>
        <p:spPr>
          <a:xfrm>
            <a:off x="6904707" y="2045558"/>
            <a:ext cx="4475530" cy="2763636"/>
          </a:xfrm>
          <a:prstGeom prst="rect">
            <a:avLst/>
          </a:prstGeom>
          <a:noFill/>
          <a:ln cap="flat">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11">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D6A5D8-A361-4B4E-B0BF-3E0E153E562D}"/>
              </a:ext>
            </a:extLst>
          </p:cNvPr>
          <p:cNvSpPr txBox="1">
            <a:spLocks noGrp="1"/>
          </p:cNvSpPr>
          <p:nvPr>
            <p:ph type="title"/>
          </p:nvPr>
        </p:nvSpPr>
        <p:spPr>
          <a:xfrm>
            <a:off x="43259" y="2300765"/>
            <a:ext cx="4935541" cy="1617399"/>
          </a:xfrm>
        </p:spPr>
        <p:txBody>
          <a:bodyPr/>
          <a:lstStyle/>
          <a:p>
            <a:pPr lvl="0"/>
            <a:r>
              <a:rPr lang="sv-SE" sz="3600" b="1"/>
              <a:t>Kvinnans inre könsorgan</a:t>
            </a:r>
            <a:endParaRPr lang="sv-SE" sz="3600" b="1">
              <a:ea typeface="Calibri Light"/>
              <a:cs typeface="Calibri Light"/>
            </a:endParaRPr>
          </a:p>
        </p:txBody>
      </p:sp>
      <p:sp>
        <p:nvSpPr>
          <p:cNvPr id="3" name="Platshållare för innehåll 2">
            <a:extLst>
              <a:ext uri="{FF2B5EF4-FFF2-40B4-BE49-F238E27FC236}">
                <a16:creationId xmlns:a16="http://schemas.microsoft.com/office/drawing/2014/main" id="{48BE6187-2032-4243-BBAA-912152885DA0}"/>
              </a:ext>
            </a:extLst>
          </p:cNvPr>
          <p:cNvSpPr txBox="1">
            <a:spLocks noGrp="1"/>
          </p:cNvSpPr>
          <p:nvPr>
            <p:ph idx="1"/>
          </p:nvPr>
        </p:nvSpPr>
        <p:spPr>
          <a:xfrm>
            <a:off x="1043702" y="2410861"/>
            <a:ext cx="3505489" cy="3785414"/>
          </a:xfrm>
        </p:spPr>
        <p:txBody>
          <a:bodyPr/>
          <a:lstStyle/>
          <a:p>
            <a:pPr lvl="0"/>
            <a:endParaRPr lang="sv-SE" sz="2000"/>
          </a:p>
          <a:p>
            <a:pPr marL="0" lvl="0" indent="0">
              <a:buNone/>
            </a:pPr>
            <a:endParaRPr lang="sv-SE" sz="2000"/>
          </a:p>
        </p:txBody>
      </p:sp>
      <p:sp>
        <p:nvSpPr>
          <p:cNvPr id="4" name="Rectangle 8">
            <a:extLst>
              <a:ext uri="{FF2B5EF4-FFF2-40B4-BE49-F238E27FC236}">
                <a16:creationId xmlns:a16="http://schemas.microsoft.com/office/drawing/2014/main" id="{F6A5A595-FC99-4654-9586-EDF05AF4ABD3}"/>
              </a:ext>
            </a:extLst>
          </p:cNvPr>
          <p:cNvSpPr>
            <a:spLocks noMove="1" noResize="1"/>
          </p:cNvSpPr>
          <p:nvPr/>
        </p:nvSpPr>
        <p:spPr>
          <a:xfrm>
            <a:off x="4639052" y="0"/>
            <a:ext cx="7552944" cy="6858000"/>
          </a:xfrm>
          <a:prstGeom prst="rect">
            <a:avLst/>
          </a:prstGeom>
          <a:solidFill>
            <a:srgbClr val="C8CAC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ounded Rectangle 9">
            <a:extLst>
              <a:ext uri="{FF2B5EF4-FFF2-40B4-BE49-F238E27FC236}">
                <a16:creationId xmlns:a16="http://schemas.microsoft.com/office/drawing/2014/main" id="{6A87CF44-8A46-4A9A-8489-43AAA7C871D9}"/>
              </a:ext>
            </a:extLst>
          </p:cNvPr>
          <p:cNvSpPr>
            <a:spLocks noMove="1" noResize="1"/>
          </p:cNvSpPr>
          <p:nvPr/>
        </p:nvSpPr>
        <p:spPr>
          <a:xfrm>
            <a:off x="5123684" y="557784"/>
            <a:ext cx="6584100" cy="5739185"/>
          </a:xfrm>
          <a:custGeom>
            <a:avLst/>
            <a:gdLst>
              <a:gd name="f0" fmla="val 10800000"/>
              <a:gd name="f1" fmla="val 5400000"/>
              <a:gd name="f2" fmla="val 16200000"/>
              <a:gd name="f3" fmla="val w"/>
              <a:gd name="f4" fmla="val h"/>
              <a:gd name="f5" fmla="val ss"/>
              <a:gd name="f6" fmla="val 0"/>
              <a:gd name="f7" fmla="*/ 5419351 1 1725033"/>
              <a:gd name="f8" fmla="val 45"/>
              <a:gd name="f9" fmla="abs f3"/>
              <a:gd name="f10" fmla="abs f4"/>
              <a:gd name="f11" fmla="abs f5"/>
              <a:gd name="f12" fmla="*/ f7 1 180"/>
              <a:gd name="f13" fmla="+- 0 0 f1"/>
              <a:gd name="f14" fmla="+- f6 f6 0"/>
              <a:gd name="f15" fmla="abs f6"/>
              <a:gd name="f16" fmla="?: f9 f3 1"/>
              <a:gd name="f17" fmla="?: f10 f4 1"/>
              <a:gd name="f18" fmla="?: f11 f5 1"/>
              <a:gd name="f19" fmla="*/ f8 f12 1"/>
              <a:gd name="f20" fmla="+- f6 0 f14"/>
              <a:gd name="f21" fmla="?: f6 f13 f1"/>
              <a:gd name="f22" fmla="?: f6 f1 f13"/>
              <a:gd name="f23" fmla="*/ f16 1 21600"/>
              <a:gd name="f24" fmla="*/ f17 1 21600"/>
              <a:gd name="f25" fmla="*/ 21600 f16 1"/>
              <a:gd name="f26" fmla="*/ 21600 f17 1"/>
              <a:gd name="f27" fmla="+- 0 0 f19"/>
              <a:gd name="f28" fmla="abs f20"/>
              <a:gd name="f29" fmla="?: f20 f13 f1"/>
              <a:gd name="f30" fmla="?: f20 f1 f13"/>
              <a:gd name="f31" fmla="?: f20 f2 f1"/>
              <a:gd name="f32" fmla="?: f20 f1 f2"/>
              <a:gd name="f33" fmla="?: f20 0 f0"/>
              <a:gd name="f34" fmla="?: f20 f0 0"/>
              <a:gd name="f35" fmla="min f24 f23"/>
              <a:gd name="f36" fmla="*/ f25 1 f18"/>
              <a:gd name="f37" fmla="*/ f26 1 f18"/>
              <a:gd name="f38" fmla="*/ f27 f0 1"/>
              <a:gd name="f39" fmla="?: f20 f32 f31"/>
              <a:gd name="f40" fmla="?: f20 f31 f32"/>
              <a:gd name="f41" fmla="?: f6 f30 f29"/>
              <a:gd name="f42" fmla="val f36"/>
              <a:gd name="f43" fmla="val f37"/>
              <a:gd name="f44" fmla="*/ f38 1 f7"/>
              <a:gd name="f45" fmla="?: f6 f40 f39"/>
              <a:gd name="f46" fmla="*/ f14 f35 1"/>
              <a:gd name="f47" fmla="*/ f6 f35 1"/>
              <a:gd name="f48" fmla="*/ f28 f35 1"/>
              <a:gd name="f49" fmla="*/ f15 f35 1"/>
              <a:gd name="f50" fmla="+- f43 0 f6"/>
              <a:gd name="f51" fmla="+- f42 0 f6"/>
              <a:gd name="f52" fmla="+- f44 0 f1"/>
              <a:gd name="f53" fmla="*/ f43 f35 1"/>
              <a:gd name="f54" fmla="*/ f42 f35 1"/>
              <a:gd name="f55" fmla="+- f43 0 f50"/>
              <a:gd name="f56" fmla="+- f42 0 f51"/>
              <a:gd name="f57" fmla="+- f50 0 f43"/>
              <a:gd name="f58" fmla="+- f51 0 f42"/>
              <a:gd name="f59" fmla="+- f52 f1 0"/>
              <a:gd name="f60" fmla="*/ f50 f35 1"/>
              <a:gd name="f61" fmla="*/ f51 f35 1"/>
              <a:gd name="f62" fmla="abs f55"/>
              <a:gd name="f63" fmla="?: f55 0 f0"/>
              <a:gd name="f64" fmla="?: f55 f0 0"/>
              <a:gd name="f65" fmla="?: f55 f21 f22"/>
              <a:gd name="f66" fmla="abs f56"/>
              <a:gd name="f67" fmla="abs f57"/>
              <a:gd name="f68" fmla="?: f56 f13 f1"/>
              <a:gd name="f69" fmla="?: f56 f1 f13"/>
              <a:gd name="f70" fmla="?: f56 f2 f1"/>
              <a:gd name="f71" fmla="?: f56 f1 f2"/>
              <a:gd name="f72" fmla="abs f58"/>
              <a:gd name="f73" fmla="?: f58 f13 f1"/>
              <a:gd name="f74" fmla="?: f58 f1 f13"/>
              <a:gd name="f75" fmla="?: f58 f34 f33"/>
              <a:gd name="f76" fmla="?: f58 f33 f34"/>
              <a:gd name="f77" fmla="*/ f59 f7 1"/>
              <a:gd name="f78" fmla="?: f6 f64 f63"/>
              <a:gd name="f79" fmla="?: f6 f63 f64"/>
              <a:gd name="f80" fmla="?: f56 f71 f70"/>
              <a:gd name="f81" fmla="?: f56 f70 f71"/>
              <a:gd name="f82" fmla="?: f57 f69 f68"/>
              <a:gd name="f83" fmla="?: f20 f75 f76"/>
              <a:gd name="f84" fmla="?: f20 f73 f74"/>
              <a:gd name="f85" fmla="*/ f77 1 f0"/>
              <a:gd name="f86" fmla="*/ f62 f35 1"/>
              <a:gd name="f87" fmla="*/ f66 f35 1"/>
              <a:gd name="f88" fmla="*/ f67 f35 1"/>
              <a:gd name="f89" fmla="*/ f72 f35 1"/>
              <a:gd name="f90" fmla="?: f55 f78 f79"/>
              <a:gd name="f91" fmla="?: f57 f81 f80"/>
              <a:gd name="f92" fmla="+- 0 0 f85"/>
              <a:gd name="f93" fmla="+- 0 0 f92"/>
              <a:gd name="f94" fmla="*/ f93 f0 1"/>
              <a:gd name="f95" fmla="*/ f94 1 f7"/>
              <a:gd name="f96" fmla="+- f95 0 f1"/>
              <a:gd name="f97" fmla="cos 1 f96"/>
              <a:gd name="f98" fmla="+- 0 0 f97"/>
              <a:gd name="f99" fmla="+- 0 0 f98"/>
              <a:gd name="f100" fmla="val f99"/>
              <a:gd name="f101" fmla="+- 0 0 f100"/>
              <a:gd name="f102" fmla="*/ f6 f101 1"/>
              <a:gd name="f103" fmla="*/ f102 3163 1"/>
              <a:gd name="f104" fmla="*/ f103 1 7636"/>
              <a:gd name="f105" fmla="+- f6 f104 0"/>
              <a:gd name="f106" fmla="+- f42 0 f104"/>
              <a:gd name="f107" fmla="+- f43 0 f104"/>
              <a:gd name="f108" fmla="*/ f105 f35 1"/>
              <a:gd name="f109" fmla="*/ f106 f35 1"/>
              <a:gd name="f110" fmla="*/ f107 f35 1"/>
            </a:gdLst>
            <a:ahLst/>
            <a:cxnLst>
              <a:cxn ang="3cd4">
                <a:pos x="hc" y="t"/>
              </a:cxn>
              <a:cxn ang="0">
                <a:pos x="r" y="vc"/>
              </a:cxn>
              <a:cxn ang="cd4">
                <a:pos x="hc" y="b"/>
              </a:cxn>
              <a:cxn ang="cd2">
                <a:pos x="l" y="vc"/>
              </a:cxn>
            </a:cxnLst>
            <a:rect l="f108" t="f108" r="f109" b="f110"/>
            <a:pathLst>
              <a:path>
                <a:moveTo>
                  <a:pt x="f46" y="f47"/>
                </a:moveTo>
                <a:arcTo wR="f48" hR="f49" stAng="f45" swAng="f41"/>
                <a:lnTo>
                  <a:pt x="f47" y="f60"/>
                </a:lnTo>
                <a:arcTo wR="f49" hR="f86" stAng="f90" swAng="f65"/>
                <a:lnTo>
                  <a:pt x="f61" y="f53"/>
                </a:lnTo>
                <a:arcTo wR="f87" hR="f88" stAng="f91" swAng="f82"/>
                <a:lnTo>
                  <a:pt x="f54" y="f46"/>
                </a:lnTo>
                <a:arcTo wR="f89" hR="f48" stAng="f83" swAng="f84"/>
                <a:close/>
              </a:path>
            </a:pathLst>
          </a:custGeom>
          <a:solidFill>
            <a:srgbClr val="FFFFFF"/>
          </a:solidFill>
          <a:ln w="9528" cap="flat">
            <a:solidFill>
              <a:srgbClr val="C8CACA"/>
            </a:solidFill>
            <a:prstDash val="solid"/>
            <a:miter/>
          </a:ln>
          <a:effectLst>
            <a:outerShdw dist="19046" dir="5400000" algn="tl">
              <a:srgbClr val="000000">
                <a:alpha val="63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6" name="Google Shape;123;p24">
            <a:extLst>
              <a:ext uri="{FF2B5EF4-FFF2-40B4-BE49-F238E27FC236}">
                <a16:creationId xmlns:a16="http://schemas.microsoft.com/office/drawing/2014/main" id="{192AD67A-AF43-4B2B-BB71-49C2B68C0C04}"/>
              </a:ext>
            </a:extLst>
          </p:cNvPr>
          <p:cNvPicPr>
            <a:picLocks noChangeAspect="1"/>
          </p:cNvPicPr>
          <p:nvPr/>
        </p:nvPicPr>
        <p:blipFill>
          <a:blip r:embed="rId3"/>
          <a:stretch>
            <a:fillRect/>
          </a:stretch>
        </p:blipFill>
        <p:spPr>
          <a:xfrm>
            <a:off x="5405859" y="1493663"/>
            <a:ext cx="6019330" cy="3867418"/>
          </a:xfrm>
          <a:prstGeom prst="rect">
            <a:avLst/>
          </a:prstGeom>
          <a:noFill/>
          <a:ln cap="flat">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0">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06C9D4-2299-4998-957B-0A59358CFF95}"/>
              </a:ext>
            </a:extLst>
          </p:cNvPr>
          <p:cNvSpPr txBox="1">
            <a:spLocks noGrp="1"/>
          </p:cNvSpPr>
          <p:nvPr>
            <p:ph type="title"/>
          </p:nvPr>
        </p:nvSpPr>
        <p:spPr>
          <a:xfrm>
            <a:off x="736095" y="2217684"/>
            <a:ext cx="3433352" cy="1099337"/>
          </a:xfrm>
        </p:spPr>
        <p:txBody>
          <a:bodyPr>
            <a:normAutofit fontScale="90000"/>
          </a:bodyPr>
          <a:lstStyle/>
          <a:p>
            <a:r>
              <a:rPr lang="sv-SE" b="1"/>
              <a:t>Menstruation (mens)</a:t>
            </a:r>
            <a:endParaRPr lang="sv-SE" b="1">
              <a:ea typeface="Calibri Light"/>
              <a:cs typeface="Calibri Light"/>
            </a:endParaRPr>
          </a:p>
        </p:txBody>
      </p:sp>
      <p:sp>
        <p:nvSpPr>
          <p:cNvPr id="4" name="Rectangle 8">
            <a:extLst>
              <a:ext uri="{FF2B5EF4-FFF2-40B4-BE49-F238E27FC236}">
                <a16:creationId xmlns:a16="http://schemas.microsoft.com/office/drawing/2014/main" id="{B0920351-13FF-4DE4-A61C-E37CD99D31A9}"/>
              </a:ext>
            </a:extLst>
          </p:cNvPr>
          <p:cNvSpPr>
            <a:spLocks noMove="1" noResize="1"/>
          </p:cNvSpPr>
          <p:nvPr/>
        </p:nvSpPr>
        <p:spPr>
          <a:xfrm>
            <a:off x="4639052" y="0"/>
            <a:ext cx="7552944" cy="6858000"/>
          </a:xfrm>
          <a:prstGeom prst="rect">
            <a:avLst/>
          </a:prstGeom>
          <a:solidFill>
            <a:srgbClr val="C8CAC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ounded Rectangle 9">
            <a:extLst>
              <a:ext uri="{FF2B5EF4-FFF2-40B4-BE49-F238E27FC236}">
                <a16:creationId xmlns:a16="http://schemas.microsoft.com/office/drawing/2014/main" id="{AE5C5F17-E559-4011-A71F-F0181A5E0205}"/>
              </a:ext>
            </a:extLst>
          </p:cNvPr>
          <p:cNvSpPr>
            <a:spLocks noMove="1" noResize="1"/>
          </p:cNvSpPr>
          <p:nvPr/>
        </p:nvSpPr>
        <p:spPr>
          <a:xfrm>
            <a:off x="5123684" y="557784"/>
            <a:ext cx="6584100" cy="5739185"/>
          </a:xfrm>
          <a:custGeom>
            <a:avLst/>
            <a:gdLst>
              <a:gd name="f0" fmla="val 10800000"/>
              <a:gd name="f1" fmla="val 5400000"/>
              <a:gd name="f2" fmla="val 16200000"/>
              <a:gd name="f3" fmla="val w"/>
              <a:gd name="f4" fmla="val h"/>
              <a:gd name="f5" fmla="val ss"/>
              <a:gd name="f6" fmla="val 0"/>
              <a:gd name="f7" fmla="*/ 5419351 1 1725033"/>
              <a:gd name="f8" fmla="val 45"/>
              <a:gd name="f9" fmla="abs f3"/>
              <a:gd name="f10" fmla="abs f4"/>
              <a:gd name="f11" fmla="abs f5"/>
              <a:gd name="f12" fmla="*/ f7 1 180"/>
              <a:gd name="f13" fmla="+- 0 0 f1"/>
              <a:gd name="f14" fmla="+- f6 f6 0"/>
              <a:gd name="f15" fmla="abs f6"/>
              <a:gd name="f16" fmla="?: f9 f3 1"/>
              <a:gd name="f17" fmla="?: f10 f4 1"/>
              <a:gd name="f18" fmla="?: f11 f5 1"/>
              <a:gd name="f19" fmla="*/ f8 f12 1"/>
              <a:gd name="f20" fmla="+- f6 0 f14"/>
              <a:gd name="f21" fmla="?: f6 f13 f1"/>
              <a:gd name="f22" fmla="?: f6 f1 f13"/>
              <a:gd name="f23" fmla="*/ f16 1 21600"/>
              <a:gd name="f24" fmla="*/ f17 1 21600"/>
              <a:gd name="f25" fmla="*/ 21600 f16 1"/>
              <a:gd name="f26" fmla="*/ 21600 f17 1"/>
              <a:gd name="f27" fmla="+- 0 0 f19"/>
              <a:gd name="f28" fmla="abs f20"/>
              <a:gd name="f29" fmla="?: f20 f13 f1"/>
              <a:gd name="f30" fmla="?: f20 f1 f13"/>
              <a:gd name="f31" fmla="?: f20 f2 f1"/>
              <a:gd name="f32" fmla="?: f20 f1 f2"/>
              <a:gd name="f33" fmla="?: f20 0 f0"/>
              <a:gd name="f34" fmla="?: f20 f0 0"/>
              <a:gd name="f35" fmla="min f24 f23"/>
              <a:gd name="f36" fmla="*/ f25 1 f18"/>
              <a:gd name="f37" fmla="*/ f26 1 f18"/>
              <a:gd name="f38" fmla="*/ f27 f0 1"/>
              <a:gd name="f39" fmla="?: f20 f32 f31"/>
              <a:gd name="f40" fmla="?: f20 f31 f32"/>
              <a:gd name="f41" fmla="?: f6 f30 f29"/>
              <a:gd name="f42" fmla="val f36"/>
              <a:gd name="f43" fmla="val f37"/>
              <a:gd name="f44" fmla="*/ f38 1 f7"/>
              <a:gd name="f45" fmla="?: f6 f40 f39"/>
              <a:gd name="f46" fmla="*/ f14 f35 1"/>
              <a:gd name="f47" fmla="*/ f6 f35 1"/>
              <a:gd name="f48" fmla="*/ f28 f35 1"/>
              <a:gd name="f49" fmla="*/ f15 f35 1"/>
              <a:gd name="f50" fmla="+- f43 0 f6"/>
              <a:gd name="f51" fmla="+- f42 0 f6"/>
              <a:gd name="f52" fmla="+- f44 0 f1"/>
              <a:gd name="f53" fmla="*/ f43 f35 1"/>
              <a:gd name="f54" fmla="*/ f42 f35 1"/>
              <a:gd name="f55" fmla="+- f43 0 f50"/>
              <a:gd name="f56" fmla="+- f42 0 f51"/>
              <a:gd name="f57" fmla="+- f50 0 f43"/>
              <a:gd name="f58" fmla="+- f51 0 f42"/>
              <a:gd name="f59" fmla="+- f52 f1 0"/>
              <a:gd name="f60" fmla="*/ f50 f35 1"/>
              <a:gd name="f61" fmla="*/ f51 f35 1"/>
              <a:gd name="f62" fmla="abs f55"/>
              <a:gd name="f63" fmla="?: f55 0 f0"/>
              <a:gd name="f64" fmla="?: f55 f0 0"/>
              <a:gd name="f65" fmla="?: f55 f21 f22"/>
              <a:gd name="f66" fmla="abs f56"/>
              <a:gd name="f67" fmla="abs f57"/>
              <a:gd name="f68" fmla="?: f56 f13 f1"/>
              <a:gd name="f69" fmla="?: f56 f1 f13"/>
              <a:gd name="f70" fmla="?: f56 f2 f1"/>
              <a:gd name="f71" fmla="?: f56 f1 f2"/>
              <a:gd name="f72" fmla="abs f58"/>
              <a:gd name="f73" fmla="?: f58 f13 f1"/>
              <a:gd name="f74" fmla="?: f58 f1 f13"/>
              <a:gd name="f75" fmla="?: f58 f34 f33"/>
              <a:gd name="f76" fmla="?: f58 f33 f34"/>
              <a:gd name="f77" fmla="*/ f59 f7 1"/>
              <a:gd name="f78" fmla="?: f6 f64 f63"/>
              <a:gd name="f79" fmla="?: f6 f63 f64"/>
              <a:gd name="f80" fmla="?: f56 f71 f70"/>
              <a:gd name="f81" fmla="?: f56 f70 f71"/>
              <a:gd name="f82" fmla="?: f57 f69 f68"/>
              <a:gd name="f83" fmla="?: f20 f75 f76"/>
              <a:gd name="f84" fmla="?: f20 f73 f74"/>
              <a:gd name="f85" fmla="*/ f77 1 f0"/>
              <a:gd name="f86" fmla="*/ f62 f35 1"/>
              <a:gd name="f87" fmla="*/ f66 f35 1"/>
              <a:gd name="f88" fmla="*/ f67 f35 1"/>
              <a:gd name="f89" fmla="*/ f72 f35 1"/>
              <a:gd name="f90" fmla="?: f55 f78 f79"/>
              <a:gd name="f91" fmla="?: f57 f81 f80"/>
              <a:gd name="f92" fmla="+- 0 0 f85"/>
              <a:gd name="f93" fmla="+- 0 0 f92"/>
              <a:gd name="f94" fmla="*/ f93 f0 1"/>
              <a:gd name="f95" fmla="*/ f94 1 f7"/>
              <a:gd name="f96" fmla="+- f95 0 f1"/>
              <a:gd name="f97" fmla="cos 1 f96"/>
              <a:gd name="f98" fmla="+- 0 0 f97"/>
              <a:gd name="f99" fmla="+- 0 0 f98"/>
              <a:gd name="f100" fmla="val f99"/>
              <a:gd name="f101" fmla="+- 0 0 f100"/>
              <a:gd name="f102" fmla="*/ f6 f101 1"/>
              <a:gd name="f103" fmla="*/ f102 3163 1"/>
              <a:gd name="f104" fmla="*/ f103 1 7636"/>
              <a:gd name="f105" fmla="+- f6 f104 0"/>
              <a:gd name="f106" fmla="+- f42 0 f104"/>
              <a:gd name="f107" fmla="+- f43 0 f104"/>
              <a:gd name="f108" fmla="*/ f105 f35 1"/>
              <a:gd name="f109" fmla="*/ f106 f35 1"/>
              <a:gd name="f110" fmla="*/ f107 f35 1"/>
            </a:gdLst>
            <a:ahLst/>
            <a:cxnLst>
              <a:cxn ang="3cd4">
                <a:pos x="hc" y="t"/>
              </a:cxn>
              <a:cxn ang="0">
                <a:pos x="r" y="vc"/>
              </a:cxn>
              <a:cxn ang="cd4">
                <a:pos x="hc" y="b"/>
              </a:cxn>
              <a:cxn ang="cd2">
                <a:pos x="l" y="vc"/>
              </a:cxn>
            </a:cxnLst>
            <a:rect l="f108" t="f108" r="f109" b="f110"/>
            <a:pathLst>
              <a:path>
                <a:moveTo>
                  <a:pt x="f46" y="f47"/>
                </a:moveTo>
                <a:arcTo wR="f48" hR="f49" stAng="f45" swAng="f41"/>
                <a:lnTo>
                  <a:pt x="f47" y="f60"/>
                </a:lnTo>
                <a:arcTo wR="f49" hR="f86" stAng="f90" swAng="f65"/>
                <a:lnTo>
                  <a:pt x="f61" y="f53"/>
                </a:lnTo>
                <a:arcTo wR="f87" hR="f88" stAng="f91" swAng="f82"/>
                <a:lnTo>
                  <a:pt x="f54" y="f46"/>
                </a:lnTo>
                <a:arcTo wR="f89" hR="f48" stAng="f83" swAng="f84"/>
                <a:close/>
              </a:path>
            </a:pathLst>
          </a:custGeom>
          <a:solidFill>
            <a:srgbClr val="FFFFFF"/>
          </a:solidFill>
          <a:ln w="9528" cap="flat">
            <a:solidFill>
              <a:srgbClr val="C8CACA"/>
            </a:solidFill>
            <a:prstDash val="solid"/>
            <a:miter/>
          </a:ln>
          <a:effectLst>
            <a:outerShdw dist="19046" dir="5400000" algn="tl">
              <a:srgbClr val="000000">
                <a:alpha val="63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6" name="Bildobjekt 6">
            <a:extLst>
              <a:ext uri="{FF2B5EF4-FFF2-40B4-BE49-F238E27FC236}">
                <a16:creationId xmlns:a16="http://schemas.microsoft.com/office/drawing/2014/main" id="{0FF82336-807C-42BA-A383-12E9CBCF6A20}"/>
              </a:ext>
            </a:extLst>
          </p:cNvPr>
          <p:cNvPicPr>
            <a:picLocks noChangeAspect="1"/>
          </p:cNvPicPr>
          <p:nvPr/>
        </p:nvPicPr>
        <p:blipFill>
          <a:blip r:embed="rId3"/>
          <a:stretch>
            <a:fillRect/>
          </a:stretch>
        </p:blipFill>
        <p:spPr>
          <a:xfrm>
            <a:off x="4639052" y="0"/>
            <a:ext cx="7552944" cy="6858000"/>
          </a:xfrm>
          <a:prstGeom prst="rect">
            <a:avLst/>
          </a:prstGeom>
          <a:noFill/>
          <a:ln cap="flat">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33">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6F543D-1A8C-4A2C-BF4B-00DF5F233395}"/>
              </a:ext>
            </a:extLst>
          </p:cNvPr>
          <p:cNvSpPr txBox="1">
            <a:spLocks noGrp="1"/>
          </p:cNvSpPr>
          <p:nvPr>
            <p:ph type="title"/>
          </p:nvPr>
        </p:nvSpPr>
        <p:spPr>
          <a:xfrm>
            <a:off x="786094" y="557431"/>
            <a:ext cx="4118457" cy="1617399"/>
          </a:xfrm>
        </p:spPr>
        <p:txBody>
          <a:bodyPr>
            <a:normAutofit/>
          </a:bodyPr>
          <a:lstStyle/>
          <a:p>
            <a:pPr lvl="0"/>
            <a:r>
              <a:rPr lang="sv-SE" sz="4000" b="1"/>
              <a:t>Mensskydd</a:t>
            </a:r>
            <a:endParaRPr lang="sv-SE" sz="4000" b="1">
              <a:ea typeface="Calibri Light"/>
              <a:cs typeface="Calibri Light"/>
            </a:endParaRPr>
          </a:p>
        </p:txBody>
      </p:sp>
      <p:sp>
        <p:nvSpPr>
          <p:cNvPr id="3" name="Platshållare för innehåll 2">
            <a:extLst>
              <a:ext uri="{FF2B5EF4-FFF2-40B4-BE49-F238E27FC236}">
                <a16:creationId xmlns:a16="http://schemas.microsoft.com/office/drawing/2014/main" id="{898F2226-0C81-4A42-B4AF-0EA360A05078}"/>
              </a:ext>
            </a:extLst>
          </p:cNvPr>
          <p:cNvSpPr txBox="1">
            <a:spLocks noGrp="1"/>
          </p:cNvSpPr>
          <p:nvPr>
            <p:ph idx="1"/>
          </p:nvPr>
        </p:nvSpPr>
        <p:spPr>
          <a:xfrm>
            <a:off x="696146" y="1630006"/>
            <a:ext cx="3505489" cy="3785414"/>
          </a:xfrm>
        </p:spPr>
        <p:txBody>
          <a:bodyPr vert="horz" lIns="91440" tIns="45720" rIns="91440" bIns="45720" rtlCol="0" anchor="t">
            <a:noAutofit/>
          </a:bodyPr>
          <a:lstStyle/>
          <a:p>
            <a:pPr marL="0" lvl="0" indent="0">
              <a:lnSpc>
                <a:spcPct val="70000"/>
              </a:lnSpc>
              <a:buNone/>
            </a:pPr>
            <a:endParaRPr lang="sv-SE" sz="1500" b="1"/>
          </a:p>
          <a:p>
            <a:pPr lvl="0">
              <a:lnSpc>
                <a:spcPct val="70000"/>
              </a:lnSpc>
            </a:pPr>
            <a:r>
              <a:rPr lang="sv-SE" sz="2000"/>
              <a:t>Det finns olika typer av mensskydd.</a:t>
            </a:r>
            <a:endParaRPr lang="sv-SE" sz="2000">
              <a:ea typeface="Calibri"/>
              <a:cs typeface="Calibri"/>
            </a:endParaRPr>
          </a:p>
          <a:p>
            <a:pPr lvl="0">
              <a:lnSpc>
                <a:spcPct val="70000"/>
              </a:lnSpc>
            </a:pPr>
            <a:r>
              <a:rPr lang="sv-SE" sz="2000"/>
              <a:t>De vanligaste mensskydden är </a:t>
            </a:r>
            <a:r>
              <a:rPr lang="sv-SE" sz="2000" b="1"/>
              <a:t>trosskydd, binda, tampong och menskopp</a:t>
            </a:r>
            <a:r>
              <a:rPr lang="sv-SE" sz="2000"/>
              <a:t>.</a:t>
            </a:r>
            <a:endParaRPr lang="sv-SE" sz="2000">
              <a:ea typeface="Calibri"/>
              <a:cs typeface="Calibri"/>
            </a:endParaRPr>
          </a:p>
          <a:p>
            <a:pPr lvl="0">
              <a:lnSpc>
                <a:spcPct val="70000"/>
              </a:lnSpc>
            </a:pPr>
            <a:r>
              <a:rPr lang="sv-SE" sz="2000"/>
              <a:t>Mensskydd finns att köpa i de flesta mataffärer, kiosker och apotek.</a:t>
            </a:r>
            <a:endParaRPr lang="sv-SE" sz="2000">
              <a:ea typeface="Calibri"/>
              <a:cs typeface="Calibri"/>
            </a:endParaRPr>
          </a:p>
          <a:p>
            <a:pPr lvl="0">
              <a:lnSpc>
                <a:spcPct val="70000"/>
              </a:lnSpc>
            </a:pPr>
            <a:r>
              <a:rPr lang="sv-SE" sz="2000"/>
              <a:t>Menskopp finns att köpa på apotek, på nätet och i en del mataffärer.</a:t>
            </a:r>
            <a:endParaRPr lang="sv-SE" sz="2000">
              <a:ea typeface="Calibri"/>
              <a:cs typeface="Calibri"/>
            </a:endParaRPr>
          </a:p>
          <a:p>
            <a:pPr>
              <a:lnSpc>
                <a:spcPct val="70000"/>
              </a:lnSpc>
            </a:pPr>
            <a:r>
              <a:rPr lang="sv-SE" sz="2000"/>
              <a:t>Bindor och tamponger </a:t>
            </a:r>
            <a:r>
              <a:rPr lang="sv-SE" sz="2000" u="sng"/>
              <a:t>får inte </a:t>
            </a:r>
            <a:r>
              <a:rPr lang="sv-SE" sz="2000"/>
              <a:t>spolas ner i toaletten. De måste slängas i soppåsen. </a:t>
            </a:r>
            <a:endParaRPr lang="sv-SE" sz="2000">
              <a:ea typeface="Calibri"/>
              <a:cs typeface="Calibri"/>
            </a:endParaRPr>
          </a:p>
          <a:p>
            <a:pPr marL="0" lvl="0" indent="0">
              <a:lnSpc>
                <a:spcPct val="70000"/>
              </a:lnSpc>
              <a:buNone/>
            </a:pPr>
            <a:endParaRPr lang="sv-SE" sz="2000">
              <a:ea typeface="Calibri"/>
              <a:cs typeface="Calibri"/>
            </a:endParaRPr>
          </a:p>
        </p:txBody>
      </p:sp>
      <p:sp>
        <p:nvSpPr>
          <p:cNvPr id="4" name="Rectangle 8">
            <a:extLst>
              <a:ext uri="{FF2B5EF4-FFF2-40B4-BE49-F238E27FC236}">
                <a16:creationId xmlns:a16="http://schemas.microsoft.com/office/drawing/2014/main" id="{4B6F3948-E8A9-483A-BC7B-2F9B5DE57BFC}"/>
              </a:ext>
            </a:extLst>
          </p:cNvPr>
          <p:cNvSpPr>
            <a:spLocks noMove="1" noResize="1"/>
          </p:cNvSpPr>
          <p:nvPr/>
        </p:nvSpPr>
        <p:spPr>
          <a:xfrm>
            <a:off x="4639052" y="0"/>
            <a:ext cx="7552944" cy="6858000"/>
          </a:xfrm>
          <a:prstGeom prst="rect">
            <a:avLst/>
          </a:prstGeom>
          <a:solidFill>
            <a:srgbClr val="C8CAC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ounded Rectangle 9">
            <a:extLst>
              <a:ext uri="{FF2B5EF4-FFF2-40B4-BE49-F238E27FC236}">
                <a16:creationId xmlns:a16="http://schemas.microsoft.com/office/drawing/2014/main" id="{1A72DD86-5B42-4951-ACD1-6AED5F92D202}"/>
              </a:ext>
            </a:extLst>
          </p:cNvPr>
          <p:cNvSpPr>
            <a:spLocks noMove="1" noResize="1"/>
          </p:cNvSpPr>
          <p:nvPr/>
        </p:nvSpPr>
        <p:spPr>
          <a:xfrm>
            <a:off x="5123684" y="557784"/>
            <a:ext cx="6584100" cy="5739185"/>
          </a:xfrm>
          <a:custGeom>
            <a:avLst/>
            <a:gdLst>
              <a:gd name="f0" fmla="val 10800000"/>
              <a:gd name="f1" fmla="val 5400000"/>
              <a:gd name="f2" fmla="val 16200000"/>
              <a:gd name="f3" fmla="val w"/>
              <a:gd name="f4" fmla="val h"/>
              <a:gd name="f5" fmla="val ss"/>
              <a:gd name="f6" fmla="val 0"/>
              <a:gd name="f7" fmla="*/ 5419351 1 1725033"/>
              <a:gd name="f8" fmla="val 45"/>
              <a:gd name="f9" fmla="abs f3"/>
              <a:gd name="f10" fmla="abs f4"/>
              <a:gd name="f11" fmla="abs f5"/>
              <a:gd name="f12" fmla="*/ f7 1 180"/>
              <a:gd name="f13" fmla="+- 0 0 f1"/>
              <a:gd name="f14" fmla="+- f6 f6 0"/>
              <a:gd name="f15" fmla="abs f6"/>
              <a:gd name="f16" fmla="?: f9 f3 1"/>
              <a:gd name="f17" fmla="?: f10 f4 1"/>
              <a:gd name="f18" fmla="?: f11 f5 1"/>
              <a:gd name="f19" fmla="*/ f8 f12 1"/>
              <a:gd name="f20" fmla="+- f6 0 f14"/>
              <a:gd name="f21" fmla="?: f6 f13 f1"/>
              <a:gd name="f22" fmla="?: f6 f1 f13"/>
              <a:gd name="f23" fmla="*/ f16 1 21600"/>
              <a:gd name="f24" fmla="*/ f17 1 21600"/>
              <a:gd name="f25" fmla="*/ 21600 f16 1"/>
              <a:gd name="f26" fmla="*/ 21600 f17 1"/>
              <a:gd name="f27" fmla="+- 0 0 f19"/>
              <a:gd name="f28" fmla="abs f20"/>
              <a:gd name="f29" fmla="?: f20 f13 f1"/>
              <a:gd name="f30" fmla="?: f20 f1 f13"/>
              <a:gd name="f31" fmla="?: f20 f2 f1"/>
              <a:gd name="f32" fmla="?: f20 f1 f2"/>
              <a:gd name="f33" fmla="?: f20 0 f0"/>
              <a:gd name="f34" fmla="?: f20 f0 0"/>
              <a:gd name="f35" fmla="min f24 f23"/>
              <a:gd name="f36" fmla="*/ f25 1 f18"/>
              <a:gd name="f37" fmla="*/ f26 1 f18"/>
              <a:gd name="f38" fmla="*/ f27 f0 1"/>
              <a:gd name="f39" fmla="?: f20 f32 f31"/>
              <a:gd name="f40" fmla="?: f20 f31 f32"/>
              <a:gd name="f41" fmla="?: f6 f30 f29"/>
              <a:gd name="f42" fmla="val f36"/>
              <a:gd name="f43" fmla="val f37"/>
              <a:gd name="f44" fmla="*/ f38 1 f7"/>
              <a:gd name="f45" fmla="?: f6 f40 f39"/>
              <a:gd name="f46" fmla="*/ f14 f35 1"/>
              <a:gd name="f47" fmla="*/ f6 f35 1"/>
              <a:gd name="f48" fmla="*/ f28 f35 1"/>
              <a:gd name="f49" fmla="*/ f15 f35 1"/>
              <a:gd name="f50" fmla="+- f43 0 f6"/>
              <a:gd name="f51" fmla="+- f42 0 f6"/>
              <a:gd name="f52" fmla="+- f44 0 f1"/>
              <a:gd name="f53" fmla="*/ f43 f35 1"/>
              <a:gd name="f54" fmla="*/ f42 f35 1"/>
              <a:gd name="f55" fmla="+- f43 0 f50"/>
              <a:gd name="f56" fmla="+- f42 0 f51"/>
              <a:gd name="f57" fmla="+- f50 0 f43"/>
              <a:gd name="f58" fmla="+- f51 0 f42"/>
              <a:gd name="f59" fmla="+- f52 f1 0"/>
              <a:gd name="f60" fmla="*/ f50 f35 1"/>
              <a:gd name="f61" fmla="*/ f51 f35 1"/>
              <a:gd name="f62" fmla="abs f55"/>
              <a:gd name="f63" fmla="?: f55 0 f0"/>
              <a:gd name="f64" fmla="?: f55 f0 0"/>
              <a:gd name="f65" fmla="?: f55 f21 f22"/>
              <a:gd name="f66" fmla="abs f56"/>
              <a:gd name="f67" fmla="abs f57"/>
              <a:gd name="f68" fmla="?: f56 f13 f1"/>
              <a:gd name="f69" fmla="?: f56 f1 f13"/>
              <a:gd name="f70" fmla="?: f56 f2 f1"/>
              <a:gd name="f71" fmla="?: f56 f1 f2"/>
              <a:gd name="f72" fmla="abs f58"/>
              <a:gd name="f73" fmla="?: f58 f13 f1"/>
              <a:gd name="f74" fmla="?: f58 f1 f13"/>
              <a:gd name="f75" fmla="?: f58 f34 f33"/>
              <a:gd name="f76" fmla="?: f58 f33 f34"/>
              <a:gd name="f77" fmla="*/ f59 f7 1"/>
              <a:gd name="f78" fmla="?: f6 f64 f63"/>
              <a:gd name="f79" fmla="?: f6 f63 f64"/>
              <a:gd name="f80" fmla="?: f56 f71 f70"/>
              <a:gd name="f81" fmla="?: f56 f70 f71"/>
              <a:gd name="f82" fmla="?: f57 f69 f68"/>
              <a:gd name="f83" fmla="?: f20 f75 f76"/>
              <a:gd name="f84" fmla="?: f20 f73 f74"/>
              <a:gd name="f85" fmla="*/ f77 1 f0"/>
              <a:gd name="f86" fmla="*/ f62 f35 1"/>
              <a:gd name="f87" fmla="*/ f66 f35 1"/>
              <a:gd name="f88" fmla="*/ f67 f35 1"/>
              <a:gd name="f89" fmla="*/ f72 f35 1"/>
              <a:gd name="f90" fmla="?: f55 f78 f79"/>
              <a:gd name="f91" fmla="?: f57 f81 f80"/>
              <a:gd name="f92" fmla="+- 0 0 f85"/>
              <a:gd name="f93" fmla="+- 0 0 f92"/>
              <a:gd name="f94" fmla="*/ f93 f0 1"/>
              <a:gd name="f95" fmla="*/ f94 1 f7"/>
              <a:gd name="f96" fmla="+- f95 0 f1"/>
              <a:gd name="f97" fmla="cos 1 f96"/>
              <a:gd name="f98" fmla="+- 0 0 f97"/>
              <a:gd name="f99" fmla="+- 0 0 f98"/>
              <a:gd name="f100" fmla="val f99"/>
              <a:gd name="f101" fmla="+- 0 0 f100"/>
              <a:gd name="f102" fmla="*/ f6 f101 1"/>
              <a:gd name="f103" fmla="*/ f102 3163 1"/>
              <a:gd name="f104" fmla="*/ f103 1 7636"/>
              <a:gd name="f105" fmla="+- f6 f104 0"/>
              <a:gd name="f106" fmla="+- f42 0 f104"/>
              <a:gd name="f107" fmla="+- f43 0 f104"/>
              <a:gd name="f108" fmla="*/ f105 f35 1"/>
              <a:gd name="f109" fmla="*/ f106 f35 1"/>
              <a:gd name="f110" fmla="*/ f107 f35 1"/>
            </a:gdLst>
            <a:ahLst/>
            <a:cxnLst>
              <a:cxn ang="3cd4">
                <a:pos x="hc" y="t"/>
              </a:cxn>
              <a:cxn ang="0">
                <a:pos x="r" y="vc"/>
              </a:cxn>
              <a:cxn ang="cd4">
                <a:pos x="hc" y="b"/>
              </a:cxn>
              <a:cxn ang="cd2">
                <a:pos x="l" y="vc"/>
              </a:cxn>
            </a:cxnLst>
            <a:rect l="f108" t="f108" r="f109" b="f110"/>
            <a:pathLst>
              <a:path>
                <a:moveTo>
                  <a:pt x="f46" y="f47"/>
                </a:moveTo>
                <a:arcTo wR="f48" hR="f49" stAng="f45" swAng="f41"/>
                <a:lnTo>
                  <a:pt x="f47" y="f60"/>
                </a:lnTo>
                <a:arcTo wR="f49" hR="f86" stAng="f90" swAng="f65"/>
                <a:lnTo>
                  <a:pt x="f61" y="f53"/>
                </a:lnTo>
                <a:arcTo wR="f87" hR="f88" stAng="f91" swAng="f82"/>
                <a:lnTo>
                  <a:pt x="f54" y="f46"/>
                </a:lnTo>
                <a:arcTo wR="f89" hR="f48" stAng="f83" swAng="f84"/>
                <a:close/>
              </a:path>
            </a:pathLst>
          </a:custGeom>
          <a:solidFill>
            <a:srgbClr val="FFFFFF"/>
          </a:solidFill>
          <a:ln w="9528" cap="flat">
            <a:solidFill>
              <a:srgbClr val="C8CACA"/>
            </a:solidFill>
            <a:prstDash val="solid"/>
            <a:miter/>
          </a:ln>
          <a:effectLst>
            <a:outerShdw dist="19046" dir="5400000" algn="tl">
              <a:srgbClr val="000000">
                <a:alpha val="63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6" name="Bildobjekt 8">
            <a:extLst>
              <a:ext uri="{FF2B5EF4-FFF2-40B4-BE49-F238E27FC236}">
                <a16:creationId xmlns:a16="http://schemas.microsoft.com/office/drawing/2014/main" id="{D4DF382B-0F98-441D-B347-087BAEE9CBD8}"/>
              </a:ext>
            </a:extLst>
          </p:cNvPr>
          <p:cNvPicPr>
            <a:picLocks noChangeAspect="1"/>
          </p:cNvPicPr>
          <p:nvPr/>
        </p:nvPicPr>
        <p:blipFill>
          <a:blip r:embed="rId3"/>
          <a:stretch>
            <a:fillRect/>
          </a:stretch>
        </p:blipFill>
        <p:spPr>
          <a:xfrm>
            <a:off x="5123474" y="525487"/>
            <a:ext cx="6584100" cy="5771482"/>
          </a:xfrm>
          <a:prstGeom prst="rect">
            <a:avLst/>
          </a:prstGeom>
          <a:noFill/>
          <a:ln cap="flat">
            <a:noFill/>
          </a:ln>
        </p:spPr>
      </p:pic>
      <p:sp>
        <p:nvSpPr>
          <p:cNvPr id="7" name="textruta 10">
            <a:extLst>
              <a:ext uri="{FF2B5EF4-FFF2-40B4-BE49-F238E27FC236}">
                <a16:creationId xmlns:a16="http://schemas.microsoft.com/office/drawing/2014/main" id="{0A97F17E-D03E-4C39-A937-A5F280D66EC6}"/>
              </a:ext>
            </a:extLst>
          </p:cNvPr>
          <p:cNvSpPr txBox="1"/>
          <p:nvPr/>
        </p:nvSpPr>
        <p:spPr>
          <a:xfrm>
            <a:off x="6004196" y="4567133"/>
            <a:ext cx="1273996" cy="369335"/>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000000"/>
                </a:solidFill>
                <a:uFillTx/>
                <a:latin typeface="Tw Cen MT"/>
              </a:rPr>
              <a:t>Menskopp</a:t>
            </a:r>
          </a:p>
        </p:txBody>
      </p:sp>
      <p:sp>
        <p:nvSpPr>
          <p:cNvPr id="8" name="textruta 11">
            <a:extLst>
              <a:ext uri="{FF2B5EF4-FFF2-40B4-BE49-F238E27FC236}">
                <a16:creationId xmlns:a16="http://schemas.microsoft.com/office/drawing/2014/main" id="{3215FAF7-4229-4F1C-BBBC-BEBC4FBC2237}"/>
              </a:ext>
            </a:extLst>
          </p:cNvPr>
          <p:cNvSpPr txBox="1"/>
          <p:nvPr/>
        </p:nvSpPr>
        <p:spPr>
          <a:xfrm>
            <a:off x="7933032" y="5625169"/>
            <a:ext cx="1485131" cy="369335"/>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000000"/>
                </a:solidFill>
                <a:uFillTx/>
                <a:latin typeface="Tw Cen MT"/>
              </a:rPr>
              <a:t>Tampong</a:t>
            </a:r>
          </a:p>
        </p:txBody>
      </p:sp>
      <p:sp>
        <p:nvSpPr>
          <p:cNvPr id="9" name="textruta 12">
            <a:extLst>
              <a:ext uri="{FF2B5EF4-FFF2-40B4-BE49-F238E27FC236}">
                <a16:creationId xmlns:a16="http://schemas.microsoft.com/office/drawing/2014/main" id="{7F93005B-39A8-4D16-B027-CF0D72A474A2}"/>
              </a:ext>
            </a:extLst>
          </p:cNvPr>
          <p:cNvSpPr txBox="1"/>
          <p:nvPr/>
        </p:nvSpPr>
        <p:spPr>
          <a:xfrm>
            <a:off x="9646215" y="5618338"/>
            <a:ext cx="1140430" cy="646334"/>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000000"/>
                </a:solidFill>
                <a:uFillTx/>
                <a:latin typeface="Tw Cen MT"/>
              </a:rPr>
              <a:t>Binda</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Tw Cen M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743F6C-CF23-4CFE-A6DC-F14D1B7630C1}"/>
              </a:ext>
            </a:extLst>
          </p:cNvPr>
          <p:cNvSpPr txBox="1">
            <a:spLocks noGrp="1"/>
          </p:cNvSpPr>
          <p:nvPr>
            <p:ph type="title"/>
          </p:nvPr>
        </p:nvSpPr>
        <p:spPr>
          <a:xfrm>
            <a:off x="992877" y="649843"/>
            <a:ext cx="10515600" cy="1325563"/>
          </a:xfrm>
        </p:spPr>
        <p:txBody>
          <a:bodyPr/>
          <a:lstStyle/>
          <a:p>
            <a:r>
              <a:rPr lang="sv-SE" b="1"/>
              <a:t>Klimakteriet</a:t>
            </a:r>
            <a:r>
              <a:rPr lang="sv-SE"/>
              <a:t> </a:t>
            </a:r>
          </a:p>
        </p:txBody>
      </p:sp>
      <p:sp>
        <p:nvSpPr>
          <p:cNvPr id="3" name="Platshållare för innehåll 2">
            <a:extLst>
              <a:ext uri="{FF2B5EF4-FFF2-40B4-BE49-F238E27FC236}">
                <a16:creationId xmlns:a16="http://schemas.microsoft.com/office/drawing/2014/main" id="{67FA4125-BA44-4853-87AE-7604721748FC}"/>
              </a:ext>
            </a:extLst>
          </p:cNvPr>
          <p:cNvSpPr txBox="1">
            <a:spLocks noGrp="1"/>
          </p:cNvSpPr>
          <p:nvPr>
            <p:ph idx="1"/>
          </p:nvPr>
        </p:nvSpPr>
        <p:spPr>
          <a:xfrm>
            <a:off x="884569" y="1930448"/>
            <a:ext cx="10515600" cy="4351338"/>
          </a:xfrm>
        </p:spPr>
        <p:txBody>
          <a:bodyPr vert="horz" lIns="91440" tIns="45720" rIns="91440" bIns="45720" rtlCol="0" anchor="t">
            <a:normAutofit/>
          </a:bodyPr>
          <a:lstStyle/>
          <a:p>
            <a:r>
              <a:rPr lang="sv-SE"/>
              <a:t>Klimakteriet kommer oftast runt 40-57 år</a:t>
            </a:r>
          </a:p>
          <a:p>
            <a:r>
              <a:rPr lang="sv-SE"/>
              <a:t>Efter klimakteriet kan inte kvinnan bli gravid och mensen slutar.</a:t>
            </a:r>
            <a:endParaRPr lang="sv-SE">
              <a:cs typeface="Calibri"/>
            </a:endParaRPr>
          </a:p>
          <a:p>
            <a:r>
              <a:rPr lang="sv-SE"/>
              <a:t>Klimakteriet är ingen sjukdom och är naturligt.</a:t>
            </a:r>
            <a:endParaRPr lang="sv-SE">
              <a:cs typeface="Calibri"/>
            </a:endParaRPr>
          </a:p>
          <a:p>
            <a:r>
              <a:rPr lang="sv-SE">
                <a:ea typeface="+mn-lt"/>
                <a:cs typeface="+mn-lt"/>
              </a:rPr>
              <a:t>De flesta av alla kvinnor märker att de är i klimakteriet men kan upplevas olika. </a:t>
            </a:r>
          </a:p>
          <a:p>
            <a:r>
              <a:rPr lang="sv-SE"/>
              <a:t>Om du inte mår bra i klimakteriet finns det mycket hjälp att få – du ska börja med att prata med din vårdcentral. </a:t>
            </a:r>
            <a:endParaRPr lang="sv-SE">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7">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3A6343-CC08-4DA2-BBCA-6DC7BD1F98C8}"/>
              </a:ext>
            </a:extLst>
          </p:cNvPr>
          <p:cNvSpPr txBox="1">
            <a:spLocks noGrp="1"/>
          </p:cNvSpPr>
          <p:nvPr>
            <p:ph type="title"/>
          </p:nvPr>
        </p:nvSpPr>
        <p:spPr>
          <a:xfrm>
            <a:off x="652539" y="2291027"/>
            <a:ext cx="3505498" cy="1622319"/>
          </a:xfrm>
        </p:spPr>
        <p:txBody>
          <a:bodyPr/>
          <a:lstStyle/>
          <a:p>
            <a:r>
              <a:rPr lang="sv-SE" b="1"/>
              <a:t>Mannens yttre könsorgan</a:t>
            </a:r>
            <a:r>
              <a:rPr lang="sv-SE"/>
              <a:t> </a:t>
            </a:r>
          </a:p>
        </p:txBody>
      </p:sp>
      <p:sp>
        <p:nvSpPr>
          <p:cNvPr id="4" name="Rectangle 8">
            <a:extLst>
              <a:ext uri="{FF2B5EF4-FFF2-40B4-BE49-F238E27FC236}">
                <a16:creationId xmlns:a16="http://schemas.microsoft.com/office/drawing/2014/main" id="{282CCF59-29D0-4EB3-921B-BBE8B9FDB693}"/>
              </a:ext>
            </a:extLst>
          </p:cNvPr>
          <p:cNvSpPr>
            <a:spLocks noMove="1" noResize="1"/>
          </p:cNvSpPr>
          <p:nvPr/>
        </p:nvSpPr>
        <p:spPr>
          <a:xfrm>
            <a:off x="4639052" y="0"/>
            <a:ext cx="7552944" cy="6858000"/>
          </a:xfrm>
          <a:prstGeom prst="rect">
            <a:avLst/>
          </a:prstGeom>
          <a:solidFill>
            <a:srgbClr val="C8CAC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ounded Rectangle 9">
            <a:extLst>
              <a:ext uri="{FF2B5EF4-FFF2-40B4-BE49-F238E27FC236}">
                <a16:creationId xmlns:a16="http://schemas.microsoft.com/office/drawing/2014/main" id="{61C1B7F9-9670-4855-8684-BBACAAF705A9}"/>
              </a:ext>
            </a:extLst>
          </p:cNvPr>
          <p:cNvSpPr>
            <a:spLocks noMove="1" noResize="1"/>
          </p:cNvSpPr>
          <p:nvPr/>
        </p:nvSpPr>
        <p:spPr>
          <a:xfrm>
            <a:off x="5123684" y="557784"/>
            <a:ext cx="6584100" cy="5739185"/>
          </a:xfrm>
          <a:custGeom>
            <a:avLst/>
            <a:gdLst>
              <a:gd name="f0" fmla="val 10800000"/>
              <a:gd name="f1" fmla="val 5400000"/>
              <a:gd name="f2" fmla="val 16200000"/>
              <a:gd name="f3" fmla="val w"/>
              <a:gd name="f4" fmla="val h"/>
              <a:gd name="f5" fmla="val ss"/>
              <a:gd name="f6" fmla="val 0"/>
              <a:gd name="f7" fmla="*/ 5419351 1 1725033"/>
              <a:gd name="f8" fmla="val 45"/>
              <a:gd name="f9" fmla="abs f3"/>
              <a:gd name="f10" fmla="abs f4"/>
              <a:gd name="f11" fmla="abs f5"/>
              <a:gd name="f12" fmla="*/ f7 1 180"/>
              <a:gd name="f13" fmla="+- 0 0 f1"/>
              <a:gd name="f14" fmla="+- f6 f6 0"/>
              <a:gd name="f15" fmla="abs f6"/>
              <a:gd name="f16" fmla="?: f9 f3 1"/>
              <a:gd name="f17" fmla="?: f10 f4 1"/>
              <a:gd name="f18" fmla="?: f11 f5 1"/>
              <a:gd name="f19" fmla="*/ f8 f12 1"/>
              <a:gd name="f20" fmla="+- f6 0 f14"/>
              <a:gd name="f21" fmla="?: f6 f13 f1"/>
              <a:gd name="f22" fmla="?: f6 f1 f13"/>
              <a:gd name="f23" fmla="*/ f16 1 21600"/>
              <a:gd name="f24" fmla="*/ f17 1 21600"/>
              <a:gd name="f25" fmla="*/ 21600 f16 1"/>
              <a:gd name="f26" fmla="*/ 21600 f17 1"/>
              <a:gd name="f27" fmla="+- 0 0 f19"/>
              <a:gd name="f28" fmla="abs f20"/>
              <a:gd name="f29" fmla="?: f20 f13 f1"/>
              <a:gd name="f30" fmla="?: f20 f1 f13"/>
              <a:gd name="f31" fmla="?: f20 f2 f1"/>
              <a:gd name="f32" fmla="?: f20 f1 f2"/>
              <a:gd name="f33" fmla="?: f20 0 f0"/>
              <a:gd name="f34" fmla="?: f20 f0 0"/>
              <a:gd name="f35" fmla="min f24 f23"/>
              <a:gd name="f36" fmla="*/ f25 1 f18"/>
              <a:gd name="f37" fmla="*/ f26 1 f18"/>
              <a:gd name="f38" fmla="*/ f27 f0 1"/>
              <a:gd name="f39" fmla="?: f20 f32 f31"/>
              <a:gd name="f40" fmla="?: f20 f31 f32"/>
              <a:gd name="f41" fmla="?: f6 f30 f29"/>
              <a:gd name="f42" fmla="val f36"/>
              <a:gd name="f43" fmla="val f37"/>
              <a:gd name="f44" fmla="*/ f38 1 f7"/>
              <a:gd name="f45" fmla="?: f6 f40 f39"/>
              <a:gd name="f46" fmla="*/ f14 f35 1"/>
              <a:gd name="f47" fmla="*/ f6 f35 1"/>
              <a:gd name="f48" fmla="*/ f28 f35 1"/>
              <a:gd name="f49" fmla="*/ f15 f35 1"/>
              <a:gd name="f50" fmla="+- f43 0 f6"/>
              <a:gd name="f51" fmla="+- f42 0 f6"/>
              <a:gd name="f52" fmla="+- f44 0 f1"/>
              <a:gd name="f53" fmla="*/ f43 f35 1"/>
              <a:gd name="f54" fmla="*/ f42 f35 1"/>
              <a:gd name="f55" fmla="+- f43 0 f50"/>
              <a:gd name="f56" fmla="+- f42 0 f51"/>
              <a:gd name="f57" fmla="+- f50 0 f43"/>
              <a:gd name="f58" fmla="+- f51 0 f42"/>
              <a:gd name="f59" fmla="+- f52 f1 0"/>
              <a:gd name="f60" fmla="*/ f50 f35 1"/>
              <a:gd name="f61" fmla="*/ f51 f35 1"/>
              <a:gd name="f62" fmla="abs f55"/>
              <a:gd name="f63" fmla="?: f55 0 f0"/>
              <a:gd name="f64" fmla="?: f55 f0 0"/>
              <a:gd name="f65" fmla="?: f55 f21 f22"/>
              <a:gd name="f66" fmla="abs f56"/>
              <a:gd name="f67" fmla="abs f57"/>
              <a:gd name="f68" fmla="?: f56 f13 f1"/>
              <a:gd name="f69" fmla="?: f56 f1 f13"/>
              <a:gd name="f70" fmla="?: f56 f2 f1"/>
              <a:gd name="f71" fmla="?: f56 f1 f2"/>
              <a:gd name="f72" fmla="abs f58"/>
              <a:gd name="f73" fmla="?: f58 f13 f1"/>
              <a:gd name="f74" fmla="?: f58 f1 f13"/>
              <a:gd name="f75" fmla="?: f58 f34 f33"/>
              <a:gd name="f76" fmla="?: f58 f33 f34"/>
              <a:gd name="f77" fmla="*/ f59 f7 1"/>
              <a:gd name="f78" fmla="?: f6 f64 f63"/>
              <a:gd name="f79" fmla="?: f6 f63 f64"/>
              <a:gd name="f80" fmla="?: f56 f71 f70"/>
              <a:gd name="f81" fmla="?: f56 f70 f71"/>
              <a:gd name="f82" fmla="?: f57 f69 f68"/>
              <a:gd name="f83" fmla="?: f20 f75 f76"/>
              <a:gd name="f84" fmla="?: f20 f73 f74"/>
              <a:gd name="f85" fmla="*/ f77 1 f0"/>
              <a:gd name="f86" fmla="*/ f62 f35 1"/>
              <a:gd name="f87" fmla="*/ f66 f35 1"/>
              <a:gd name="f88" fmla="*/ f67 f35 1"/>
              <a:gd name="f89" fmla="*/ f72 f35 1"/>
              <a:gd name="f90" fmla="?: f55 f78 f79"/>
              <a:gd name="f91" fmla="?: f57 f81 f80"/>
              <a:gd name="f92" fmla="+- 0 0 f85"/>
              <a:gd name="f93" fmla="+- 0 0 f92"/>
              <a:gd name="f94" fmla="*/ f93 f0 1"/>
              <a:gd name="f95" fmla="*/ f94 1 f7"/>
              <a:gd name="f96" fmla="+- f95 0 f1"/>
              <a:gd name="f97" fmla="cos 1 f96"/>
              <a:gd name="f98" fmla="+- 0 0 f97"/>
              <a:gd name="f99" fmla="+- 0 0 f98"/>
              <a:gd name="f100" fmla="val f99"/>
              <a:gd name="f101" fmla="+- 0 0 f100"/>
              <a:gd name="f102" fmla="*/ f6 f101 1"/>
              <a:gd name="f103" fmla="*/ f102 3163 1"/>
              <a:gd name="f104" fmla="*/ f103 1 7636"/>
              <a:gd name="f105" fmla="+- f6 f104 0"/>
              <a:gd name="f106" fmla="+- f42 0 f104"/>
              <a:gd name="f107" fmla="+- f43 0 f104"/>
              <a:gd name="f108" fmla="*/ f105 f35 1"/>
              <a:gd name="f109" fmla="*/ f106 f35 1"/>
              <a:gd name="f110" fmla="*/ f107 f35 1"/>
            </a:gdLst>
            <a:ahLst/>
            <a:cxnLst>
              <a:cxn ang="3cd4">
                <a:pos x="hc" y="t"/>
              </a:cxn>
              <a:cxn ang="0">
                <a:pos x="r" y="vc"/>
              </a:cxn>
              <a:cxn ang="cd4">
                <a:pos x="hc" y="b"/>
              </a:cxn>
              <a:cxn ang="cd2">
                <a:pos x="l" y="vc"/>
              </a:cxn>
            </a:cxnLst>
            <a:rect l="f108" t="f108" r="f109" b="f110"/>
            <a:pathLst>
              <a:path>
                <a:moveTo>
                  <a:pt x="f46" y="f47"/>
                </a:moveTo>
                <a:arcTo wR="f48" hR="f49" stAng="f45" swAng="f41"/>
                <a:lnTo>
                  <a:pt x="f47" y="f60"/>
                </a:lnTo>
                <a:arcTo wR="f49" hR="f86" stAng="f90" swAng="f65"/>
                <a:lnTo>
                  <a:pt x="f61" y="f53"/>
                </a:lnTo>
                <a:arcTo wR="f87" hR="f88" stAng="f91" swAng="f82"/>
                <a:lnTo>
                  <a:pt x="f54" y="f46"/>
                </a:lnTo>
                <a:arcTo wR="f89" hR="f48" stAng="f83" swAng="f84"/>
                <a:close/>
              </a:path>
            </a:pathLst>
          </a:custGeom>
          <a:solidFill>
            <a:srgbClr val="FFFFFF"/>
          </a:solidFill>
          <a:ln w="9528" cap="flat">
            <a:solidFill>
              <a:srgbClr val="C8CACA"/>
            </a:solidFill>
            <a:prstDash val="solid"/>
            <a:miter/>
          </a:ln>
          <a:effectLst>
            <a:outerShdw dist="19046" dir="5400000" algn="tl">
              <a:srgbClr val="000000">
                <a:alpha val="63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6" name="Bildobjekt 6">
            <a:extLst>
              <a:ext uri="{FF2B5EF4-FFF2-40B4-BE49-F238E27FC236}">
                <a16:creationId xmlns:a16="http://schemas.microsoft.com/office/drawing/2014/main" id="{3B8B9F50-6BFD-40E3-B9FD-11D4CF01B685}"/>
              </a:ext>
            </a:extLst>
          </p:cNvPr>
          <p:cNvPicPr>
            <a:picLocks noChangeAspect="1"/>
          </p:cNvPicPr>
          <p:nvPr/>
        </p:nvPicPr>
        <p:blipFill>
          <a:blip r:embed="rId3"/>
          <a:stretch>
            <a:fillRect/>
          </a:stretch>
        </p:blipFill>
        <p:spPr>
          <a:xfrm>
            <a:off x="5123684" y="994995"/>
            <a:ext cx="6584100" cy="4656847"/>
          </a:xfrm>
          <a:prstGeom prst="rect">
            <a:avLst/>
          </a:prstGeom>
          <a:noFill/>
          <a:ln cap="flat">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15">
    <p:bg>
      <p:bgPr>
        <a:solidFill>
          <a:srgbClr val="FFFFFF"/>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1C10C7-5D32-40C2-825E-FC4BFBBB27B7}"/>
              </a:ext>
            </a:extLst>
          </p:cNvPr>
          <p:cNvSpPr txBox="1">
            <a:spLocks noGrp="1"/>
          </p:cNvSpPr>
          <p:nvPr>
            <p:ph type="title"/>
          </p:nvPr>
        </p:nvSpPr>
        <p:spPr>
          <a:xfrm>
            <a:off x="805494" y="2116540"/>
            <a:ext cx="5577620" cy="1622319"/>
          </a:xfrm>
        </p:spPr>
        <p:txBody>
          <a:bodyPr/>
          <a:lstStyle/>
          <a:p>
            <a:r>
              <a:rPr lang="sv-SE" b="1"/>
              <a:t>Mannens inre könsorgan </a:t>
            </a:r>
            <a:endParaRPr lang="sv-SE" b="1">
              <a:ea typeface="Calibri Light"/>
              <a:cs typeface="Calibri Light"/>
            </a:endParaRPr>
          </a:p>
        </p:txBody>
      </p:sp>
      <p:sp>
        <p:nvSpPr>
          <p:cNvPr id="4" name="Rectangle 15">
            <a:extLst>
              <a:ext uri="{FF2B5EF4-FFF2-40B4-BE49-F238E27FC236}">
                <a16:creationId xmlns:a16="http://schemas.microsoft.com/office/drawing/2014/main" id="{7B30A97C-86D9-4EFA-82E4-A9812269D934}"/>
              </a:ext>
            </a:extLst>
          </p:cNvPr>
          <p:cNvSpPr>
            <a:spLocks noMove="1" noResize="1"/>
          </p:cNvSpPr>
          <p:nvPr/>
        </p:nvSpPr>
        <p:spPr>
          <a:xfrm>
            <a:off x="6092948" y="0"/>
            <a:ext cx="6099048" cy="6858000"/>
          </a:xfrm>
          <a:prstGeom prst="rect">
            <a:avLst/>
          </a:prstGeom>
          <a:solidFill>
            <a:srgbClr val="C8CAC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ounded Rectangle 9">
            <a:extLst>
              <a:ext uri="{FF2B5EF4-FFF2-40B4-BE49-F238E27FC236}">
                <a16:creationId xmlns:a16="http://schemas.microsoft.com/office/drawing/2014/main" id="{9A635D4E-B60D-4A8D-8D36-E38BECC39C73}"/>
              </a:ext>
            </a:extLst>
          </p:cNvPr>
          <p:cNvSpPr>
            <a:spLocks noMove="1" noResize="1"/>
          </p:cNvSpPr>
          <p:nvPr/>
        </p:nvSpPr>
        <p:spPr>
          <a:xfrm>
            <a:off x="6577580" y="557784"/>
            <a:ext cx="5130204" cy="5739185"/>
          </a:xfrm>
          <a:custGeom>
            <a:avLst/>
            <a:gdLst>
              <a:gd name="f0" fmla="val 10800000"/>
              <a:gd name="f1" fmla="val 5400000"/>
              <a:gd name="f2" fmla="val 16200000"/>
              <a:gd name="f3" fmla="val w"/>
              <a:gd name="f4" fmla="val h"/>
              <a:gd name="f5" fmla="val ss"/>
              <a:gd name="f6" fmla="val 0"/>
              <a:gd name="f7" fmla="*/ 5419351 1 1725033"/>
              <a:gd name="f8" fmla="val 45"/>
              <a:gd name="f9" fmla="abs f3"/>
              <a:gd name="f10" fmla="abs f4"/>
              <a:gd name="f11" fmla="abs f5"/>
              <a:gd name="f12" fmla="*/ f7 1 180"/>
              <a:gd name="f13" fmla="+- 0 0 f1"/>
              <a:gd name="f14" fmla="+- f6 f6 0"/>
              <a:gd name="f15" fmla="abs f6"/>
              <a:gd name="f16" fmla="?: f9 f3 1"/>
              <a:gd name="f17" fmla="?: f10 f4 1"/>
              <a:gd name="f18" fmla="?: f11 f5 1"/>
              <a:gd name="f19" fmla="*/ f8 f12 1"/>
              <a:gd name="f20" fmla="+- f6 0 f14"/>
              <a:gd name="f21" fmla="?: f6 f13 f1"/>
              <a:gd name="f22" fmla="?: f6 f1 f13"/>
              <a:gd name="f23" fmla="*/ f16 1 21600"/>
              <a:gd name="f24" fmla="*/ f17 1 21600"/>
              <a:gd name="f25" fmla="*/ 21600 f16 1"/>
              <a:gd name="f26" fmla="*/ 21600 f17 1"/>
              <a:gd name="f27" fmla="+- 0 0 f19"/>
              <a:gd name="f28" fmla="abs f20"/>
              <a:gd name="f29" fmla="?: f20 f13 f1"/>
              <a:gd name="f30" fmla="?: f20 f1 f13"/>
              <a:gd name="f31" fmla="?: f20 f2 f1"/>
              <a:gd name="f32" fmla="?: f20 f1 f2"/>
              <a:gd name="f33" fmla="?: f20 0 f0"/>
              <a:gd name="f34" fmla="?: f20 f0 0"/>
              <a:gd name="f35" fmla="min f24 f23"/>
              <a:gd name="f36" fmla="*/ f25 1 f18"/>
              <a:gd name="f37" fmla="*/ f26 1 f18"/>
              <a:gd name="f38" fmla="*/ f27 f0 1"/>
              <a:gd name="f39" fmla="?: f20 f32 f31"/>
              <a:gd name="f40" fmla="?: f20 f31 f32"/>
              <a:gd name="f41" fmla="?: f6 f30 f29"/>
              <a:gd name="f42" fmla="val f36"/>
              <a:gd name="f43" fmla="val f37"/>
              <a:gd name="f44" fmla="*/ f38 1 f7"/>
              <a:gd name="f45" fmla="?: f6 f40 f39"/>
              <a:gd name="f46" fmla="*/ f14 f35 1"/>
              <a:gd name="f47" fmla="*/ f6 f35 1"/>
              <a:gd name="f48" fmla="*/ f28 f35 1"/>
              <a:gd name="f49" fmla="*/ f15 f35 1"/>
              <a:gd name="f50" fmla="+- f43 0 f6"/>
              <a:gd name="f51" fmla="+- f42 0 f6"/>
              <a:gd name="f52" fmla="+- f44 0 f1"/>
              <a:gd name="f53" fmla="*/ f43 f35 1"/>
              <a:gd name="f54" fmla="*/ f42 f35 1"/>
              <a:gd name="f55" fmla="+- f43 0 f50"/>
              <a:gd name="f56" fmla="+- f42 0 f51"/>
              <a:gd name="f57" fmla="+- f50 0 f43"/>
              <a:gd name="f58" fmla="+- f51 0 f42"/>
              <a:gd name="f59" fmla="+- f52 f1 0"/>
              <a:gd name="f60" fmla="*/ f50 f35 1"/>
              <a:gd name="f61" fmla="*/ f51 f35 1"/>
              <a:gd name="f62" fmla="abs f55"/>
              <a:gd name="f63" fmla="?: f55 0 f0"/>
              <a:gd name="f64" fmla="?: f55 f0 0"/>
              <a:gd name="f65" fmla="?: f55 f21 f22"/>
              <a:gd name="f66" fmla="abs f56"/>
              <a:gd name="f67" fmla="abs f57"/>
              <a:gd name="f68" fmla="?: f56 f13 f1"/>
              <a:gd name="f69" fmla="?: f56 f1 f13"/>
              <a:gd name="f70" fmla="?: f56 f2 f1"/>
              <a:gd name="f71" fmla="?: f56 f1 f2"/>
              <a:gd name="f72" fmla="abs f58"/>
              <a:gd name="f73" fmla="?: f58 f13 f1"/>
              <a:gd name="f74" fmla="?: f58 f1 f13"/>
              <a:gd name="f75" fmla="?: f58 f34 f33"/>
              <a:gd name="f76" fmla="?: f58 f33 f34"/>
              <a:gd name="f77" fmla="*/ f59 f7 1"/>
              <a:gd name="f78" fmla="?: f6 f64 f63"/>
              <a:gd name="f79" fmla="?: f6 f63 f64"/>
              <a:gd name="f80" fmla="?: f56 f71 f70"/>
              <a:gd name="f81" fmla="?: f56 f70 f71"/>
              <a:gd name="f82" fmla="?: f57 f69 f68"/>
              <a:gd name="f83" fmla="?: f20 f75 f76"/>
              <a:gd name="f84" fmla="?: f20 f73 f74"/>
              <a:gd name="f85" fmla="*/ f77 1 f0"/>
              <a:gd name="f86" fmla="*/ f62 f35 1"/>
              <a:gd name="f87" fmla="*/ f66 f35 1"/>
              <a:gd name="f88" fmla="*/ f67 f35 1"/>
              <a:gd name="f89" fmla="*/ f72 f35 1"/>
              <a:gd name="f90" fmla="?: f55 f78 f79"/>
              <a:gd name="f91" fmla="?: f57 f81 f80"/>
              <a:gd name="f92" fmla="+- 0 0 f85"/>
              <a:gd name="f93" fmla="+- 0 0 f92"/>
              <a:gd name="f94" fmla="*/ f93 f0 1"/>
              <a:gd name="f95" fmla="*/ f94 1 f7"/>
              <a:gd name="f96" fmla="+- f95 0 f1"/>
              <a:gd name="f97" fmla="cos 1 f96"/>
              <a:gd name="f98" fmla="+- 0 0 f97"/>
              <a:gd name="f99" fmla="+- 0 0 f98"/>
              <a:gd name="f100" fmla="val f99"/>
              <a:gd name="f101" fmla="+- 0 0 f100"/>
              <a:gd name="f102" fmla="*/ f6 f101 1"/>
              <a:gd name="f103" fmla="*/ f102 3163 1"/>
              <a:gd name="f104" fmla="*/ f103 1 7636"/>
              <a:gd name="f105" fmla="+- f6 f104 0"/>
              <a:gd name="f106" fmla="+- f42 0 f104"/>
              <a:gd name="f107" fmla="+- f43 0 f104"/>
              <a:gd name="f108" fmla="*/ f105 f35 1"/>
              <a:gd name="f109" fmla="*/ f106 f35 1"/>
              <a:gd name="f110" fmla="*/ f107 f35 1"/>
            </a:gdLst>
            <a:ahLst/>
            <a:cxnLst>
              <a:cxn ang="3cd4">
                <a:pos x="hc" y="t"/>
              </a:cxn>
              <a:cxn ang="0">
                <a:pos x="r" y="vc"/>
              </a:cxn>
              <a:cxn ang="cd4">
                <a:pos x="hc" y="b"/>
              </a:cxn>
              <a:cxn ang="cd2">
                <a:pos x="l" y="vc"/>
              </a:cxn>
            </a:cxnLst>
            <a:rect l="f108" t="f108" r="f109" b="f110"/>
            <a:pathLst>
              <a:path>
                <a:moveTo>
                  <a:pt x="f46" y="f47"/>
                </a:moveTo>
                <a:arcTo wR="f48" hR="f49" stAng="f45" swAng="f41"/>
                <a:lnTo>
                  <a:pt x="f47" y="f60"/>
                </a:lnTo>
                <a:arcTo wR="f49" hR="f86" stAng="f90" swAng="f65"/>
                <a:lnTo>
                  <a:pt x="f61" y="f53"/>
                </a:lnTo>
                <a:arcTo wR="f87" hR="f88" stAng="f91" swAng="f82"/>
                <a:lnTo>
                  <a:pt x="f54" y="f46"/>
                </a:lnTo>
                <a:arcTo wR="f89" hR="f48" stAng="f83" swAng="f84"/>
                <a:close/>
              </a:path>
            </a:pathLst>
          </a:custGeom>
          <a:solidFill>
            <a:srgbClr val="FFFFFF"/>
          </a:solidFill>
          <a:ln w="9528" cap="flat">
            <a:solidFill>
              <a:srgbClr val="C8CACA"/>
            </a:solidFill>
            <a:prstDash val="solid"/>
            <a:miter/>
          </a:ln>
          <a:effectLst>
            <a:outerShdw dist="19046" dir="5400000" algn="tl">
              <a:srgbClr val="000000">
                <a:alpha val="63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6" name="Google Shape;103;p21">
            <a:extLst>
              <a:ext uri="{FF2B5EF4-FFF2-40B4-BE49-F238E27FC236}">
                <a16:creationId xmlns:a16="http://schemas.microsoft.com/office/drawing/2014/main" id="{0BCF5F28-EF74-4384-A3A3-C0F76817D343}"/>
              </a:ext>
            </a:extLst>
          </p:cNvPr>
          <p:cNvPicPr>
            <a:picLocks noChangeAspect="1"/>
          </p:cNvPicPr>
          <p:nvPr/>
        </p:nvPicPr>
        <p:blipFill>
          <a:blip r:embed="rId3"/>
          <a:stretch>
            <a:fillRect/>
          </a:stretch>
        </p:blipFill>
        <p:spPr>
          <a:xfrm>
            <a:off x="6509240" y="1232575"/>
            <a:ext cx="5198947" cy="3830161"/>
          </a:xfrm>
          <a:prstGeom prst="rect">
            <a:avLst/>
          </a:prstGeom>
          <a:noFill/>
          <a:ln cap="flat">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F60F5204-53D3-49FF-B51A-2ED43FE5D8F2}"/>
              </a:ext>
            </a:extLst>
          </p:cNvPr>
          <p:cNvSpPr txBox="1">
            <a:spLocks noGrp="1"/>
          </p:cNvSpPr>
          <p:nvPr>
            <p:ph type="title"/>
          </p:nvPr>
        </p:nvSpPr>
        <p:spPr>
          <a:xfrm>
            <a:off x="589560" y="856180"/>
            <a:ext cx="4560584" cy="1128068"/>
          </a:xfrm>
        </p:spPr>
        <p:txBody>
          <a:bodyPr anchor="ctr">
            <a:normAutofit/>
          </a:bodyPr>
          <a:lstStyle/>
          <a:p>
            <a:r>
              <a:rPr lang="sv-SE" sz="3700" b="1">
                <a:ea typeface="Calibri Light"/>
                <a:cs typeface="Calibri Light"/>
              </a:rPr>
              <a:t>Könsstympning - kvinnlig omskärelse</a:t>
            </a:r>
          </a:p>
        </p:txBody>
      </p:sp>
      <p:grpSp>
        <p:nvGrpSpPr>
          <p:cNvPr id="39" name="Group 3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40" name="Rectangle 3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C5706667-1FD0-420E-92CB-8259A950621C}"/>
              </a:ext>
            </a:extLst>
          </p:cNvPr>
          <p:cNvSpPr txBox="1">
            <a:spLocks noGrp="1"/>
          </p:cNvSpPr>
          <p:nvPr>
            <p:ph idx="1"/>
          </p:nvPr>
        </p:nvSpPr>
        <p:spPr>
          <a:xfrm>
            <a:off x="512813" y="2405444"/>
            <a:ext cx="5066930" cy="3940507"/>
          </a:xfrm>
        </p:spPr>
        <p:txBody>
          <a:bodyPr vert="horz" lIns="91440" tIns="45720" rIns="91440" bIns="45720" rtlCol="0" anchor="ctr">
            <a:noAutofit/>
          </a:bodyPr>
          <a:lstStyle/>
          <a:p>
            <a:pPr marL="0" indent="0">
              <a:buNone/>
            </a:pPr>
            <a:endParaRPr lang="sv-SE" sz="1400" b="1"/>
          </a:p>
          <a:p>
            <a:pPr marL="285750" indent="-285750"/>
            <a:r>
              <a:rPr lang="sv-SE" sz="1800" b="1"/>
              <a:t>Om du vanligt sett bor i Sverige men gör en könsstympning i ett annat land kan du ändå dömas för brottet i Sverige. </a:t>
            </a:r>
            <a:endParaRPr lang="sv-SE" sz="1800" b="1">
              <a:cs typeface="Calibri"/>
            </a:endParaRPr>
          </a:p>
          <a:p>
            <a:pPr marL="285750" indent="-285750"/>
            <a:r>
              <a:rPr lang="sv-SE" sz="1800" b="1">
                <a:ea typeface="+mn-lt"/>
                <a:cs typeface="+mn-lt"/>
              </a:rPr>
              <a:t>Alla former av omskärelse på flickor är olagligt i Sverige. </a:t>
            </a:r>
            <a:endParaRPr lang="sv-SE" sz="1800">
              <a:ea typeface="+mn-lt"/>
              <a:cs typeface="+mn-lt"/>
            </a:endParaRPr>
          </a:p>
          <a:p>
            <a:pPr marL="285750" indent="-285750"/>
            <a:r>
              <a:rPr lang="sv-SE" sz="1800" b="1">
                <a:cs typeface="Calibri"/>
              </a:rPr>
              <a:t>Kvinnor som blivit könsstympade löper större risker för allvarliga skador på sig själva och barn vid förlossningar. </a:t>
            </a:r>
          </a:p>
          <a:p>
            <a:pPr marL="285750" indent="-285750"/>
            <a:r>
              <a:rPr lang="sv-SE" sz="1800" b="1">
                <a:ea typeface="+mn-lt"/>
                <a:cs typeface="+mn-lt"/>
              </a:rPr>
              <a:t>Kvinnan kan få svårt med att hålla inne urin och kan känna sig isolerad.</a:t>
            </a:r>
            <a:endParaRPr lang="sv-SE" sz="1800" b="1">
              <a:cs typeface="Calibri"/>
            </a:endParaRPr>
          </a:p>
          <a:p>
            <a:r>
              <a:rPr lang="sv-SE" sz="1800" b="1">
                <a:ea typeface="+mn-lt"/>
                <a:cs typeface="+mn-lt"/>
              </a:rPr>
              <a:t> En kvinna som blir könsstympad blir kränkt både psykiskt och fysiskt. </a:t>
            </a:r>
            <a:endParaRPr lang="sv-SE" sz="1800" b="1">
              <a:cs typeface="Calibri"/>
            </a:endParaRPr>
          </a:p>
          <a:p>
            <a:pPr marL="285750" indent="-285750"/>
            <a:endParaRPr lang="sv-SE" sz="1600" b="1">
              <a:cs typeface="Calibri"/>
            </a:endParaRPr>
          </a:p>
          <a:p>
            <a:pPr marL="285750" indent="-285750"/>
            <a:endParaRPr lang="sv-SE" sz="1800" b="1">
              <a:cs typeface="Calibri"/>
            </a:endParaRPr>
          </a:p>
          <a:p>
            <a:endParaRPr lang="sv-SE" sz="1800">
              <a:cs typeface="Calibri" panose="020F0502020204030204"/>
            </a:endParaRPr>
          </a:p>
        </p:txBody>
      </p:sp>
      <p:sp>
        <p:nvSpPr>
          <p:cNvPr id="45" name="Rectangle 4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4">
            <a:extLst>
              <a:ext uri="{FF2B5EF4-FFF2-40B4-BE49-F238E27FC236}">
                <a16:creationId xmlns:a16="http://schemas.microsoft.com/office/drawing/2014/main" id="{F932F5E2-EE6F-4EB8-B02B-2126A9267BBC}"/>
              </a:ext>
            </a:extLst>
          </p:cNvPr>
          <p:cNvPicPr>
            <a:picLocks noChangeAspect="1"/>
          </p:cNvPicPr>
          <p:nvPr/>
        </p:nvPicPr>
        <p:blipFill rotWithShape="1">
          <a:blip r:embed="rId3"/>
          <a:srcRect l="8887" r="9361" b="1"/>
          <a:stretch/>
        </p:blipFill>
        <p:spPr>
          <a:xfrm>
            <a:off x="5977788" y="799352"/>
            <a:ext cx="5425410" cy="5259296"/>
          </a:xfrm>
          <a:prstGeom prst="rect">
            <a:avLst/>
          </a:prstGeom>
        </p:spPr>
      </p:pic>
    </p:spTree>
    <p:extLst>
      <p:ext uri="{BB962C8B-B14F-4D97-AF65-F5344CB8AC3E}">
        <p14:creationId xmlns:p14="http://schemas.microsoft.com/office/powerpoint/2010/main" val="2579266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F60F5204-53D3-49FF-B51A-2ED43FE5D8F2}"/>
              </a:ext>
            </a:extLst>
          </p:cNvPr>
          <p:cNvSpPr txBox="1">
            <a:spLocks noGrp="1"/>
          </p:cNvSpPr>
          <p:nvPr>
            <p:ph type="title"/>
          </p:nvPr>
        </p:nvSpPr>
        <p:spPr>
          <a:xfrm>
            <a:off x="640705" y="640080"/>
            <a:ext cx="5092426" cy="1481328"/>
          </a:xfrm>
        </p:spPr>
        <p:txBody>
          <a:bodyPr anchor="b">
            <a:normAutofit fontScale="90000"/>
          </a:bodyPr>
          <a:lstStyle/>
          <a:p>
            <a:r>
              <a:rPr lang="sv-SE" sz="5400" b="1">
                <a:ea typeface="Calibri Light"/>
                <a:cs typeface="Calibri Light"/>
              </a:rPr>
              <a:t>Manlig omskärelse</a:t>
            </a:r>
          </a:p>
        </p:txBody>
      </p:sp>
      <p:sp>
        <p:nvSpPr>
          <p:cNvPr id="2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latshållare för innehåll 2">
            <a:extLst>
              <a:ext uri="{FF2B5EF4-FFF2-40B4-BE49-F238E27FC236}">
                <a16:creationId xmlns:a16="http://schemas.microsoft.com/office/drawing/2014/main" id="{C5706667-1FD0-420E-92CB-8259A950621C}"/>
              </a:ext>
            </a:extLst>
          </p:cNvPr>
          <p:cNvSpPr txBox="1">
            <a:spLocks noGrp="1"/>
          </p:cNvSpPr>
          <p:nvPr>
            <p:ph idx="1"/>
          </p:nvPr>
        </p:nvSpPr>
        <p:spPr>
          <a:xfrm>
            <a:off x="630936" y="2660904"/>
            <a:ext cx="4818888" cy="3547872"/>
          </a:xfrm>
        </p:spPr>
        <p:txBody>
          <a:bodyPr vert="horz" lIns="91440" tIns="45720" rIns="91440" bIns="45720" rtlCol="0" anchor="t">
            <a:normAutofit/>
          </a:bodyPr>
          <a:lstStyle/>
          <a:p>
            <a:r>
              <a:rPr lang="sv-SE" sz="1500"/>
              <a:t>För män är omskärelse att delar eller hela förhuden på penisen tas bort. </a:t>
            </a:r>
          </a:p>
          <a:p>
            <a:r>
              <a:rPr lang="sv-SE" sz="1500"/>
              <a:t>Det kan göras av medicinska, religiösa, kulturella eller estetiska skäl. </a:t>
            </a:r>
            <a:endParaRPr lang="sv-SE" sz="1500">
              <a:cs typeface="Calibri"/>
            </a:endParaRPr>
          </a:p>
          <a:p>
            <a:r>
              <a:rPr lang="sv-SE" sz="1500"/>
              <a:t>I Sverige får en pojke omskäras om vårdnadshavare vill det. Det finns tydliga regler om det. </a:t>
            </a:r>
            <a:endParaRPr lang="sv-SE" sz="1500">
              <a:cs typeface="Calibri"/>
            </a:endParaRPr>
          </a:p>
          <a:p>
            <a:pPr lvl="0"/>
            <a:r>
              <a:rPr lang="sv-SE" sz="1500"/>
              <a:t>Pojkar måste alltid få medicin mot smärtan innan ingreppet.</a:t>
            </a:r>
            <a:endParaRPr lang="sv-SE" sz="1500">
              <a:cs typeface="Calibri"/>
            </a:endParaRPr>
          </a:p>
          <a:p>
            <a:pPr marL="0" indent="0">
              <a:buNone/>
            </a:pPr>
            <a:endParaRPr lang="sv-SE" sz="1500">
              <a:ea typeface="+mn-lt"/>
              <a:cs typeface="+mn-lt"/>
            </a:endParaRPr>
          </a:p>
          <a:p>
            <a:pPr>
              <a:buNone/>
            </a:pPr>
            <a:r>
              <a:rPr lang="sv-SE" sz="1500">
                <a:ea typeface="+mn-lt"/>
                <a:cs typeface="+mn-lt"/>
              </a:rPr>
              <a:t>•En omskärelse är inte riskfritt utan det kan bli komplikationer. </a:t>
            </a:r>
            <a:endParaRPr lang="sv-SE">
              <a:ea typeface="+mn-lt"/>
              <a:cs typeface="+mn-lt"/>
            </a:endParaRPr>
          </a:p>
          <a:p>
            <a:pPr>
              <a:buNone/>
            </a:pPr>
            <a:r>
              <a:rPr lang="sv-SE" sz="1500">
                <a:ea typeface="+mn-lt"/>
                <a:cs typeface="+mn-lt"/>
              </a:rPr>
              <a:t>•En pojke/man som blir omskuren kan bli kränkt. </a:t>
            </a:r>
            <a:endParaRPr lang="sv-SE">
              <a:ea typeface="+mn-lt"/>
              <a:cs typeface="+mn-lt"/>
            </a:endParaRPr>
          </a:p>
          <a:p>
            <a:pPr marL="0" indent="0">
              <a:buNone/>
            </a:pPr>
            <a:endParaRPr lang="sv-SE" sz="1500">
              <a:solidFill>
                <a:srgbClr val="C00000"/>
              </a:solidFill>
              <a:cs typeface="Calibri"/>
            </a:endParaRPr>
          </a:p>
        </p:txBody>
      </p:sp>
      <p:pic>
        <p:nvPicPr>
          <p:cNvPr id="3" name="Bildobjekt 3">
            <a:extLst>
              <a:ext uri="{FF2B5EF4-FFF2-40B4-BE49-F238E27FC236}">
                <a16:creationId xmlns:a16="http://schemas.microsoft.com/office/drawing/2014/main" id="{21A4C18A-3211-4AB9-B930-ED6DF96AC406}"/>
              </a:ext>
            </a:extLst>
          </p:cNvPr>
          <p:cNvPicPr>
            <a:picLocks noChangeAspect="1"/>
          </p:cNvPicPr>
          <p:nvPr/>
        </p:nvPicPr>
        <p:blipFill>
          <a:blip r:embed="rId3"/>
          <a:stretch>
            <a:fillRect/>
          </a:stretch>
        </p:blipFill>
        <p:spPr>
          <a:xfrm>
            <a:off x="6099048" y="1559109"/>
            <a:ext cx="5458968" cy="446270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ubrik 1">
            <a:extLst>
              <a:ext uri="{FF2B5EF4-FFF2-40B4-BE49-F238E27FC236}">
                <a16:creationId xmlns:a16="http://schemas.microsoft.com/office/drawing/2014/main" id="{5EE0E19A-DAA6-4925-851F-487B4DCF4346}"/>
              </a:ext>
            </a:extLst>
          </p:cNvPr>
          <p:cNvSpPr txBox="1">
            <a:spLocks noGrp="1"/>
          </p:cNvSpPr>
          <p:nvPr>
            <p:ph type="title"/>
          </p:nvPr>
        </p:nvSpPr>
        <p:spPr>
          <a:xfrm>
            <a:off x="226725" y="818115"/>
            <a:ext cx="5094226" cy="2027227"/>
          </a:xfrm>
        </p:spPr>
        <p:txBody>
          <a:bodyPr anchor="t">
            <a:normAutofit/>
          </a:bodyPr>
          <a:lstStyle/>
          <a:p>
            <a:r>
              <a:rPr lang="sv-SE" sz="5400">
                <a:solidFill>
                  <a:srgbClr val="FFFFFF"/>
                </a:solidFill>
              </a:rPr>
              <a:t>Vilka lagar finns i Sverige? </a:t>
            </a:r>
          </a:p>
        </p:txBody>
      </p:sp>
      <p:graphicFrame>
        <p:nvGraphicFramePr>
          <p:cNvPr id="5" name="Platshållare för innehåll 2">
            <a:extLst>
              <a:ext uri="{FF2B5EF4-FFF2-40B4-BE49-F238E27FC236}">
                <a16:creationId xmlns:a16="http://schemas.microsoft.com/office/drawing/2014/main" id="{4AB383AA-3149-428E-8EBE-762C3E69537E}"/>
              </a:ext>
            </a:extLst>
          </p:cNvPr>
          <p:cNvGraphicFramePr>
            <a:graphicFrameLocks noGrp="1"/>
          </p:cNvGraphicFramePr>
          <p:nvPr>
            <p:ph idx="1"/>
            <p:extLst>
              <p:ext uri="{D42A27DB-BD31-4B8C-83A1-F6EECF244321}">
                <p14:modId xmlns:p14="http://schemas.microsoft.com/office/powerpoint/2010/main" val="2713933192"/>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9" name="Rectangle 178">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Rectangle 182">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Rubrik 1">
            <a:extLst>
              <a:ext uri="{FF2B5EF4-FFF2-40B4-BE49-F238E27FC236}">
                <a16:creationId xmlns:a16="http://schemas.microsoft.com/office/drawing/2014/main" id="{E341B46C-749C-48E7-A6DE-F5B3158CA383}"/>
              </a:ext>
            </a:extLst>
          </p:cNvPr>
          <p:cNvSpPr txBox="1">
            <a:spLocks noGrp="1"/>
          </p:cNvSpPr>
          <p:nvPr>
            <p:ph type="title"/>
          </p:nvPr>
        </p:nvSpPr>
        <p:spPr>
          <a:xfrm>
            <a:off x="3245916" y="2151394"/>
            <a:ext cx="5701897" cy="2933393"/>
          </a:xfrm>
        </p:spPr>
        <p:txBody>
          <a:bodyPr vert="horz" lIns="91440" tIns="45720" rIns="91440" bIns="45720" rtlCol="0" anchor="b">
            <a:normAutofit fontScale="90000"/>
          </a:bodyPr>
          <a:lstStyle/>
          <a:p>
            <a:pPr algn="ctr"/>
            <a:r>
              <a:rPr lang="en-US" sz="4000" b="1" kern="1200" dirty="0" err="1">
                <a:latin typeface="+mj-lt"/>
                <a:ea typeface="+mj-ea"/>
                <a:cs typeface="+mj-cs"/>
              </a:rPr>
              <a:t>Nationell</a:t>
            </a:r>
            <a:r>
              <a:rPr lang="en-US" sz="4000" b="1" kern="1200" dirty="0">
                <a:latin typeface="+mj-lt"/>
                <a:ea typeface="+mj-ea"/>
                <a:cs typeface="+mj-cs"/>
              </a:rPr>
              <a:t> strategi för </a:t>
            </a:r>
            <a:r>
              <a:rPr lang="en-US" sz="4000" b="1" kern="1200" dirty="0" err="1">
                <a:latin typeface="+mj-lt"/>
                <a:ea typeface="+mj-ea"/>
                <a:cs typeface="+mj-cs"/>
              </a:rPr>
              <a:t>sexuell</a:t>
            </a:r>
            <a:r>
              <a:rPr lang="en-US" sz="4000" b="1" kern="1200" dirty="0">
                <a:latin typeface="+mj-lt"/>
                <a:ea typeface="+mj-ea"/>
                <a:cs typeface="+mj-cs"/>
              </a:rPr>
              <a:t> och </a:t>
            </a:r>
            <a:r>
              <a:rPr lang="en-US" sz="4000" b="1" kern="1200" dirty="0" err="1">
                <a:latin typeface="+mj-lt"/>
                <a:ea typeface="+mj-ea"/>
                <a:cs typeface="+mj-cs"/>
              </a:rPr>
              <a:t>reproduktiv</a:t>
            </a:r>
            <a:r>
              <a:rPr lang="en-US" sz="4000" b="1" kern="1200" dirty="0">
                <a:latin typeface="+mj-lt"/>
                <a:ea typeface="+mj-ea"/>
                <a:cs typeface="+mj-cs"/>
              </a:rPr>
              <a:t> hälsa och </a:t>
            </a:r>
            <a:r>
              <a:rPr lang="en-US" sz="4000" b="1" kern="1200" dirty="0" err="1">
                <a:latin typeface="+mj-lt"/>
                <a:ea typeface="+mj-ea"/>
                <a:cs typeface="+mj-cs"/>
              </a:rPr>
              <a:t>rättigheter</a:t>
            </a:r>
            <a:r>
              <a:rPr lang="en-US" sz="4000" b="1" kern="1200" dirty="0">
                <a:latin typeface="+mj-lt"/>
                <a:ea typeface="+mj-ea"/>
                <a:cs typeface="+mj-cs"/>
              </a:rPr>
              <a:t> (SRHR</a:t>
            </a:r>
            <a:r>
              <a:rPr lang="en-US" sz="4000" kern="1200" dirty="0">
                <a:latin typeface="+mj-lt"/>
                <a:ea typeface="+mj-ea"/>
                <a:cs typeface="+mj-cs"/>
              </a:rPr>
              <a:t>)</a:t>
            </a:r>
            <a:br>
              <a:rPr lang="en-US" sz="4000" kern="1200" dirty="0"/>
            </a:br>
            <a:br>
              <a:rPr lang="en-US" sz="4000" kern="1200" dirty="0"/>
            </a:br>
            <a:r>
              <a:rPr lang="en-US" sz="2400" dirty="0">
                <a:cs typeface="Calibri Light"/>
              </a:rPr>
              <a:t>(</a:t>
            </a:r>
            <a:r>
              <a:rPr lang="en-US" sz="2400" dirty="0" err="1">
                <a:cs typeface="Calibri Light"/>
              </a:rPr>
              <a:t>Folkhälsomyndigheten</a:t>
            </a:r>
            <a:r>
              <a:rPr lang="en-US" sz="2400" dirty="0">
                <a:cs typeface="Calibri Light"/>
              </a:rPr>
              <a:t>, 2020)</a:t>
            </a:r>
            <a:br>
              <a:rPr lang="en-US" sz="2400" dirty="0"/>
            </a:br>
            <a:endParaRPr lang="en-US" sz="3300" kern="1200" dirty="0">
              <a:latin typeface="+mj-lt"/>
              <a:cs typeface="Calibri Light"/>
            </a:endParaRPr>
          </a:p>
        </p:txBody>
      </p:sp>
      <p:sp>
        <p:nvSpPr>
          <p:cNvPr id="187" name="Arc 186">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Oval 188">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757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1FBBC346-AB64-42E2-9B3F-A59FDA0649D1}"/>
              </a:ext>
            </a:extLst>
          </p:cNvPr>
          <p:cNvSpPr txBox="1">
            <a:spLocks noGrp="1"/>
          </p:cNvSpPr>
          <p:nvPr>
            <p:ph type="title"/>
          </p:nvPr>
        </p:nvSpPr>
        <p:spPr>
          <a:xfrm>
            <a:off x="425318" y="628728"/>
            <a:ext cx="3976236" cy="5595243"/>
          </a:xfrm>
        </p:spPr>
        <p:txBody>
          <a:bodyPr anchor="ctr">
            <a:normAutofit/>
          </a:bodyPr>
          <a:lstStyle/>
          <a:p>
            <a:pPr>
              <a:spcBef>
                <a:spcPts val="1000"/>
              </a:spcBef>
            </a:pPr>
            <a:r>
              <a:rPr lang="sv-SE" sz="2400" b="1"/>
              <a:t>Sexuell läggning</a:t>
            </a:r>
            <a:br>
              <a:rPr lang="sv-SE" sz="1800" b="1"/>
            </a:br>
            <a:br>
              <a:rPr lang="sv-SE" sz="1800" b="1"/>
            </a:br>
            <a:r>
              <a:rPr lang="sv-SE" sz="1800">
                <a:ea typeface="+mj-lt"/>
                <a:cs typeface="+mj-lt"/>
              </a:rPr>
              <a:t>Sexuell läggning handlar om vilket kön de personer har, som du blir kär i och attraherad av. Du har rätt att älska och vara tillsammans med vem du vill. I Sverige står det i lagen.</a:t>
            </a:r>
            <a:endParaRPr lang="en-US" sz="1800">
              <a:ea typeface="+mj-lt"/>
              <a:cs typeface="+mj-lt"/>
            </a:endParaRPr>
          </a:p>
          <a:p>
            <a:pPr>
              <a:spcBef>
                <a:spcPts val="1000"/>
              </a:spcBef>
            </a:pPr>
            <a:r>
              <a:rPr lang="sv-SE" sz="1800">
                <a:ea typeface="+mj-lt"/>
                <a:cs typeface="+mj-lt"/>
              </a:rPr>
              <a:t>I Sverige får män gifta sig med män och kvinnor får gifta sig med kvinnor. </a:t>
            </a:r>
          </a:p>
          <a:p>
            <a:pPr>
              <a:spcBef>
                <a:spcPts val="1000"/>
              </a:spcBef>
            </a:pPr>
            <a:r>
              <a:rPr lang="sv-SE" sz="1800">
                <a:ea typeface="+mj-lt"/>
                <a:cs typeface="+mj-lt"/>
              </a:rPr>
              <a:t>Tre vanliga sexuella läggningar är:</a:t>
            </a:r>
          </a:p>
          <a:p>
            <a:pPr marL="285750" indent="-285750">
              <a:spcBef>
                <a:spcPts val="1000"/>
              </a:spcBef>
              <a:buFont typeface="Arial"/>
              <a:buChar char="•"/>
            </a:pPr>
            <a:r>
              <a:rPr lang="sv-SE" sz="1800" b="1">
                <a:ea typeface="+mj-lt"/>
                <a:cs typeface="+mj-lt"/>
              </a:rPr>
              <a:t>Heterosexuell, hetero</a:t>
            </a:r>
            <a:endParaRPr lang="sv-SE" sz="1800">
              <a:ea typeface="+mj-lt"/>
              <a:cs typeface="+mj-lt"/>
            </a:endParaRPr>
          </a:p>
          <a:p>
            <a:pPr marL="285750" indent="-285750">
              <a:spcBef>
                <a:spcPts val="1000"/>
              </a:spcBef>
              <a:buFont typeface="Arial"/>
              <a:buChar char="•"/>
            </a:pPr>
            <a:r>
              <a:rPr lang="sv-SE" sz="1800" b="1">
                <a:ea typeface="+mj-lt"/>
                <a:cs typeface="+mj-lt"/>
              </a:rPr>
              <a:t>Homosexuell, homo</a:t>
            </a:r>
            <a:endParaRPr lang="sv-SE" sz="1800">
              <a:ea typeface="+mj-lt"/>
              <a:cs typeface="+mj-lt"/>
            </a:endParaRPr>
          </a:p>
          <a:p>
            <a:pPr marL="285750" indent="-285750">
              <a:spcBef>
                <a:spcPts val="1000"/>
              </a:spcBef>
              <a:buFont typeface="Arial"/>
              <a:buChar char="•"/>
            </a:pPr>
            <a:r>
              <a:rPr lang="sv-SE" sz="1800" b="1">
                <a:ea typeface="+mj-lt"/>
                <a:cs typeface="+mj-lt"/>
              </a:rPr>
              <a:t>Bisexuell, bi</a:t>
            </a:r>
            <a:br>
              <a:rPr lang="sv-SE" sz="1800" b="1">
                <a:ea typeface="+mj-lt"/>
                <a:cs typeface="+mj-lt"/>
              </a:rPr>
            </a:br>
            <a:r>
              <a:rPr lang="sv-SE" sz="1800" b="1"/>
              <a:t> </a:t>
            </a:r>
            <a:endParaRPr lang="sv-SE" sz="1800" b="1">
              <a:ea typeface="Calibri Light"/>
              <a:cs typeface="Calibri Light"/>
            </a:endParaRPr>
          </a:p>
        </p:txBody>
      </p:sp>
      <p:sp>
        <p:nvSpPr>
          <p:cNvPr id="17"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4" descr="En bild som visar text, vektorgrafik&#10;&#10;Automatiskt genererad beskrivning">
            <a:extLst>
              <a:ext uri="{FF2B5EF4-FFF2-40B4-BE49-F238E27FC236}">
                <a16:creationId xmlns:a16="http://schemas.microsoft.com/office/drawing/2014/main" id="{4DD9147C-F77C-8594-30A3-939E4939094D}"/>
              </a:ext>
            </a:extLst>
          </p:cNvPr>
          <p:cNvPicPr>
            <a:picLocks noChangeAspect="1"/>
          </p:cNvPicPr>
          <p:nvPr/>
        </p:nvPicPr>
        <p:blipFill>
          <a:blip r:embed="rId3"/>
          <a:stretch>
            <a:fillRect/>
          </a:stretch>
        </p:blipFill>
        <p:spPr>
          <a:xfrm>
            <a:off x="4533344" y="1175222"/>
            <a:ext cx="7132791" cy="4615155"/>
          </a:xfrm>
          <a:prstGeom prst="rect">
            <a:avLst/>
          </a:prstGeom>
        </p:spPr>
      </p:pic>
      <p:sp>
        <p:nvSpPr>
          <p:cNvPr id="3" name="Platshållare för innehåll 2">
            <a:extLst>
              <a:ext uri="{FF2B5EF4-FFF2-40B4-BE49-F238E27FC236}">
                <a16:creationId xmlns:a16="http://schemas.microsoft.com/office/drawing/2014/main" id="{725B28B1-FDC2-4931-A6FC-82B07B0BDEEF}"/>
              </a:ext>
            </a:extLst>
          </p:cNvPr>
          <p:cNvSpPr txBox="1">
            <a:spLocks noGrp="1"/>
          </p:cNvSpPr>
          <p:nvPr>
            <p:ph idx="1"/>
          </p:nvPr>
        </p:nvSpPr>
        <p:spPr>
          <a:xfrm>
            <a:off x="4654296" y="4798577"/>
            <a:ext cx="6894576" cy="1428487"/>
          </a:xfrm>
        </p:spPr>
        <p:txBody>
          <a:bodyPr vert="horz" lIns="91440" tIns="45720" rIns="91440" bIns="45720" rtlCol="0" anchor="t">
            <a:normAutofit/>
          </a:bodyPr>
          <a:lstStyle/>
          <a:p>
            <a:pPr marL="0" lvl="0" indent="0">
              <a:buNone/>
            </a:pPr>
            <a:endParaRPr lang="sv-SE" sz="2200">
              <a:cs typeface="Calibri"/>
            </a:endParaRPr>
          </a:p>
          <a:p>
            <a:pPr lvl="0"/>
            <a:endParaRPr lang="sv-SE" sz="2200"/>
          </a:p>
          <a:p>
            <a:pPr lvl="0"/>
            <a:endParaRPr lang="sv-SE" sz="2200"/>
          </a:p>
          <a:p>
            <a:pPr marL="0" lvl="0" indent="0">
              <a:buNone/>
            </a:pPr>
            <a:endParaRPr lang="sv-SE" sz="2200" b="1"/>
          </a:p>
          <a:p>
            <a:pPr marL="0" lvl="0" indent="0">
              <a:buNone/>
            </a:pPr>
            <a:endParaRPr lang="sv-SE" sz="2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a:extLst>
              <a:ext uri="{FF2B5EF4-FFF2-40B4-BE49-F238E27FC236}">
                <a16:creationId xmlns:a16="http://schemas.microsoft.com/office/drawing/2014/main" id="{CBBB57C0-0D2E-35AB-BA7E-32CD0417CACB}"/>
              </a:ext>
            </a:extLst>
          </p:cNvPr>
          <p:cNvPicPr>
            <a:picLocks noGrp="1" noChangeAspect="1"/>
          </p:cNvPicPr>
          <p:nvPr>
            <p:ph idx="1"/>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746613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1959138-9DE6-488C-A581-7F2616E45287}"/>
              </a:ext>
            </a:extLst>
          </p:cNvPr>
          <p:cNvSpPr txBox="1">
            <a:spLocks noGrp="1"/>
          </p:cNvSpPr>
          <p:nvPr>
            <p:ph type="title"/>
          </p:nvPr>
        </p:nvSpPr>
        <p:spPr>
          <a:xfrm>
            <a:off x="640080" y="325369"/>
            <a:ext cx="4368602" cy="1956841"/>
          </a:xfrm>
        </p:spPr>
        <p:txBody>
          <a:bodyPr anchor="b">
            <a:normAutofit/>
          </a:bodyPr>
          <a:lstStyle/>
          <a:p>
            <a:r>
              <a:rPr lang="sv-SE" sz="5400" b="1"/>
              <a:t>När du väntar barn</a:t>
            </a:r>
            <a:r>
              <a:rPr lang="sv-SE" sz="5400"/>
              <a:t> </a:t>
            </a:r>
          </a:p>
        </p:txBody>
      </p:sp>
      <p:sp>
        <p:nvSpPr>
          <p:cNvPr id="3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43F5CCEA-6303-4EE2-A311-9EA180C0669A}"/>
              </a:ext>
            </a:extLst>
          </p:cNvPr>
          <p:cNvSpPr txBox="1">
            <a:spLocks noGrp="1"/>
          </p:cNvSpPr>
          <p:nvPr>
            <p:ph idx="1"/>
          </p:nvPr>
        </p:nvSpPr>
        <p:spPr>
          <a:xfrm>
            <a:off x="561926" y="2140207"/>
            <a:ext cx="4976281" cy="4248745"/>
          </a:xfrm>
        </p:spPr>
        <p:txBody>
          <a:bodyPr vert="horz" lIns="91440" tIns="45720" rIns="91440" bIns="45720" rtlCol="0" anchor="t">
            <a:noAutofit/>
          </a:bodyPr>
          <a:lstStyle/>
          <a:p>
            <a:pPr lvl="0"/>
            <a:endParaRPr lang="sv-SE" sz="900"/>
          </a:p>
          <a:p>
            <a:pPr>
              <a:buNone/>
            </a:pPr>
            <a:endParaRPr lang="sv-SE" sz="2000" b="1">
              <a:ea typeface="+mn-lt"/>
              <a:cs typeface="+mn-lt"/>
            </a:endParaRPr>
          </a:p>
          <a:p>
            <a:r>
              <a:rPr lang="sv-SE" sz="2000">
                <a:ea typeface="+mn-lt"/>
                <a:cs typeface="+mn-lt"/>
              </a:rPr>
              <a:t>Du får inte mens.</a:t>
            </a:r>
            <a:endParaRPr lang="sv-SE" sz="2000">
              <a:cs typeface="Calibri"/>
            </a:endParaRPr>
          </a:p>
          <a:p>
            <a:r>
              <a:rPr lang="sv-SE" sz="2000">
                <a:ea typeface="+mn-lt"/>
                <a:cs typeface="+mn-lt"/>
              </a:rPr>
              <a:t>Brösten blir större.</a:t>
            </a:r>
            <a:endParaRPr lang="sv-SE" sz="2000">
              <a:cs typeface="Calibri"/>
            </a:endParaRPr>
          </a:p>
          <a:p>
            <a:r>
              <a:rPr lang="sv-SE" sz="2000">
                <a:ea typeface="+mn-lt"/>
                <a:cs typeface="+mn-lt"/>
              </a:rPr>
              <a:t>Brösten kan bli ömma.</a:t>
            </a:r>
            <a:endParaRPr lang="sv-SE" sz="2000">
              <a:cs typeface="Calibri"/>
            </a:endParaRPr>
          </a:p>
          <a:p>
            <a:r>
              <a:rPr lang="sv-SE" sz="2000">
                <a:ea typeface="+mn-lt"/>
                <a:cs typeface="+mn-lt"/>
              </a:rPr>
              <a:t>Du kan känna dig trött.</a:t>
            </a:r>
            <a:endParaRPr lang="sv-SE" sz="2000">
              <a:cs typeface="Calibri"/>
            </a:endParaRPr>
          </a:p>
          <a:p>
            <a:r>
              <a:rPr lang="sv-SE" sz="2000">
                <a:ea typeface="+mn-lt"/>
                <a:cs typeface="+mn-lt"/>
              </a:rPr>
              <a:t>Du kan må illa och kräkas.</a:t>
            </a:r>
            <a:endParaRPr lang="sv-SE" sz="2000">
              <a:cs typeface="Calibri"/>
            </a:endParaRPr>
          </a:p>
          <a:p>
            <a:r>
              <a:rPr lang="sv-SE" sz="2000">
                <a:ea typeface="+mn-lt"/>
                <a:cs typeface="+mn-lt"/>
              </a:rPr>
              <a:t>Att vänta barn kan påverka ditt humör.</a:t>
            </a:r>
            <a:endParaRPr lang="sv-SE" sz="2000">
              <a:cs typeface="Calibri"/>
            </a:endParaRPr>
          </a:p>
          <a:p>
            <a:r>
              <a:rPr lang="sv-SE" sz="2000">
                <a:ea typeface="+mn-lt"/>
                <a:cs typeface="+mn-lt"/>
              </a:rPr>
              <a:t>Du kan känna dig både glad och ledsen.</a:t>
            </a:r>
            <a:endParaRPr lang="sv-SE" sz="2000">
              <a:cs typeface="Calibri"/>
            </a:endParaRPr>
          </a:p>
          <a:p>
            <a:pPr marL="0" lvl="0" indent="0">
              <a:buNone/>
            </a:pPr>
            <a:endParaRPr lang="sv-SE" sz="2000">
              <a:cs typeface="Calibri"/>
            </a:endParaRPr>
          </a:p>
        </p:txBody>
      </p:sp>
      <p:pic>
        <p:nvPicPr>
          <p:cNvPr id="5" name="Bildobjekt 5">
            <a:extLst>
              <a:ext uri="{FF2B5EF4-FFF2-40B4-BE49-F238E27FC236}">
                <a16:creationId xmlns:a16="http://schemas.microsoft.com/office/drawing/2014/main" id="{9DDCF726-0C0A-41F5-BA6A-74E853AC5434}"/>
              </a:ext>
            </a:extLst>
          </p:cNvPr>
          <p:cNvPicPr>
            <a:picLocks noChangeAspect="1"/>
          </p:cNvPicPr>
          <p:nvPr/>
        </p:nvPicPr>
        <p:blipFill rotWithShape="1">
          <a:blip r:embed="rId3"/>
          <a:srcRect r="-1" b="30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1959138-9DE6-488C-A581-7F2616E45287}"/>
              </a:ext>
            </a:extLst>
          </p:cNvPr>
          <p:cNvSpPr txBox="1">
            <a:spLocks noGrp="1"/>
          </p:cNvSpPr>
          <p:nvPr>
            <p:ph type="title"/>
          </p:nvPr>
        </p:nvSpPr>
        <p:spPr>
          <a:xfrm>
            <a:off x="640080" y="457553"/>
            <a:ext cx="4368602" cy="1956841"/>
          </a:xfrm>
        </p:spPr>
        <p:txBody>
          <a:bodyPr anchor="b">
            <a:normAutofit/>
          </a:bodyPr>
          <a:lstStyle/>
          <a:p>
            <a:r>
              <a:rPr lang="sv-SE" sz="5400" b="1"/>
              <a:t>Graviditet </a:t>
            </a:r>
            <a:endParaRPr lang="sv-SE" sz="5400" b="1">
              <a:ea typeface="Calibri Light"/>
              <a:cs typeface="Calibri Light"/>
            </a:endParaRP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43F5CCEA-6303-4EE2-A311-9EA180C0669A}"/>
              </a:ext>
            </a:extLst>
          </p:cNvPr>
          <p:cNvSpPr txBox="1">
            <a:spLocks noGrp="1"/>
          </p:cNvSpPr>
          <p:nvPr>
            <p:ph idx="1"/>
          </p:nvPr>
        </p:nvSpPr>
        <p:spPr>
          <a:xfrm>
            <a:off x="603357" y="2524032"/>
            <a:ext cx="5831854" cy="4137752"/>
          </a:xfrm>
        </p:spPr>
        <p:txBody>
          <a:bodyPr vert="horz" lIns="91440" tIns="45720" rIns="91440" bIns="45720" rtlCol="0" anchor="t">
            <a:normAutofit/>
          </a:bodyPr>
          <a:lstStyle/>
          <a:p>
            <a:pPr lvl="0"/>
            <a:endParaRPr lang="sv-SE" sz="1400"/>
          </a:p>
          <a:p>
            <a:pPr lvl="0"/>
            <a:r>
              <a:rPr lang="sv-SE" sz="1800"/>
              <a:t>Graviditeten är vanligtvis 37-42 veckor lång.</a:t>
            </a:r>
            <a:endParaRPr lang="sv-SE" sz="1800">
              <a:cs typeface="Calibri"/>
            </a:endParaRPr>
          </a:p>
          <a:p>
            <a:r>
              <a:rPr lang="sv-SE" sz="1800"/>
              <a:t>Det är spermien som avgör vilket kön barnet får. </a:t>
            </a:r>
            <a:endParaRPr lang="sv-SE" sz="1800">
              <a:cs typeface="Calibri"/>
            </a:endParaRPr>
          </a:p>
          <a:p>
            <a:pPr lvl="0"/>
            <a:r>
              <a:rPr lang="sv-SE" sz="1800"/>
              <a:t>Du kan köpa graviditetstest på ett apotek, i många mataffärer eller på internet. </a:t>
            </a:r>
            <a:endParaRPr lang="sv-SE" sz="1800">
              <a:cs typeface="Calibri"/>
            </a:endParaRPr>
          </a:p>
          <a:p>
            <a:r>
              <a:rPr lang="sv-SE" sz="1800"/>
              <a:t>Om man inte kan bli gravid kan det bero både på mannen och kvinnan. </a:t>
            </a:r>
            <a:endParaRPr lang="sv-SE" sz="1800">
              <a:cs typeface="Calibri"/>
            </a:endParaRPr>
          </a:p>
          <a:p>
            <a:pPr marL="0" indent="0">
              <a:buNone/>
            </a:pPr>
            <a:r>
              <a:rPr lang="sv-SE" sz="1800" b="1"/>
              <a:t>En graviditet är ingen sjukdom utan du kan leva ett vanligt liv. </a:t>
            </a:r>
            <a:endParaRPr lang="sv-SE" sz="1800" b="1">
              <a:cs typeface="Calibri"/>
            </a:endParaRPr>
          </a:p>
          <a:p>
            <a:pPr lvl="0"/>
            <a:endParaRPr lang="sv-SE" sz="1800">
              <a:cs typeface="Calibri"/>
            </a:endParaRPr>
          </a:p>
        </p:txBody>
      </p:sp>
      <p:pic>
        <p:nvPicPr>
          <p:cNvPr id="5" name="Bildobjekt 5">
            <a:extLst>
              <a:ext uri="{FF2B5EF4-FFF2-40B4-BE49-F238E27FC236}">
                <a16:creationId xmlns:a16="http://schemas.microsoft.com/office/drawing/2014/main" id="{9DDCF726-0C0A-41F5-BA6A-74E853AC5434}"/>
              </a:ext>
            </a:extLst>
          </p:cNvPr>
          <p:cNvPicPr>
            <a:picLocks noChangeAspect="1"/>
          </p:cNvPicPr>
          <p:nvPr/>
        </p:nvPicPr>
        <p:blipFill rotWithShape="1">
          <a:blip r:embed="rId3"/>
          <a:srcRect r="-1" b="301"/>
          <a:stretch/>
        </p:blipFill>
        <p:spPr>
          <a:xfrm>
            <a:off x="6881606" y="1413840"/>
            <a:ext cx="4546872" cy="4856594"/>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textruta 3">
            <a:extLst>
              <a:ext uri="{FF2B5EF4-FFF2-40B4-BE49-F238E27FC236}">
                <a16:creationId xmlns:a16="http://schemas.microsoft.com/office/drawing/2014/main" id="{1CF2245A-215F-411A-9368-D7ACAFE58024}"/>
              </a:ext>
            </a:extLst>
          </p:cNvPr>
          <p:cNvSpPr txBox="1"/>
          <p:nvPr/>
        </p:nvSpPr>
        <p:spPr>
          <a:xfrm>
            <a:off x="7543800" y="1828800"/>
            <a:ext cx="1930400" cy="723275"/>
          </a:xfrm>
          <a:prstGeom prst="rect">
            <a:avLst/>
          </a:prstGeom>
          <a:noFill/>
        </p:spPr>
        <p:txBody>
          <a:bodyPr wrap="square" lIns="91440" tIns="45720" rIns="91440" bIns="45720" rtlCol="0" anchor="t">
            <a:spAutoFit/>
          </a:bodyPr>
          <a:lstStyle/>
          <a:p>
            <a:pPr>
              <a:spcAft>
                <a:spcPts val="600"/>
              </a:spcAft>
            </a:pPr>
            <a:endParaRPr lang="sv-SE">
              <a:cs typeface="Calibri"/>
            </a:endParaRPr>
          </a:p>
          <a:p>
            <a:pPr>
              <a:spcAft>
                <a:spcPts val="600"/>
              </a:spcAft>
            </a:pPr>
            <a:endParaRPr lang="sv-SE"/>
          </a:p>
        </p:txBody>
      </p:sp>
    </p:spTree>
    <p:extLst>
      <p:ext uri="{BB962C8B-B14F-4D97-AF65-F5344CB8AC3E}">
        <p14:creationId xmlns:p14="http://schemas.microsoft.com/office/powerpoint/2010/main" val="3819767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1959138-9DE6-488C-A581-7F2616E45287}"/>
              </a:ext>
            </a:extLst>
          </p:cNvPr>
          <p:cNvSpPr txBox="1">
            <a:spLocks noGrp="1"/>
          </p:cNvSpPr>
          <p:nvPr>
            <p:ph type="title"/>
          </p:nvPr>
        </p:nvSpPr>
        <p:spPr>
          <a:xfrm>
            <a:off x="640080" y="325369"/>
            <a:ext cx="4876602" cy="1956841"/>
          </a:xfrm>
        </p:spPr>
        <p:txBody>
          <a:bodyPr anchor="b">
            <a:normAutofit/>
          </a:bodyPr>
          <a:lstStyle/>
          <a:p>
            <a:r>
              <a:rPr lang="sv-SE" sz="3400" b="1"/>
              <a:t>Vad är en barnmorskemottagning?</a:t>
            </a:r>
            <a:endParaRPr lang="sv-SE" sz="3400" b="1">
              <a:ea typeface="Calibri Light"/>
              <a:cs typeface="Calibri Light"/>
            </a:endParaRPr>
          </a:p>
        </p:txBody>
      </p:sp>
      <p:sp>
        <p:nvSpPr>
          <p:cNvPr id="2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43F5CCEA-6303-4EE2-A311-9EA180C0669A}"/>
              </a:ext>
            </a:extLst>
          </p:cNvPr>
          <p:cNvSpPr txBox="1">
            <a:spLocks noGrp="1"/>
          </p:cNvSpPr>
          <p:nvPr>
            <p:ph idx="1"/>
          </p:nvPr>
        </p:nvSpPr>
        <p:spPr>
          <a:xfrm>
            <a:off x="581465" y="2091360"/>
            <a:ext cx="4370589" cy="4668821"/>
          </a:xfrm>
        </p:spPr>
        <p:txBody>
          <a:bodyPr vert="horz" lIns="91440" tIns="45720" rIns="91440" bIns="45720" rtlCol="0" anchor="t">
            <a:noAutofit/>
          </a:bodyPr>
          <a:lstStyle/>
          <a:p>
            <a:pPr>
              <a:buNone/>
            </a:pPr>
            <a:endParaRPr lang="sv-SE" sz="1200">
              <a:cs typeface="Calibri"/>
            </a:endParaRPr>
          </a:p>
          <a:p>
            <a:pPr>
              <a:buNone/>
            </a:pPr>
            <a:endParaRPr lang="sv-SE" sz="1200">
              <a:cs typeface="Calibri"/>
            </a:endParaRPr>
          </a:p>
          <a:p>
            <a:pPr marL="0" indent="0">
              <a:buNone/>
            </a:pPr>
            <a:r>
              <a:rPr lang="sv-SE" sz="1800" b="1">
                <a:ea typeface="+mn-lt"/>
                <a:cs typeface="+mn-lt"/>
              </a:rPr>
              <a:t>När du är väntar barn är det </a:t>
            </a:r>
            <a:r>
              <a:rPr lang="sv-SE" sz="1800" b="1" u="sng">
                <a:ea typeface="+mn-lt"/>
                <a:cs typeface="+mn-lt"/>
              </a:rPr>
              <a:t>viktigt</a:t>
            </a:r>
            <a:r>
              <a:rPr lang="sv-SE" sz="1800" b="1">
                <a:ea typeface="+mn-lt"/>
                <a:cs typeface="+mn-lt"/>
              </a:rPr>
              <a:t> att gå på dina undersökningar på barnmorskemottagningen</a:t>
            </a:r>
            <a:endParaRPr lang="sv-SE" sz="1800">
              <a:ea typeface="+mn-lt"/>
              <a:cs typeface="+mn-lt"/>
            </a:endParaRPr>
          </a:p>
          <a:p>
            <a:r>
              <a:rPr lang="sv-SE" sz="1800">
                <a:ea typeface="+mn-lt"/>
                <a:cs typeface="+mn-lt"/>
              </a:rPr>
              <a:t>På barnmorskemottagningen träffar du din barnmorska. </a:t>
            </a:r>
            <a:endParaRPr lang="sv-SE" sz="1800">
              <a:cs typeface="Calibri"/>
            </a:endParaRPr>
          </a:p>
          <a:p>
            <a:r>
              <a:rPr lang="sv-SE" sz="1800">
                <a:ea typeface="+mn-lt"/>
                <a:cs typeface="+mn-lt"/>
              </a:rPr>
              <a:t>Det är </a:t>
            </a:r>
            <a:r>
              <a:rPr lang="sv-SE" sz="1800" b="1">
                <a:ea typeface="+mn-lt"/>
                <a:cs typeface="+mn-lt"/>
              </a:rPr>
              <a:t>gratis </a:t>
            </a:r>
            <a:r>
              <a:rPr lang="sv-SE" sz="1800">
                <a:ea typeface="+mn-lt"/>
                <a:cs typeface="+mn-lt"/>
              </a:rPr>
              <a:t>att träffa barnmorskan.</a:t>
            </a:r>
            <a:endParaRPr lang="sv-SE" sz="1800">
              <a:cs typeface="Calibri"/>
            </a:endParaRPr>
          </a:p>
          <a:p>
            <a:r>
              <a:rPr lang="sv-SE" sz="1800">
                <a:ea typeface="+mn-lt"/>
                <a:cs typeface="+mn-lt"/>
              </a:rPr>
              <a:t>Barnmorskan kontrollerar att du och barnet mår bra. </a:t>
            </a:r>
          </a:p>
          <a:p>
            <a:r>
              <a:rPr lang="sv-SE" sz="1800">
                <a:ea typeface="+mn-lt"/>
                <a:cs typeface="+mn-lt"/>
              </a:rPr>
              <a:t>Barnets pappa eller din partner är välkommen att följa med till barnmorskemottagningen. </a:t>
            </a:r>
            <a:endParaRPr lang="sv-SE" sz="1800">
              <a:cs typeface="Calibri"/>
            </a:endParaRPr>
          </a:p>
          <a:p>
            <a:r>
              <a:rPr lang="sv-SE" sz="1800">
                <a:ea typeface="+mn-lt"/>
                <a:cs typeface="+mn-lt"/>
              </a:rPr>
              <a:t>Du kan även ta med en vän dit om du vill</a:t>
            </a:r>
            <a:endParaRPr lang="sv-SE" sz="1800">
              <a:cs typeface="Calibri"/>
            </a:endParaRPr>
          </a:p>
          <a:p>
            <a:pPr marL="0" lvl="0" indent="0">
              <a:buNone/>
            </a:pPr>
            <a:endParaRPr lang="sv-SE" sz="1800">
              <a:cs typeface="Calibri"/>
            </a:endParaRPr>
          </a:p>
          <a:p>
            <a:endParaRPr lang="sv-SE" sz="1200">
              <a:cs typeface="Calibri"/>
            </a:endParaRPr>
          </a:p>
        </p:txBody>
      </p:sp>
      <p:pic>
        <p:nvPicPr>
          <p:cNvPr id="5" name="Bildobjekt 5">
            <a:extLst>
              <a:ext uri="{FF2B5EF4-FFF2-40B4-BE49-F238E27FC236}">
                <a16:creationId xmlns:a16="http://schemas.microsoft.com/office/drawing/2014/main" id="{9DDCF726-0C0A-41F5-BA6A-74E853AC5434}"/>
              </a:ext>
            </a:extLst>
          </p:cNvPr>
          <p:cNvPicPr>
            <a:picLocks noChangeAspect="1"/>
          </p:cNvPicPr>
          <p:nvPr/>
        </p:nvPicPr>
        <p:blipFill rotWithShape="1">
          <a:blip r:embed="rId3"/>
          <a:srcRect r="-1" b="30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67335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1959138-9DE6-488C-A581-7F2616E45287}"/>
              </a:ext>
            </a:extLst>
          </p:cNvPr>
          <p:cNvSpPr txBox="1">
            <a:spLocks noGrp="1"/>
          </p:cNvSpPr>
          <p:nvPr>
            <p:ph type="title"/>
          </p:nvPr>
        </p:nvSpPr>
        <p:spPr>
          <a:xfrm>
            <a:off x="667139" y="357349"/>
            <a:ext cx="10515600" cy="1325563"/>
          </a:xfrm>
        </p:spPr>
        <p:txBody>
          <a:bodyPr>
            <a:normAutofit/>
          </a:bodyPr>
          <a:lstStyle/>
          <a:p>
            <a:r>
              <a:rPr lang="sv-SE" sz="5400" b="1"/>
              <a:t>När barnet vill komma ut - förlossning</a:t>
            </a:r>
            <a:r>
              <a:rPr lang="sv-SE" sz="5400"/>
              <a:t>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43F5CCEA-6303-4EE2-A311-9EA180C0669A}"/>
              </a:ext>
            </a:extLst>
          </p:cNvPr>
          <p:cNvSpPr txBox="1">
            <a:spLocks noGrp="1"/>
          </p:cNvSpPr>
          <p:nvPr>
            <p:ph idx="1"/>
          </p:nvPr>
        </p:nvSpPr>
        <p:spPr>
          <a:xfrm>
            <a:off x="838200" y="1929384"/>
            <a:ext cx="10515600" cy="4251960"/>
          </a:xfrm>
        </p:spPr>
        <p:txBody>
          <a:bodyPr>
            <a:normAutofit/>
          </a:bodyPr>
          <a:lstStyle/>
          <a:p>
            <a:pPr lvl="0"/>
            <a:endParaRPr lang="sv-SE" sz="2200"/>
          </a:p>
          <a:p>
            <a:pPr lvl="0"/>
            <a:endParaRPr lang="sv-SE" sz="2200"/>
          </a:p>
        </p:txBody>
      </p:sp>
      <p:sp>
        <p:nvSpPr>
          <p:cNvPr id="4" name="TextBox 3">
            <a:extLst>
              <a:ext uri="{FF2B5EF4-FFF2-40B4-BE49-F238E27FC236}">
                <a16:creationId xmlns:a16="http://schemas.microsoft.com/office/drawing/2014/main" id="{6A4D80BE-A757-4137-A3A8-82AE06CD9978}"/>
              </a:ext>
            </a:extLst>
          </p:cNvPr>
          <p:cNvSpPr txBox="1"/>
          <p:nvPr/>
        </p:nvSpPr>
        <p:spPr>
          <a:xfrm>
            <a:off x="666773" y="1527644"/>
            <a:ext cx="11325320"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a:cs typeface="Calibri"/>
            </a:endParaRPr>
          </a:p>
          <a:p>
            <a:r>
              <a:rPr lang="en-US" sz="2400">
                <a:ea typeface="+mn-lt"/>
                <a:cs typeface="+mn-lt"/>
              </a:rPr>
              <a:t>En </a:t>
            </a:r>
            <a:r>
              <a:rPr lang="en-US" sz="2400" err="1">
                <a:ea typeface="+mn-lt"/>
                <a:cs typeface="+mn-lt"/>
              </a:rPr>
              <a:t>förlossning</a:t>
            </a:r>
            <a:r>
              <a:rPr lang="en-US" sz="2400">
                <a:ea typeface="+mn-lt"/>
                <a:cs typeface="+mn-lt"/>
              </a:rPr>
              <a:t> </a:t>
            </a:r>
            <a:r>
              <a:rPr lang="en-US" sz="2400" err="1">
                <a:ea typeface="+mn-lt"/>
                <a:cs typeface="+mn-lt"/>
              </a:rPr>
              <a:t>kan</a:t>
            </a:r>
            <a:r>
              <a:rPr lang="en-US" sz="2400">
                <a:ea typeface="+mn-lt"/>
                <a:cs typeface="+mn-lt"/>
              </a:rPr>
              <a:t> </a:t>
            </a:r>
            <a:r>
              <a:rPr lang="en-US" sz="2400" err="1">
                <a:ea typeface="+mn-lt"/>
                <a:cs typeface="+mn-lt"/>
              </a:rPr>
              <a:t>börja</a:t>
            </a:r>
            <a:r>
              <a:rPr lang="en-US" sz="2400">
                <a:ea typeface="+mn-lt"/>
                <a:cs typeface="+mn-lt"/>
              </a:rPr>
              <a:t> </a:t>
            </a:r>
            <a:r>
              <a:rPr lang="en-US" sz="2400" err="1">
                <a:ea typeface="+mn-lt"/>
                <a:cs typeface="+mn-lt"/>
              </a:rPr>
              <a:t>på</a:t>
            </a:r>
            <a:r>
              <a:rPr lang="en-US" sz="2400">
                <a:ea typeface="+mn-lt"/>
                <a:cs typeface="+mn-lt"/>
              </a:rPr>
              <a:t> </a:t>
            </a:r>
            <a:r>
              <a:rPr lang="en-US" sz="2400" err="1">
                <a:ea typeface="+mn-lt"/>
                <a:cs typeface="+mn-lt"/>
              </a:rPr>
              <a:t>olika</a:t>
            </a:r>
            <a:r>
              <a:rPr lang="en-US" sz="2400">
                <a:ea typeface="+mn-lt"/>
                <a:cs typeface="+mn-lt"/>
              </a:rPr>
              <a:t> </a:t>
            </a:r>
            <a:r>
              <a:rPr lang="en-US" sz="2400" err="1">
                <a:ea typeface="+mn-lt"/>
                <a:cs typeface="+mn-lt"/>
              </a:rPr>
              <a:t>sätt</a:t>
            </a:r>
            <a:r>
              <a:rPr lang="en-US" sz="2400">
                <a:ea typeface="+mn-lt"/>
                <a:cs typeface="+mn-lt"/>
              </a:rPr>
              <a:t> </a:t>
            </a:r>
          </a:p>
          <a:p>
            <a:endParaRPr lang="en-US" sz="2400">
              <a:ea typeface="+mn-lt"/>
              <a:cs typeface="+mn-lt"/>
            </a:endParaRPr>
          </a:p>
          <a:p>
            <a:r>
              <a:rPr lang="en-US" sz="2400" b="1">
                <a:ea typeface="+mn-lt"/>
                <a:cs typeface="+mn-lt"/>
              </a:rPr>
              <a:t>Det </a:t>
            </a:r>
            <a:r>
              <a:rPr lang="en-US" sz="2400" b="1" err="1">
                <a:ea typeface="+mn-lt"/>
                <a:cs typeface="+mn-lt"/>
              </a:rPr>
              <a:t>kan</a:t>
            </a:r>
            <a:r>
              <a:rPr lang="en-US" sz="2400" b="1">
                <a:ea typeface="+mn-lt"/>
                <a:cs typeface="+mn-lt"/>
              </a:rPr>
              <a:t> </a:t>
            </a:r>
            <a:r>
              <a:rPr lang="en-US" sz="2400" b="1" err="1">
                <a:ea typeface="+mn-lt"/>
                <a:cs typeface="+mn-lt"/>
              </a:rPr>
              <a:t>börja</a:t>
            </a:r>
            <a:r>
              <a:rPr lang="en-US" sz="2400" b="1">
                <a:ea typeface="+mn-lt"/>
                <a:cs typeface="+mn-lt"/>
              </a:rPr>
              <a:t> med: </a:t>
            </a:r>
            <a:endParaRPr lang="en-US" sz="2400" b="1">
              <a:cs typeface="Calibri"/>
            </a:endParaRPr>
          </a:p>
          <a:p>
            <a:pPr marL="342900" indent="-342900">
              <a:buFont typeface="Arial"/>
              <a:buChar char="•"/>
            </a:pPr>
            <a:r>
              <a:rPr lang="en-US" sz="2400" err="1">
                <a:ea typeface="+mn-lt"/>
                <a:cs typeface="+mn-lt"/>
              </a:rPr>
              <a:t>Menssmärtor</a:t>
            </a:r>
            <a:r>
              <a:rPr lang="en-US" sz="2400">
                <a:ea typeface="+mn-lt"/>
                <a:cs typeface="+mn-lt"/>
              </a:rPr>
              <a:t> </a:t>
            </a:r>
            <a:r>
              <a:rPr lang="en-US" sz="2400" err="1">
                <a:ea typeface="+mn-lt"/>
                <a:cs typeface="+mn-lt"/>
              </a:rPr>
              <a:t>som</a:t>
            </a:r>
            <a:r>
              <a:rPr lang="en-US" sz="2400">
                <a:ea typeface="+mn-lt"/>
                <a:cs typeface="+mn-lt"/>
              </a:rPr>
              <a:t> </a:t>
            </a:r>
            <a:r>
              <a:rPr lang="en-US" sz="2400" err="1">
                <a:ea typeface="+mn-lt"/>
                <a:cs typeface="+mn-lt"/>
              </a:rPr>
              <a:t>kallas</a:t>
            </a:r>
            <a:r>
              <a:rPr lang="en-US" sz="2400">
                <a:ea typeface="+mn-lt"/>
                <a:cs typeface="+mn-lt"/>
              </a:rPr>
              <a:t> för </a:t>
            </a:r>
            <a:r>
              <a:rPr lang="en-US" sz="2400" err="1">
                <a:ea typeface="+mn-lt"/>
                <a:cs typeface="+mn-lt"/>
              </a:rPr>
              <a:t>värkar</a:t>
            </a:r>
            <a:r>
              <a:rPr lang="en-US" sz="2400">
                <a:ea typeface="+mn-lt"/>
                <a:cs typeface="+mn-lt"/>
              </a:rPr>
              <a:t> </a:t>
            </a:r>
            <a:endParaRPr lang="en-US" sz="2400">
              <a:cs typeface="Calibri"/>
            </a:endParaRPr>
          </a:p>
          <a:p>
            <a:r>
              <a:rPr lang="en-US" sz="2400">
                <a:ea typeface="+mn-lt"/>
                <a:cs typeface="+mn-lt"/>
              </a:rPr>
              <a:t>     </a:t>
            </a:r>
            <a:r>
              <a:rPr lang="en-US" sz="2400" err="1">
                <a:ea typeface="+mn-lt"/>
                <a:cs typeface="+mn-lt"/>
              </a:rPr>
              <a:t>och</a:t>
            </a:r>
            <a:r>
              <a:rPr lang="en-US" sz="2400">
                <a:ea typeface="+mn-lt"/>
                <a:cs typeface="+mn-lt"/>
              </a:rPr>
              <a:t> </a:t>
            </a:r>
            <a:r>
              <a:rPr lang="en-US" sz="2400" err="1">
                <a:ea typeface="+mn-lt"/>
                <a:cs typeface="+mn-lt"/>
              </a:rPr>
              <a:t>som</a:t>
            </a:r>
            <a:r>
              <a:rPr lang="en-US" sz="2400">
                <a:ea typeface="+mn-lt"/>
                <a:cs typeface="+mn-lt"/>
              </a:rPr>
              <a:t> </a:t>
            </a:r>
            <a:r>
              <a:rPr lang="en-US" sz="2400" err="1">
                <a:ea typeface="+mn-lt"/>
                <a:cs typeface="+mn-lt"/>
              </a:rPr>
              <a:t>gör</a:t>
            </a:r>
            <a:r>
              <a:rPr lang="en-US" sz="2400">
                <a:ea typeface="+mn-lt"/>
                <a:cs typeface="+mn-lt"/>
              </a:rPr>
              <a:t> </a:t>
            </a:r>
            <a:r>
              <a:rPr lang="en-US" sz="2400" err="1">
                <a:ea typeface="+mn-lt"/>
                <a:cs typeface="+mn-lt"/>
              </a:rPr>
              <a:t>ont</a:t>
            </a:r>
            <a:r>
              <a:rPr lang="en-US" sz="2400">
                <a:ea typeface="+mn-lt"/>
                <a:cs typeface="+mn-lt"/>
              </a:rPr>
              <a:t> </a:t>
            </a:r>
            <a:r>
              <a:rPr lang="en-US" sz="2400" err="1">
                <a:ea typeface="+mn-lt"/>
                <a:cs typeface="+mn-lt"/>
              </a:rPr>
              <a:t>i</a:t>
            </a:r>
            <a:r>
              <a:rPr lang="en-US" sz="2400">
                <a:ea typeface="+mn-lt"/>
                <a:cs typeface="+mn-lt"/>
              </a:rPr>
              <a:t> mage </a:t>
            </a:r>
            <a:r>
              <a:rPr lang="en-US" sz="2400" err="1">
                <a:ea typeface="+mn-lt"/>
                <a:cs typeface="+mn-lt"/>
              </a:rPr>
              <a:t>och</a:t>
            </a:r>
            <a:r>
              <a:rPr lang="en-US" sz="2400">
                <a:ea typeface="+mn-lt"/>
                <a:cs typeface="+mn-lt"/>
              </a:rPr>
              <a:t> </a:t>
            </a:r>
            <a:r>
              <a:rPr lang="en-US" sz="2400" err="1">
                <a:ea typeface="+mn-lt"/>
                <a:cs typeface="+mn-lt"/>
              </a:rPr>
              <a:t>rygg</a:t>
            </a:r>
            <a:r>
              <a:rPr lang="en-US" sz="2400">
                <a:ea typeface="+mn-lt"/>
                <a:cs typeface="+mn-lt"/>
              </a:rPr>
              <a:t>.</a:t>
            </a:r>
            <a:endParaRPr lang="en-US" sz="2400">
              <a:cs typeface="Calibri"/>
            </a:endParaRPr>
          </a:p>
          <a:p>
            <a:pPr marL="342900" indent="-342900">
              <a:buFont typeface="Arial"/>
              <a:buChar char="•"/>
            </a:pPr>
            <a:endParaRPr lang="en-US" sz="2400">
              <a:ea typeface="+mn-lt"/>
              <a:cs typeface="+mn-lt"/>
            </a:endParaRPr>
          </a:p>
          <a:p>
            <a:pPr marL="342900" indent="-342900">
              <a:buFont typeface="Arial"/>
              <a:buChar char="•"/>
            </a:pPr>
            <a:r>
              <a:rPr lang="en-US" sz="2400" err="1">
                <a:ea typeface="+mn-lt"/>
                <a:cs typeface="+mn-lt"/>
              </a:rPr>
              <a:t>Fostervatten</a:t>
            </a:r>
            <a:r>
              <a:rPr lang="en-US" sz="2400">
                <a:ea typeface="+mn-lt"/>
                <a:cs typeface="+mn-lt"/>
              </a:rPr>
              <a:t> </a:t>
            </a:r>
            <a:r>
              <a:rPr lang="en-US" sz="2400" err="1">
                <a:ea typeface="+mn-lt"/>
                <a:cs typeface="+mn-lt"/>
              </a:rPr>
              <a:t>som</a:t>
            </a:r>
            <a:r>
              <a:rPr lang="en-US" sz="2400">
                <a:ea typeface="+mn-lt"/>
                <a:cs typeface="+mn-lt"/>
              </a:rPr>
              <a:t> </a:t>
            </a:r>
            <a:r>
              <a:rPr lang="en-US" sz="2400" err="1">
                <a:ea typeface="+mn-lt"/>
                <a:cs typeface="+mn-lt"/>
              </a:rPr>
              <a:t>rinner</a:t>
            </a:r>
            <a:r>
              <a:rPr lang="en-US" sz="2400">
                <a:ea typeface="+mn-lt"/>
                <a:cs typeface="+mn-lt"/>
              </a:rPr>
              <a:t> </a:t>
            </a:r>
            <a:r>
              <a:rPr lang="en-US" sz="2400" err="1">
                <a:ea typeface="+mn-lt"/>
                <a:cs typeface="+mn-lt"/>
              </a:rPr>
              <a:t>ifrån</a:t>
            </a:r>
            <a:r>
              <a:rPr lang="en-US" sz="2400">
                <a:ea typeface="+mn-lt"/>
                <a:cs typeface="+mn-lt"/>
              </a:rPr>
              <a:t> </a:t>
            </a:r>
            <a:r>
              <a:rPr lang="en-US" sz="2400" err="1">
                <a:ea typeface="+mn-lt"/>
                <a:cs typeface="+mn-lt"/>
              </a:rPr>
              <a:t>slidan</a:t>
            </a:r>
            <a:r>
              <a:rPr lang="en-US" sz="2400">
                <a:ea typeface="+mn-lt"/>
                <a:cs typeface="+mn-lt"/>
              </a:rPr>
              <a:t>.</a:t>
            </a:r>
            <a:endParaRPr lang="en-US" sz="2400">
              <a:cs typeface="Calibri"/>
            </a:endParaRPr>
          </a:p>
          <a:p>
            <a:r>
              <a:rPr lang="en-US" sz="2400">
                <a:ea typeface="+mn-lt"/>
                <a:cs typeface="+mn-lt"/>
              </a:rPr>
              <a:t>     Det </a:t>
            </a:r>
            <a:r>
              <a:rPr lang="en-US" sz="2400" err="1">
                <a:ea typeface="+mn-lt"/>
                <a:cs typeface="+mn-lt"/>
              </a:rPr>
              <a:t>kan</a:t>
            </a:r>
            <a:r>
              <a:rPr lang="en-US" sz="2400">
                <a:ea typeface="+mn-lt"/>
                <a:cs typeface="+mn-lt"/>
              </a:rPr>
              <a:t> </a:t>
            </a:r>
            <a:r>
              <a:rPr lang="en-US" sz="2400" err="1">
                <a:ea typeface="+mn-lt"/>
                <a:cs typeface="+mn-lt"/>
              </a:rPr>
              <a:t>kännas</a:t>
            </a:r>
            <a:r>
              <a:rPr lang="en-US" sz="2400">
                <a:ea typeface="+mn-lt"/>
                <a:cs typeface="+mn-lt"/>
              </a:rPr>
              <a:t> </a:t>
            </a:r>
            <a:r>
              <a:rPr lang="en-US" sz="2400" err="1">
                <a:ea typeface="+mn-lt"/>
                <a:cs typeface="+mn-lt"/>
              </a:rPr>
              <a:t>som</a:t>
            </a:r>
            <a:r>
              <a:rPr lang="en-US" sz="2400">
                <a:ea typeface="+mn-lt"/>
                <a:cs typeface="+mn-lt"/>
              </a:rPr>
              <a:t> om man </a:t>
            </a:r>
            <a:r>
              <a:rPr lang="en-US" sz="2400" err="1">
                <a:ea typeface="+mn-lt"/>
                <a:cs typeface="+mn-lt"/>
              </a:rPr>
              <a:t>kissar</a:t>
            </a:r>
            <a:r>
              <a:rPr lang="en-US" sz="2400">
                <a:ea typeface="+mn-lt"/>
                <a:cs typeface="+mn-lt"/>
              </a:rPr>
              <a:t> </a:t>
            </a:r>
            <a:r>
              <a:rPr lang="en-US" sz="2400" err="1">
                <a:ea typeface="+mn-lt"/>
                <a:cs typeface="+mn-lt"/>
              </a:rPr>
              <a:t>på</a:t>
            </a:r>
            <a:r>
              <a:rPr lang="en-US" sz="2400">
                <a:ea typeface="+mn-lt"/>
                <a:cs typeface="+mn-lt"/>
              </a:rPr>
              <a:t> sig.</a:t>
            </a:r>
            <a:endParaRPr lang="en-US" sz="2400">
              <a:cs typeface="Calibri"/>
            </a:endParaRPr>
          </a:p>
          <a:p>
            <a:pPr marL="342900" indent="-342900">
              <a:buFont typeface="Arial"/>
              <a:buChar char="•"/>
            </a:pPr>
            <a:endParaRPr lang="en-US" sz="2400">
              <a:ea typeface="+mn-lt"/>
              <a:cs typeface="+mn-lt"/>
            </a:endParaRPr>
          </a:p>
          <a:p>
            <a:pPr marL="342900" indent="-342900">
              <a:buFont typeface="Arial"/>
              <a:buChar char="•"/>
            </a:pPr>
            <a:r>
              <a:rPr lang="en-US" sz="2400">
                <a:ea typeface="+mn-lt"/>
                <a:cs typeface="+mn-lt"/>
              </a:rPr>
              <a:t>Det tar </a:t>
            </a:r>
            <a:r>
              <a:rPr lang="en-US" sz="2400" err="1">
                <a:ea typeface="+mn-lt"/>
                <a:cs typeface="+mn-lt"/>
              </a:rPr>
              <a:t>olika</a:t>
            </a:r>
            <a:r>
              <a:rPr lang="en-US" sz="2400">
                <a:ea typeface="+mn-lt"/>
                <a:cs typeface="+mn-lt"/>
              </a:rPr>
              <a:t> </a:t>
            </a:r>
            <a:r>
              <a:rPr lang="en-US" sz="2400" err="1">
                <a:ea typeface="+mn-lt"/>
                <a:cs typeface="+mn-lt"/>
              </a:rPr>
              <a:t>lång</a:t>
            </a:r>
            <a:r>
              <a:rPr lang="en-US" sz="2400">
                <a:ea typeface="+mn-lt"/>
                <a:cs typeface="+mn-lt"/>
              </a:rPr>
              <a:t> </a:t>
            </a:r>
            <a:r>
              <a:rPr lang="en-US" sz="2400" err="1">
                <a:ea typeface="+mn-lt"/>
                <a:cs typeface="+mn-lt"/>
              </a:rPr>
              <a:t>tid</a:t>
            </a:r>
            <a:r>
              <a:rPr lang="en-US" sz="2400">
                <a:ea typeface="+mn-lt"/>
                <a:cs typeface="+mn-lt"/>
              </a:rPr>
              <a:t> </a:t>
            </a:r>
            <a:r>
              <a:rPr lang="en-US" sz="2400" err="1">
                <a:ea typeface="+mn-lt"/>
                <a:cs typeface="+mn-lt"/>
              </a:rPr>
              <a:t>att</a:t>
            </a:r>
            <a:r>
              <a:rPr lang="en-US" sz="2400">
                <a:ea typeface="+mn-lt"/>
                <a:cs typeface="+mn-lt"/>
              </a:rPr>
              <a:t> </a:t>
            </a:r>
            <a:r>
              <a:rPr lang="en-US" sz="2400" err="1">
                <a:ea typeface="+mn-lt"/>
                <a:cs typeface="+mn-lt"/>
              </a:rPr>
              <a:t>föda</a:t>
            </a:r>
            <a:r>
              <a:rPr lang="en-US" sz="2400">
                <a:ea typeface="+mn-lt"/>
                <a:cs typeface="+mn-lt"/>
              </a:rPr>
              <a:t> </a:t>
            </a:r>
            <a:r>
              <a:rPr lang="en-US" sz="2400" err="1">
                <a:ea typeface="+mn-lt"/>
                <a:cs typeface="+mn-lt"/>
              </a:rPr>
              <a:t>ett</a:t>
            </a:r>
            <a:r>
              <a:rPr lang="en-US" sz="2400">
                <a:ea typeface="+mn-lt"/>
                <a:cs typeface="+mn-lt"/>
              </a:rPr>
              <a:t> barn. </a:t>
            </a:r>
            <a:endParaRPr lang="en-US" sz="2400">
              <a:cs typeface="Calibri"/>
            </a:endParaRPr>
          </a:p>
          <a:p>
            <a:r>
              <a:rPr lang="en-US" sz="2400">
                <a:ea typeface="+mn-lt"/>
                <a:cs typeface="+mn-lt"/>
              </a:rPr>
              <a:t>     Om det </a:t>
            </a:r>
            <a:r>
              <a:rPr lang="en-US" sz="2400" err="1">
                <a:ea typeface="+mn-lt"/>
                <a:cs typeface="+mn-lt"/>
              </a:rPr>
              <a:t>är</a:t>
            </a:r>
            <a:r>
              <a:rPr lang="en-US" sz="2400">
                <a:ea typeface="+mn-lt"/>
                <a:cs typeface="+mn-lt"/>
              </a:rPr>
              <a:t> </a:t>
            </a:r>
            <a:r>
              <a:rPr lang="en-US" sz="2400" err="1">
                <a:ea typeface="+mn-lt"/>
                <a:cs typeface="+mn-lt"/>
              </a:rPr>
              <a:t>ditt</a:t>
            </a:r>
            <a:r>
              <a:rPr lang="en-US" sz="2400">
                <a:ea typeface="+mn-lt"/>
                <a:cs typeface="+mn-lt"/>
              </a:rPr>
              <a:t> </a:t>
            </a:r>
            <a:r>
              <a:rPr lang="en-US" sz="2400" err="1">
                <a:ea typeface="+mn-lt"/>
                <a:cs typeface="+mn-lt"/>
              </a:rPr>
              <a:t>första</a:t>
            </a:r>
            <a:r>
              <a:rPr lang="en-US" sz="2400">
                <a:ea typeface="+mn-lt"/>
                <a:cs typeface="+mn-lt"/>
              </a:rPr>
              <a:t> barn </a:t>
            </a:r>
            <a:r>
              <a:rPr lang="en-US" sz="2400" err="1">
                <a:ea typeface="+mn-lt"/>
                <a:cs typeface="+mn-lt"/>
              </a:rPr>
              <a:t>kan</a:t>
            </a:r>
            <a:r>
              <a:rPr lang="en-US" sz="2400">
                <a:ea typeface="+mn-lt"/>
                <a:cs typeface="+mn-lt"/>
              </a:rPr>
              <a:t> det ta </a:t>
            </a:r>
            <a:r>
              <a:rPr lang="en-US" sz="2400" err="1">
                <a:ea typeface="+mn-lt"/>
                <a:cs typeface="+mn-lt"/>
              </a:rPr>
              <a:t>mer</a:t>
            </a:r>
            <a:r>
              <a:rPr lang="en-US" sz="2400">
                <a:ea typeface="+mn-lt"/>
                <a:cs typeface="+mn-lt"/>
              </a:rPr>
              <a:t> </a:t>
            </a:r>
            <a:r>
              <a:rPr lang="en-US" sz="2400" err="1">
                <a:ea typeface="+mn-lt"/>
                <a:cs typeface="+mn-lt"/>
              </a:rPr>
              <a:t>än</a:t>
            </a:r>
            <a:r>
              <a:rPr lang="en-US" sz="2400">
                <a:ea typeface="+mn-lt"/>
                <a:cs typeface="+mn-lt"/>
              </a:rPr>
              <a:t> </a:t>
            </a:r>
            <a:r>
              <a:rPr lang="en-US" sz="2400" err="1">
                <a:ea typeface="+mn-lt"/>
                <a:cs typeface="+mn-lt"/>
              </a:rPr>
              <a:t>en</a:t>
            </a:r>
            <a:r>
              <a:rPr lang="en-US" sz="2400">
                <a:ea typeface="+mn-lt"/>
                <a:cs typeface="+mn-lt"/>
              </a:rPr>
              <a:t> </a:t>
            </a:r>
            <a:r>
              <a:rPr lang="en-US" sz="2400" err="1">
                <a:ea typeface="+mn-lt"/>
                <a:cs typeface="+mn-lt"/>
              </a:rPr>
              <a:t>dag</a:t>
            </a:r>
            <a:r>
              <a:rPr lang="en-US" sz="2400">
                <a:ea typeface="+mn-lt"/>
                <a:cs typeface="+mn-lt"/>
              </a:rPr>
              <a:t> </a:t>
            </a:r>
            <a:r>
              <a:rPr lang="en-US" sz="2400" err="1">
                <a:ea typeface="+mn-lt"/>
                <a:cs typeface="+mn-lt"/>
              </a:rPr>
              <a:t>och</a:t>
            </a:r>
            <a:r>
              <a:rPr lang="en-US" sz="2400">
                <a:ea typeface="+mn-lt"/>
                <a:cs typeface="+mn-lt"/>
              </a:rPr>
              <a:t> </a:t>
            </a:r>
            <a:r>
              <a:rPr lang="en-US" sz="2400" err="1">
                <a:ea typeface="+mn-lt"/>
                <a:cs typeface="+mn-lt"/>
              </a:rPr>
              <a:t>en</a:t>
            </a:r>
            <a:r>
              <a:rPr lang="en-US" sz="2400">
                <a:ea typeface="+mn-lt"/>
                <a:cs typeface="+mn-lt"/>
              </a:rPr>
              <a:t> </a:t>
            </a:r>
            <a:r>
              <a:rPr lang="en-US" sz="2400" err="1">
                <a:ea typeface="+mn-lt"/>
                <a:cs typeface="+mn-lt"/>
              </a:rPr>
              <a:t>natt</a:t>
            </a:r>
            <a:r>
              <a:rPr lang="en-US" sz="2000">
                <a:ea typeface="+mn-lt"/>
                <a:cs typeface="+mn-lt"/>
              </a:rPr>
              <a:t>!</a:t>
            </a:r>
            <a:endParaRPr lang="en-US">
              <a:cs typeface="Calibri" panose="020F0502020204030204"/>
            </a:endParaRPr>
          </a:p>
          <a:p>
            <a:endParaRPr lang="en-US" sz="2000">
              <a:cs typeface="Calibri"/>
            </a:endParaRPr>
          </a:p>
        </p:txBody>
      </p:sp>
      <p:pic>
        <p:nvPicPr>
          <p:cNvPr id="5" name="Picture 5">
            <a:extLst>
              <a:ext uri="{FF2B5EF4-FFF2-40B4-BE49-F238E27FC236}">
                <a16:creationId xmlns:a16="http://schemas.microsoft.com/office/drawing/2014/main" id="{41909EEC-C6C3-4204-8E94-1A4C82422327}"/>
              </a:ext>
            </a:extLst>
          </p:cNvPr>
          <p:cNvPicPr>
            <a:picLocks noChangeAspect="1"/>
          </p:cNvPicPr>
          <p:nvPr/>
        </p:nvPicPr>
        <p:blipFill>
          <a:blip r:embed="rId3"/>
          <a:stretch>
            <a:fillRect/>
          </a:stretch>
        </p:blipFill>
        <p:spPr>
          <a:xfrm>
            <a:off x="6749802" y="2288020"/>
            <a:ext cx="5044593" cy="2843837"/>
          </a:xfrm>
          <a:prstGeom prst="rect">
            <a:avLst/>
          </a:prstGeom>
        </p:spPr>
      </p:pic>
    </p:spTree>
    <p:extLst>
      <p:ext uri="{BB962C8B-B14F-4D97-AF65-F5344CB8AC3E}">
        <p14:creationId xmlns:p14="http://schemas.microsoft.com/office/powerpoint/2010/main" val="34164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DB4F202-C483-B5A9-E7C2-F484BFA6F143}"/>
              </a:ext>
            </a:extLst>
          </p:cNvPr>
          <p:cNvPicPr>
            <a:picLocks noChangeAspect="1"/>
          </p:cNvPicPr>
          <p:nvPr/>
        </p:nvPicPr>
        <p:blipFill rotWithShape="1">
          <a:blip r:embed="rId2"/>
          <a:srcRect l="9091" b="23391"/>
          <a:stretch/>
        </p:blipFill>
        <p:spPr>
          <a:xfrm>
            <a:off x="20" y="10"/>
            <a:ext cx="12191980" cy="6857990"/>
          </a:xfrm>
          <a:prstGeom prst="rect">
            <a:avLst/>
          </a:prstGeom>
        </p:spPr>
      </p:pic>
      <p:sp>
        <p:nvSpPr>
          <p:cNvPr id="75" name="Rectangle 66">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9206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618B3E-5121-E89A-31E4-FC89AE49877F}"/>
              </a:ext>
            </a:extLst>
          </p:cNvPr>
          <p:cNvSpPr>
            <a:spLocks noGrp="1"/>
          </p:cNvSpPr>
          <p:nvPr>
            <p:ph type="title"/>
          </p:nvPr>
        </p:nvSpPr>
        <p:spPr>
          <a:xfrm>
            <a:off x="7749985" y="640263"/>
            <a:ext cx="3759240" cy="1344975"/>
          </a:xfrm>
        </p:spPr>
        <p:txBody>
          <a:bodyPr>
            <a:normAutofit/>
          </a:bodyPr>
          <a:lstStyle/>
          <a:p>
            <a:r>
              <a:rPr lang="en-US" sz="4000" b="1" err="1">
                <a:cs typeface="Calibri Light"/>
              </a:rPr>
              <a:t>Missfall</a:t>
            </a:r>
            <a:endParaRPr lang="en-US" sz="4000" b="1" err="1"/>
          </a:p>
        </p:txBody>
      </p:sp>
      <p:sp>
        <p:nvSpPr>
          <p:cNvPr id="3" name="Content Placeholder 2">
            <a:extLst>
              <a:ext uri="{FF2B5EF4-FFF2-40B4-BE49-F238E27FC236}">
                <a16:creationId xmlns:a16="http://schemas.microsoft.com/office/drawing/2014/main" id="{8599FD1D-6F19-4416-C775-9D96BE3A85A4}"/>
              </a:ext>
            </a:extLst>
          </p:cNvPr>
          <p:cNvSpPr>
            <a:spLocks noGrp="1"/>
          </p:cNvSpPr>
          <p:nvPr>
            <p:ph idx="1"/>
          </p:nvPr>
        </p:nvSpPr>
        <p:spPr>
          <a:xfrm>
            <a:off x="7749290" y="2121763"/>
            <a:ext cx="3764826" cy="3773010"/>
          </a:xfrm>
        </p:spPr>
        <p:txBody>
          <a:bodyPr vert="horz" lIns="91440" tIns="45720" rIns="91440" bIns="45720" rtlCol="0">
            <a:noAutofit/>
          </a:bodyPr>
          <a:lstStyle/>
          <a:p>
            <a:r>
              <a:rPr lang="en-US" sz="1100">
                <a:cs typeface="Calibri" panose="020F0502020204030204"/>
              </a:rPr>
              <a:t>Missfall är när graviditeten avbryts av sig självt och det minskar inte chansen att bli gravid igen </a:t>
            </a:r>
          </a:p>
          <a:p>
            <a:r>
              <a:rPr lang="en-US" sz="1100">
                <a:cs typeface="Calibri" panose="020F0502020204030204"/>
              </a:rPr>
              <a:t>Missfall är vanligt och sker oftast tidigt I graviditeten </a:t>
            </a:r>
          </a:p>
          <a:p>
            <a:pPr marL="0" indent="0">
              <a:buNone/>
            </a:pPr>
            <a:endParaRPr lang="en-US" sz="1100">
              <a:cs typeface="Calibri" panose="020F0502020204030204"/>
            </a:endParaRPr>
          </a:p>
          <a:p>
            <a:r>
              <a:rPr lang="en-US" sz="1100">
                <a:cs typeface="Calibri" panose="020F0502020204030204"/>
              </a:rPr>
              <a:t>Att träna, bada, flyga eller ha samlag ökar inte risken för missfall. </a:t>
            </a:r>
          </a:p>
          <a:p>
            <a:endParaRPr lang="en-US" sz="1100">
              <a:cs typeface="Calibri" panose="020F0502020204030204"/>
            </a:endParaRPr>
          </a:p>
          <a:p>
            <a:r>
              <a:rPr lang="en-US" sz="1100">
                <a:cs typeface="Calibri" panose="020F0502020204030204"/>
              </a:rPr>
              <a:t>Tecken på missfall kan vara blödningar, att det gör ont I underlivet eller magen </a:t>
            </a:r>
          </a:p>
          <a:p>
            <a:endParaRPr lang="en-US" sz="1100">
              <a:cs typeface="Calibri" panose="020F0502020204030204"/>
            </a:endParaRPr>
          </a:p>
          <a:p>
            <a:r>
              <a:rPr lang="en-US" sz="1100">
                <a:cs typeface="Calibri" panose="020F0502020204030204"/>
              </a:rPr>
              <a:t>Om man tror att ett missfall har skett behöver man oftast inte göra något. Om man vill ha råd kan man kontakta barnmorskan eller 1177. </a:t>
            </a:r>
          </a:p>
          <a:p>
            <a:r>
              <a:rPr lang="en-US" sz="1100">
                <a:cs typeface="Calibri" panose="020F0502020204030204"/>
              </a:rPr>
              <a:t>Om graviditeten har kommit till V 22 eller längre ska man kontakta förlossningen direkt</a:t>
            </a:r>
          </a:p>
        </p:txBody>
      </p:sp>
    </p:spTree>
    <p:extLst>
      <p:ext uri="{BB962C8B-B14F-4D97-AF65-F5344CB8AC3E}">
        <p14:creationId xmlns:p14="http://schemas.microsoft.com/office/powerpoint/2010/main" val="2485930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959138-9DE6-488C-A581-7F2616E45287}"/>
              </a:ext>
            </a:extLst>
          </p:cNvPr>
          <p:cNvSpPr txBox="1">
            <a:spLocks noGrp="1"/>
          </p:cNvSpPr>
          <p:nvPr>
            <p:ph type="title"/>
          </p:nvPr>
        </p:nvSpPr>
        <p:spPr>
          <a:xfrm>
            <a:off x="130251" y="3922182"/>
            <a:ext cx="3290887" cy="2452687"/>
          </a:xfrm>
        </p:spPr>
        <p:txBody>
          <a:bodyPr anchor="ctr">
            <a:normAutofit/>
          </a:bodyPr>
          <a:lstStyle/>
          <a:p>
            <a:r>
              <a:rPr lang="sv-SE" sz="3600" b="1"/>
              <a:t>Att ha säker sex - preventivmedel</a:t>
            </a:r>
            <a:endParaRPr lang="sv-SE" sz="3600" b="1">
              <a:ea typeface="Calibri Light"/>
              <a:cs typeface="Calibri Light"/>
            </a:endParaRPr>
          </a:p>
        </p:txBody>
      </p:sp>
      <p:pic>
        <p:nvPicPr>
          <p:cNvPr id="6" name="Bildobjekt 6" descr="En bild som visar spel, duk&#10;&#10;Automatiskt genererad beskrivning">
            <a:extLst>
              <a:ext uri="{FF2B5EF4-FFF2-40B4-BE49-F238E27FC236}">
                <a16:creationId xmlns:a16="http://schemas.microsoft.com/office/drawing/2014/main" id="{96291B55-2BA7-45BE-C40E-1D16F2BD9334}"/>
              </a:ext>
            </a:extLst>
          </p:cNvPr>
          <p:cNvPicPr>
            <a:picLocks noChangeAspect="1"/>
          </p:cNvPicPr>
          <p:nvPr/>
        </p:nvPicPr>
        <p:blipFill rotWithShape="1">
          <a:blip r:embed="rId3"/>
          <a:srcRect t="16297" b="29356"/>
          <a:stretch/>
        </p:blipFill>
        <p:spPr>
          <a:xfrm>
            <a:off x="-36266" y="-72561"/>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Platshållare för innehåll 2">
            <a:extLst>
              <a:ext uri="{FF2B5EF4-FFF2-40B4-BE49-F238E27FC236}">
                <a16:creationId xmlns:a16="http://schemas.microsoft.com/office/drawing/2014/main" id="{43F5CCEA-6303-4EE2-A311-9EA180C0669A}"/>
              </a:ext>
            </a:extLst>
          </p:cNvPr>
          <p:cNvSpPr txBox="1">
            <a:spLocks noGrp="1"/>
          </p:cNvSpPr>
          <p:nvPr>
            <p:ph idx="1"/>
          </p:nvPr>
        </p:nvSpPr>
        <p:spPr>
          <a:xfrm>
            <a:off x="3728077" y="3849611"/>
            <a:ext cx="7981318" cy="2924402"/>
          </a:xfrm>
        </p:spPr>
        <p:txBody>
          <a:bodyPr vert="horz" lIns="91440" tIns="45720" rIns="91440" bIns="45720" rtlCol="0" anchor="ctr">
            <a:noAutofit/>
          </a:bodyPr>
          <a:lstStyle/>
          <a:p>
            <a:r>
              <a:rPr lang="sv-SE" sz="1800">
                <a:latin typeface="Calibri"/>
                <a:ea typeface="Arial"/>
                <a:cs typeface="Arial"/>
              </a:rPr>
              <a:t>Skyddar mot att inte bli med barn – att bli gravid. </a:t>
            </a:r>
            <a:endParaRPr lang="sv-SE" sz="1800">
              <a:cs typeface="Calibri"/>
            </a:endParaRPr>
          </a:p>
          <a:p>
            <a:r>
              <a:rPr lang="sv-SE" sz="1800">
                <a:latin typeface="Calibri"/>
                <a:ea typeface="Arial"/>
                <a:cs typeface="Arial"/>
              </a:rPr>
              <a:t>Bara kondom skyddar både mot graviditet </a:t>
            </a:r>
            <a:r>
              <a:rPr lang="sv-SE" sz="1800" u="sng">
                <a:latin typeface="Calibri"/>
                <a:ea typeface="Arial"/>
                <a:cs typeface="Arial"/>
              </a:rPr>
              <a:t>och</a:t>
            </a:r>
            <a:r>
              <a:rPr lang="sv-SE" sz="1800">
                <a:latin typeface="Calibri"/>
                <a:ea typeface="Arial"/>
                <a:cs typeface="Arial"/>
              </a:rPr>
              <a:t> sexuellt överförbara sjukdomar. </a:t>
            </a:r>
            <a:r>
              <a:rPr lang="en-US" sz="1800">
                <a:latin typeface="Calibri"/>
                <a:ea typeface="Arial"/>
                <a:cs typeface="Arial"/>
              </a:rPr>
              <a:t>​ </a:t>
            </a:r>
            <a:endParaRPr lang="en-US" sz="1800">
              <a:cs typeface="Arial"/>
            </a:endParaRPr>
          </a:p>
          <a:p>
            <a:pPr lvl="0" rtl="0">
              <a:buChar char="•"/>
            </a:pPr>
            <a:r>
              <a:rPr lang="sv-SE" sz="1800">
                <a:latin typeface="Calibri"/>
                <a:ea typeface="Arial"/>
                <a:cs typeface="Arial"/>
              </a:rPr>
              <a:t>I Sverige är det lagligt att använda preventivmedel. </a:t>
            </a:r>
            <a:r>
              <a:rPr lang="en-US" sz="1800">
                <a:latin typeface="Calibri"/>
                <a:ea typeface="Arial"/>
                <a:cs typeface="Arial"/>
              </a:rPr>
              <a:t>​</a:t>
            </a:r>
            <a:r>
              <a:rPr lang="sv-SE" sz="1800">
                <a:latin typeface="Calibri"/>
                <a:ea typeface="Arial"/>
                <a:cs typeface="Arial"/>
              </a:rPr>
              <a:t> </a:t>
            </a:r>
            <a:r>
              <a:rPr lang="en-US" sz="1800">
                <a:latin typeface="Calibri"/>
                <a:ea typeface="Arial"/>
                <a:cs typeface="Arial"/>
              </a:rPr>
              <a:t>​</a:t>
            </a:r>
          </a:p>
          <a:p>
            <a:r>
              <a:rPr lang="sv-SE" sz="1800">
                <a:latin typeface="Calibri"/>
                <a:ea typeface="Arial"/>
                <a:cs typeface="Arial"/>
              </a:rPr>
              <a:t>I Västmanland erbjuds alla kvinnor upp till 21 års ålder gratis preventivmedel. </a:t>
            </a:r>
          </a:p>
          <a:p>
            <a:r>
              <a:rPr lang="sv-SE" sz="1800">
                <a:latin typeface="Calibri"/>
                <a:ea typeface="Arial"/>
                <a:cs typeface="Arial"/>
              </a:rPr>
              <a:t>Alla kvinnor mellan 21-26 år betalar max 100 kr för preventivmedel som räcker ett år eller mer. </a:t>
            </a:r>
            <a:endParaRPr lang="en-US" sz="1800">
              <a:latin typeface="Calibri"/>
              <a:ea typeface="Arial"/>
              <a:cs typeface="Arial"/>
            </a:endParaRPr>
          </a:p>
          <a:p>
            <a:r>
              <a:rPr lang="sv-SE" sz="1800">
                <a:cs typeface="Calibri"/>
              </a:rPr>
              <a:t>Alla kvinnor över 26 år som önskar preventivmedel tar kontakt med mödravårdscentral, vårdcentral eller gynekologen. </a:t>
            </a:r>
            <a:r>
              <a:rPr lang="en-US" sz="1800">
                <a:cs typeface="Calibri"/>
              </a:rPr>
              <a:t> </a:t>
            </a:r>
            <a:endParaRPr lang="en-US" sz="1800">
              <a:ea typeface="+mn-lt"/>
              <a:cs typeface="+mn-lt"/>
            </a:endParaRPr>
          </a:p>
          <a:p>
            <a:endParaRPr lang="en-US" sz="1800">
              <a:cs typeface="Arial"/>
            </a:endParaRPr>
          </a:p>
        </p:txBody>
      </p:sp>
      <p:sp>
        <p:nvSpPr>
          <p:cNvPr id="4" name="textruta 3">
            <a:extLst>
              <a:ext uri="{FF2B5EF4-FFF2-40B4-BE49-F238E27FC236}">
                <a16:creationId xmlns:a16="http://schemas.microsoft.com/office/drawing/2014/main" id="{1CF2245A-215F-411A-9368-D7ACAFE58024}"/>
              </a:ext>
            </a:extLst>
          </p:cNvPr>
          <p:cNvSpPr txBox="1"/>
          <p:nvPr/>
        </p:nvSpPr>
        <p:spPr>
          <a:xfrm>
            <a:off x="7543800" y="1828800"/>
            <a:ext cx="1930400" cy="723275"/>
          </a:xfrm>
          <a:prstGeom prst="rect">
            <a:avLst/>
          </a:prstGeom>
          <a:noFill/>
        </p:spPr>
        <p:txBody>
          <a:bodyPr wrap="square" lIns="91440" tIns="45720" rIns="91440" bIns="45720" rtlCol="0" anchor="t">
            <a:spAutoFit/>
          </a:bodyPr>
          <a:lstStyle/>
          <a:p>
            <a:pPr>
              <a:spcAft>
                <a:spcPts val="600"/>
              </a:spcAft>
            </a:pPr>
            <a:endParaRPr lang="sv-SE">
              <a:cs typeface="Calibri"/>
            </a:endParaRPr>
          </a:p>
          <a:p>
            <a:pPr>
              <a:spcAft>
                <a:spcPts val="600"/>
              </a:spcAft>
            </a:pPr>
            <a:endParaRPr lang="sv-SE"/>
          </a:p>
        </p:txBody>
      </p:sp>
    </p:spTree>
    <p:extLst>
      <p:ext uri="{BB962C8B-B14F-4D97-AF65-F5344CB8AC3E}">
        <p14:creationId xmlns:p14="http://schemas.microsoft.com/office/powerpoint/2010/main" val="2162321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E76BF5-624E-24C6-0AD7-9B308674779B}"/>
              </a:ext>
            </a:extLst>
          </p:cNvPr>
          <p:cNvSpPr>
            <a:spLocks noGrp="1"/>
          </p:cNvSpPr>
          <p:nvPr>
            <p:ph type="title"/>
          </p:nvPr>
        </p:nvSpPr>
        <p:spPr>
          <a:xfrm>
            <a:off x="589560" y="856180"/>
            <a:ext cx="4560584" cy="1128068"/>
          </a:xfrm>
        </p:spPr>
        <p:txBody>
          <a:bodyPr anchor="ctr">
            <a:normAutofit/>
          </a:bodyPr>
          <a:lstStyle/>
          <a:p>
            <a:r>
              <a:rPr lang="en-US" sz="4000">
                <a:cs typeface="Calibri Light"/>
              </a:rPr>
              <a:t>Dagen efter piller</a:t>
            </a:r>
            <a:endParaRPr lang="en-US" sz="4000"/>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27AC81-9AAB-132D-1002-6A8B6A2F9061}"/>
              </a:ext>
            </a:extLst>
          </p:cNvPr>
          <p:cNvSpPr>
            <a:spLocks noGrp="1"/>
          </p:cNvSpPr>
          <p:nvPr>
            <p:ph idx="1"/>
          </p:nvPr>
        </p:nvSpPr>
        <p:spPr>
          <a:xfrm>
            <a:off x="668211" y="2110946"/>
            <a:ext cx="4559425" cy="3979585"/>
          </a:xfrm>
        </p:spPr>
        <p:txBody>
          <a:bodyPr vert="horz" lIns="91440" tIns="45720" rIns="91440" bIns="45720" rtlCol="0" anchor="ctr">
            <a:normAutofit/>
          </a:bodyPr>
          <a:lstStyle/>
          <a:p>
            <a:pPr marL="342900" indent="-342900"/>
            <a:r>
              <a:rPr lang="en-US" sz="2000" err="1">
                <a:cs typeface="Calibri"/>
              </a:rPr>
              <a:t>Är</a:t>
            </a:r>
            <a:r>
              <a:rPr lang="en-US" sz="2000">
                <a:cs typeface="Calibri"/>
              </a:rPr>
              <a:t> </a:t>
            </a:r>
            <a:r>
              <a:rPr lang="en-US" sz="2000" err="1">
                <a:cs typeface="Calibri"/>
              </a:rPr>
              <a:t>i</a:t>
            </a:r>
            <a:r>
              <a:rPr lang="en-US" sz="2000" u="sng" err="1">
                <a:cs typeface="Calibri"/>
              </a:rPr>
              <a:t>nte</a:t>
            </a:r>
            <a:r>
              <a:rPr lang="en-US" sz="2000" u="sng">
                <a:cs typeface="Calibri"/>
              </a:rPr>
              <a:t> </a:t>
            </a:r>
            <a:r>
              <a:rPr lang="en-US" sz="2000" err="1">
                <a:cs typeface="Calibri"/>
              </a:rPr>
              <a:t>ett</a:t>
            </a:r>
            <a:r>
              <a:rPr lang="en-US" sz="2000">
                <a:cs typeface="Calibri"/>
              </a:rPr>
              <a:t> </a:t>
            </a:r>
            <a:r>
              <a:rPr lang="en-US" sz="2000" err="1">
                <a:cs typeface="Calibri"/>
              </a:rPr>
              <a:t>preventivmedel</a:t>
            </a:r>
            <a:endParaRPr lang="en-US" err="1">
              <a:cs typeface="Calibri"/>
            </a:endParaRPr>
          </a:p>
          <a:p>
            <a:pPr marL="342900" indent="-342900"/>
            <a:r>
              <a:rPr lang="en-US" sz="2000" err="1">
                <a:cs typeface="Calibri"/>
              </a:rPr>
              <a:t>Måste</a:t>
            </a:r>
            <a:r>
              <a:rPr lang="en-US" sz="2000">
                <a:cs typeface="Calibri"/>
              </a:rPr>
              <a:t> </a:t>
            </a:r>
            <a:r>
              <a:rPr lang="en-US" sz="2000" err="1">
                <a:cs typeface="Calibri"/>
              </a:rPr>
              <a:t>tas</a:t>
            </a:r>
            <a:r>
              <a:rPr lang="en-US" sz="2000">
                <a:cs typeface="Calibri"/>
              </a:rPr>
              <a:t> </a:t>
            </a:r>
            <a:r>
              <a:rPr lang="en-US" sz="2000" err="1">
                <a:cs typeface="Calibri"/>
              </a:rPr>
              <a:t>inom</a:t>
            </a:r>
            <a:r>
              <a:rPr lang="en-US" sz="2000">
                <a:cs typeface="Calibri"/>
              </a:rPr>
              <a:t> 3-5 </a:t>
            </a:r>
            <a:r>
              <a:rPr lang="en-US" sz="2000" err="1">
                <a:cs typeface="Calibri"/>
              </a:rPr>
              <a:t>dagar</a:t>
            </a:r>
            <a:r>
              <a:rPr lang="en-US" sz="2000">
                <a:cs typeface="Calibri"/>
              </a:rPr>
              <a:t> </a:t>
            </a:r>
            <a:r>
              <a:rPr lang="en-US" sz="2000" err="1">
                <a:cs typeface="Calibri"/>
              </a:rPr>
              <a:t>efter</a:t>
            </a:r>
            <a:r>
              <a:rPr lang="en-US" sz="2000">
                <a:cs typeface="Calibri"/>
              </a:rPr>
              <a:t> </a:t>
            </a:r>
            <a:r>
              <a:rPr lang="en-US" sz="2000" err="1">
                <a:cs typeface="Calibri"/>
              </a:rPr>
              <a:t>samlag</a:t>
            </a:r>
            <a:r>
              <a:rPr lang="en-US" sz="2000">
                <a:cs typeface="Calibri"/>
              </a:rPr>
              <a:t> </a:t>
            </a:r>
          </a:p>
          <a:p>
            <a:pPr marL="342900" indent="-342900"/>
            <a:r>
              <a:rPr lang="en-US" sz="2000" b="1" err="1">
                <a:cs typeface="Calibri"/>
              </a:rPr>
              <a:t>Minskar</a:t>
            </a:r>
            <a:r>
              <a:rPr lang="en-US" sz="2000" b="1">
                <a:cs typeface="Calibri"/>
              </a:rPr>
              <a:t> </a:t>
            </a:r>
            <a:r>
              <a:rPr lang="en-US" sz="2000" b="1" err="1">
                <a:cs typeface="Calibri"/>
              </a:rPr>
              <a:t>risken</a:t>
            </a:r>
            <a:r>
              <a:rPr lang="en-US" sz="2000" b="1">
                <a:cs typeface="Calibri"/>
              </a:rPr>
              <a:t> för </a:t>
            </a:r>
            <a:r>
              <a:rPr lang="en-US" sz="2000" b="1" err="1">
                <a:cs typeface="Calibri"/>
              </a:rPr>
              <a:t>att</a:t>
            </a:r>
            <a:r>
              <a:rPr lang="en-US" sz="2000" b="1">
                <a:cs typeface="Calibri"/>
              </a:rPr>
              <a:t> </a:t>
            </a:r>
            <a:r>
              <a:rPr lang="en-US" sz="2000" b="1" err="1">
                <a:cs typeface="Calibri"/>
              </a:rPr>
              <a:t>bli</a:t>
            </a:r>
            <a:r>
              <a:rPr lang="en-US" sz="2000" b="1">
                <a:cs typeface="Calibri"/>
              </a:rPr>
              <a:t> gravid </a:t>
            </a:r>
          </a:p>
          <a:p>
            <a:pPr marL="342900" indent="-342900"/>
            <a:r>
              <a:rPr lang="en-US" sz="2000" err="1">
                <a:cs typeface="Calibri"/>
              </a:rPr>
              <a:t>Skyddar</a:t>
            </a:r>
            <a:r>
              <a:rPr lang="en-US" sz="2000">
                <a:cs typeface="Calibri"/>
              </a:rPr>
              <a:t> </a:t>
            </a:r>
            <a:r>
              <a:rPr lang="en-US" sz="2000" err="1">
                <a:cs typeface="Calibri"/>
              </a:rPr>
              <a:t>inte</a:t>
            </a:r>
            <a:r>
              <a:rPr lang="en-US" sz="2000">
                <a:cs typeface="Calibri"/>
              </a:rPr>
              <a:t> mot </a:t>
            </a:r>
            <a:r>
              <a:rPr lang="en-US" sz="2000" err="1">
                <a:cs typeface="Calibri"/>
              </a:rPr>
              <a:t>könssjukdomar</a:t>
            </a:r>
            <a:r>
              <a:rPr lang="en-US" sz="2000">
                <a:cs typeface="Calibri"/>
              </a:rPr>
              <a:t> </a:t>
            </a: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2B57A10B-A447-CC6D-0F86-C42EEC29CA63}"/>
              </a:ext>
            </a:extLst>
          </p:cNvPr>
          <p:cNvPicPr>
            <a:picLocks noChangeAspect="1"/>
          </p:cNvPicPr>
          <p:nvPr/>
        </p:nvPicPr>
        <p:blipFill rotWithShape="1">
          <a:blip r:embed="rId2"/>
          <a:srcRect l="16097" r="15255" b="-1"/>
          <a:stretch/>
        </p:blipFill>
        <p:spPr>
          <a:xfrm>
            <a:off x="5977788" y="799352"/>
            <a:ext cx="5425410" cy="5259296"/>
          </a:xfrm>
          <a:prstGeom prst="rect">
            <a:avLst/>
          </a:prstGeom>
        </p:spPr>
      </p:pic>
    </p:spTree>
    <p:extLst>
      <p:ext uri="{BB962C8B-B14F-4D97-AF65-F5344CB8AC3E}">
        <p14:creationId xmlns:p14="http://schemas.microsoft.com/office/powerpoint/2010/main" val="974096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ubrik 1">
            <a:extLst>
              <a:ext uri="{FF2B5EF4-FFF2-40B4-BE49-F238E27FC236}">
                <a16:creationId xmlns:a16="http://schemas.microsoft.com/office/drawing/2014/main" id="{A0737669-1A4B-4FB8-A7EB-73D872E6B952}"/>
              </a:ext>
            </a:extLst>
          </p:cNvPr>
          <p:cNvSpPr txBox="1">
            <a:spLocks noGrp="1"/>
          </p:cNvSpPr>
          <p:nvPr>
            <p:ph type="title"/>
          </p:nvPr>
        </p:nvSpPr>
        <p:spPr>
          <a:xfrm>
            <a:off x="845976" y="279594"/>
            <a:ext cx="10515600" cy="1325563"/>
          </a:xfrm>
        </p:spPr>
        <p:txBody>
          <a:bodyPr>
            <a:normAutofit/>
          </a:bodyPr>
          <a:lstStyle/>
          <a:p>
            <a:r>
              <a:rPr lang="sv-SE" b="1"/>
              <a:t>Att sluta vara gravid - abort</a:t>
            </a:r>
            <a:endParaRPr lang="sv-SE" b="1">
              <a:ea typeface="Calibri Light"/>
              <a:cs typeface="Calibri Light"/>
            </a:endParaRPr>
          </a:p>
        </p:txBody>
      </p:sp>
      <p:sp>
        <p:nvSpPr>
          <p:cNvPr id="24"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868BCAD4-C386-4934-AF75-6398A9576225}"/>
              </a:ext>
            </a:extLst>
          </p:cNvPr>
          <p:cNvSpPr txBox="1">
            <a:spLocks noGrp="1"/>
          </p:cNvSpPr>
          <p:nvPr>
            <p:ph idx="1"/>
          </p:nvPr>
        </p:nvSpPr>
        <p:spPr>
          <a:xfrm>
            <a:off x="838200" y="1553482"/>
            <a:ext cx="10515600" cy="4351338"/>
          </a:xfrm>
        </p:spPr>
        <p:txBody>
          <a:bodyPr vert="horz" lIns="91440" tIns="45720" rIns="91440" bIns="45720" rtlCol="0" anchor="t">
            <a:normAutofit lnSpcReduction="10000"/>
          </a:bodyPr>
          <a:lstStyle/>
          <a:p>
            <a:pPr lvl="0"/>
            <a:r>
              <a:rPr lang="sv-SE"/>
              <a:t>I Sverige är abort lagligt. </a:t>
            </a:r>
          </a:p>
          <a:p>
            <a:r>
              <a:rPr lang="sv-SE"/>
              <a:t>I Sverige har </a:t>
            </a:r>
            <a:r>
              <a:rPr lang="sv-SE" u="sng"/>
              <a:t>alla</a:t>
            </a:r>
            <a:r>
              <a:rPr lang="sv-SE"/>
              <a:t> kvinnor rätt att göra abort, </a:t>
            </a:r>
            <a:r>
              <a:rPr lang="sv-SE" b="1"/>
              <a:t>pappan har inte rätt att neka en kvinna en abort.</a:t>
            </a:r>
            <a:endParaRPr lang="sv-SE" b="1">
              <a:cs typeface="Calibri"/>
            </a:endParaRPr>
          </a:p>
          <a:p>
            <a:r>
              <a:rPr lang="sv-SE"/>
              <a:t>En abort får bara göras av en läkare.</a:t>
            </a:r>
          </a:p>
          <a:p>
            <a:pPr lvl="0"/>
            <a:r>
              <a:rPr lang="sv-SE"/>
              <a:t>Efter aborten har du rätt att få prata med någon om det. </a:t>
            </a:r>
          </a:p>
          <a:p>
            <a:pPr lvl="0"/>
            <a:r>
              <a:rPr lang="sv-SE"/>
              <a:t>Det är alltid kvinnan som bär barnet som bestämmer om en abort ska göras. </a:t>
            </a:r>
          </a:p>
          <a:p>
            <a:r>
              <a:rPr lang="sv-SE"/>
              <a:t>En abort får göras till graviditetsvecka 18. Kvinnan behöver inte berätta varför hon vill göra abort. </a:t>
            </a:r>
            <a:endParaRPr lang="sv-SE">
              <a:cs typeface="Calibri"/>
            </a:endParaRPr>
          </a:p>
          <a:p>
            <a:pPr lvl="0"/>
            <a:r>
              <a:rPr lang="sv-SE" b="1"/>
              <a:t>Abort ska inte vara ett preventivmedel.</a:t>
            </a:r>
            <a:endParaRPr lang="sv-SE" b="1">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E341B46C-749C-48E7-A6DE-F5B3158CA383}"/>
              </a:ext>
            </a:extLst>
          </p:cNvPr>
          <p:cNvSpPr txBox="1">
            <a:spLocks noGrp="1"/>
          </p:cNvSpPr>
          <p:nvPr>
            <p:ph type="title"/>
          </p:nvPr>
        </p:nvSpPr>
        <p:spPr>
          <a:xfrm>
            <a:off x="619105" y="966960"/>
            <a:ext cx="3200400" cy="4461163"/>
          </a:xfrm>
        </p:spPr>
        <p:txBody>
          <a:bodyPr>
            <a:normAutofit/>
          </a:bodyPr>
          <a:lstStyle/>
          <a:p>
            <a:r>
              <a:rPr lang="sv-SE" b="1">
                <a:solidFill>
                  <a:srgbClr val="FFFFFF"/>
                </a:solidFill>
              </a:rPr>
              <a:t>Definitioner av SRHR </a:t>
            </a:r>
            <a:endParaRPr lang="sv-SE" b="1">
              <a:solidFill>
                <a:srgbClr val="FFFFFF"/>
              </a:solidFill>
              <a:ea typeface="Calibri Light"/>
              <a:cs typeface="Calibri Light"/>
            </a:endParaRPr>
          </a:p>
        </p:txBody>
      </p:sp>
      <p:sp>
        <p:nvSpPr>
          <p:cNvPr id="7"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FCA9336B-88EC-4354-804A-4D0ACA14F659}"/>
              </a:ext>
            </a:extLst>
          </p:cNvPr>
          <p:cNvSpPr txBox="1">
            <a:spLocks noGrp="1"/>
          </p:cNvSpPr>
          <p:nvPr>
            <p:ph idx="1"/>
          </p:nvPr>
        </p:nvSpPr>
        <p:spPr>
          <a:xfrm>
            <a:off x="4447308" y="591344"/>
            <a:ext cx="6906491" cy="5585619"/>
          </a:xfrm>
        </p:spPr>
        <p:txBody>
          <a:bodyPr vert="horz" lIns="91440" tIns="45720" rIns="91440" bIns="45720" rtlCol="0" anchor="ctr">
            <a:normAutofit/>
          </a:bodyPr>
          <a:lstStyle/>
          <a:p>
            <a:pPr>
              <a:buNone/>
            </a:pPr>
            <a:r>
              <a:rPr lang="sv-SE" sz="2000" b="1" dirty="0"/>
              <a:t>    </a:t>
            </a:r>
            <a:r>
              <a:rPr lang="sv-SE" sz="2400" b="1" dirty="0"/>
              <a:t>Sexuella rättigheter</a:t>
            </a:r>
            <a:endParaRPr lang="sv-SE" sz="2400" b="1" dirty="0">
              <a:ea typeface="Calibri"/>
              <a:cs typeface="Calibri"/>
            </a:endParaRPr>
          </a:p>
          <a:p>
            <a:pPr>
              <a:buNone/>
            </a:pPr>
            <a:r>
              <a:rPr lang="sv-SE" sz="2000" dirty="0">
                <a:cs typeface="Calibri Light"/>
              </a:rPr>
              <a:t>    </a:t>
            </a:r>
            <a:r>
              <a:rPr lang="sv-SE" sz="1800" dirty="0">
                <a:cs typeface="Calibri Light"/>
              </a:rPr>
              <a:t>Sexuella rättigheter ingår i de mänskliga rättigheterna. Det innebär att människor oberoende av kön, etnisk tillhörighet, funktionshinder, könsidentitet, sexualitet och ålder har rätt att bestämma över sin egen kropp och sin sexualitet. Detta utan att bli utsatta för diskriminering, kränkningar och våld.</a:t>
            </a:r>
            <a:endParaRPr lang="sv-SE" sz="1800" dirty="0">
              <a:cs typeface="Calibri"/>
            </a:endParaRPr>
          </a:p>
          <a:p>
            <a:pPr>
              <a:buNone/>
            </a:pPr>
            <a:r>
              <a:rPr lang="sv-SE" sz="1800" dirty="0">
                <a:cs typeface="Calibri Light"/>
              </a:rPr>
              <a:t>    Sexuella rättigheter har dock inte definierats i internationella överenskommelser på grund av att de inte erkänns av många stater och anses mycket kontroversiella.</a:t>
            </a:r>
            <a:endParaRPr lang="sv-SE" sz="1800" dirty="0">
              <a:cs typeface="Calibri"/>
            </a:endParaRPr>
          </a:p>
          <a:p>
            <a:pPr>
              <a:buNone/>
            </a:pPr>
            <a:r>
              <a:rPr lang="sv-SE" sz="1800" b="1" dirty="0"/>
              <a:t>   </a:t>
            </a:r>
            <a:endParaRPr lang="sv-SE" sz="2000" b="1" dirty="0"/>
          </a:p>
          <a:p>
            <a:pPr>
              <a:buNone/>
            </a:pPr>
            <a:r>
              <a:rPr lang="sv-SE" sz="2000" b="1" dirty="0"/>
              <a:t>    </a:t>
            </a:r>
            <a:r>
              <a:rPr lang="sv-SE" sz="2400" b="1" dirty="0"/>
              <a:t>Reproduktiva rättigheter</a:t>
            </a:r>
            <a:endParaRPr lang="sv-SE" sz="2400" b="1" dirty="0">
              <a:ea typeface="Calibri"/>
              <a:cs typeface="Calibri"/>
            </a:endParaRPr>
          </a:p>
          <a:p>
            <a:pPr>
              <a:buNone/>
            </a:pPr>
            <a:r>
              <a:rPr lang="sv-SE" sz="1800" dirty="0">
                <a:cs typeface="Calibri Light"/>
              </a:rPr>
              <a:t>    Till de reproduktiva rättigheterna hör bland annat kvinnors rätt att bestämma om antalet barn och om hur lång tidsrymden mellan graviditeterna ska vara. Dit hör även tillgång till preventivmedel samt till sexuell upplysning.</a:t>
            </a:r>
          </a:p>
          <a:p>
            <a:pPr>
              <a:buNone/>
            </a:pPr>
            <a:r>
              <a:rPr lang="sv-SE" sz="2000" dirty="0">
                <a:latin typeface="Calibri Light"/>
                <a:cs typeface="Calibri Light"/>
              </a:rPr>
              <a:t>                                                                                                                      </a:t>
            </a:r>
            <a:r>
              <a:rPr lang="sv-SE" sz="1600" dirty="0">
                <a:latin typeface="Calibri"/>
                <a:cs typeface="Calibri Light"/>
              </a:rPr>
              <a:t>(Världshälsoorganisationen, WHO)</a:t>
            </a:r>
          </a:p>
        </p:txBody>
      </p:sp>
    </p:spTree>
    <p:extLst>
      <p:ext uri="{BB962C8B-B14F-4D97-AF65-F5344CB8AC3E}">
        <p14:creationId xmlns:p14="http://schemas.microsoft.com/office/powerpoint/2010/main" val="6006804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F72A10FD-3161-4D8E-89E0-FAFDCDA7FF7F}"/>
              </a:ext>
            </a:extLst>
          </p:cNvPr>
          <p:cNvSpPr txBox="1">
            <a:spLocks noGrp="1"/>
          </p:cNvSpPr>
          <p:nvPr>
            <p:ph type="title"/>
          </p:nvPr>
        </p:nvSpPr>
        <p:spPr>
          <a:xfrm>
            <a:off x="838200" y="585216"/>
            <a:ext cx="10515600" cy="1325563"/>
          </a:xfrm>
        </p:spPr>
        <p:txBody>
          <a:bodyPr>
            <a:normAutofit/>
          </a:bodyPr>
          <a:lstStyle/>
          <a:p>
            <a:pPr lvl="0"/>
            <a:r>
              <a:rPr lang="sv-SE">
                <a:solidFill>
                  <a:schemeClr val="bg1"/>
                </a:solidFill>
              </a:rPr>
              <a:t>Sexuellt överförbara sjukdomar</a:t>
            </a:r>
          </a:p>
        </p:txBody>
      </p:sp>
      <p:pic>
        <p:nvPicPr>
          <p:cNvPr id="27" name="Bildobjekt 27" descr="En bild som visar leddjur, växt&#10;&#10;Automatiskt genererad beskrivning">
            <a:extLst>
              <a:ext uri="{FF2B5EF4-FFF2-40B4-BE49-F238E27FC236}">
                <a16:creationId xmlns:a16="http://schemas.microsoft.com/office/drawing/2014/main" id="{7FA3F557-5799-4537-8DE0-3AB01799441F}"/>
              </a:ext>
            </a:extLst>
          </p:cNvPr>
          <p:cNvPicPr>
            <a:picLocks noChangeAspect="1"/>
          </p:cNvPicPr>
          <p:nvPr/>
        </p:nvPicPr>
        <p:blipFill rotWithShape="1">
          <a:blip r:embed="rId3"/>
          <a:srcRect l="4587" r="-1" b="-1"/>
          <a:stretch/>
        </p:blipFill>
        <p:spPr>
          <a:xfrm>
            <a:off x="841248" y="2516777"/>
            <a:ext cx="6236208" cy="3660185"/>
          </a:xfrm>
          <a:prstGeom prst="rect">
            <a:avLst/>
          </a:prstGeom>
        </p:spPr>
      </p:pic>
      <p:graphicFrame>
        <p:nvGraphicFramePr>
          <p:cNvPr id="5" name="Platshållare för innehåll 2">
            <a:extLst>
              <a:ext uri="{FF2B5EF4-FFF2-40B4-BE49-F238E27FC236}">
                <a16:creationId xmlns:a16="http://schemas.microsoft.com/office/drawing/2014/main" id="{FD8032DF-8281-4B13-95BE-E3B229C578B0}"/>
              </a:ext>
            </a:extLst>
          </p:cNvPr>
          <p:cNvGraphicFramePr>
            <a:graphicFrameLocks noGrp="1"/>
          </p:cNvGraphicFramePr>
          <p:nvPr>
            <p:ph idx="1"/>
            <p:extLst>
              <p:ext uri="{D42A27DB-BD31-4B8C-83A1-F6EECF244321}">
                <p14:modId xmlns:p14="http://schemas.microsoft.com/office/powerpoint/2010/main" val="870663019"/>
              </p:ext>
            </p:extLst>
          </p:nvPr>
        </p:nvGraphicFramePr>
        <p:xfrm>
          <a:off x="7331925" y="2516778"/>
          <a:ext cx="4321673" cy="39141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9" name="textruta 138">
            <a:extLst>
              <a:ext uri="{FF2B5EF4-FFF2-40B4-BE49-F238E27FC236}">
                <a16:creationId xmlns:a16="http://schemas.microsoft.com/office/drawing/2014/main" id="{A88F0073-9BAA-4729-A7B1-49B1CD323A8C}"/>
              </a:ext>
            </a:extLst>
          </p:cNvPr>
          <p:cNvSpPr txBox="1"/>
          <p:nvPr/>
        </p:nvSpPr>
        <p:spPr>
          <a:xfrm>
            <a:off x="836246" y="6297246"/>
            <a:ext cx="62685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b="1">
                <a:cs typeface="Calibri"/>
              </a:rPr>
              <a:t>Bild: Ett gonorrévirus starkt förstorad. Kan ej ses med ögat.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 name="Rectangle 9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412EE4C2-2B32-4D84-A272-822EB19ABBF6}"/>
              </a:ext>
            </a:extLst>
          </p:cNvPr>
          <p:cNvSpPr txBox="1">
            <a:spLocks noGrp="1"/>
          </p:cNvSpPr>
          <p:nvPr>
            <p:ph type="title"/>
          </p:nvPr>
        </p:nvSpPr>
        <p:spPr>
          <a:xfrm>
            <a:off x="838200" y="365125"/>
            <a:ext cx="10515600" cy="1325563"/>
          </a:xfrm>
        </p:spPr>
        <p:txBody>
          <a:bodyPr>
            <a:noAutofit/>
          </a:bodyPr>
          <a:lstStyle/>
          <a:p>
            <a:r>
              <a:rPr lang="sv-SE" b="1"/>
              <a:t>Hälsoundersökningar som kan rädda ditt liv</a:t>
            </a:r>
            <a:endParaRPr lang="sv-SE" b="1">
              <a:cs typeface="Calibri Light"/>
            </a:endParaRPr>
          </a:p>
        </p:txBody>
      </p:sp>
      <p:sp>
        <p:nvSpPr>
          <p:cNvPr id="10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666B585E-A580-4956-9D70-ED378019BA4D}"/>
              </a:ext>
            </a:extLst>
          </p:cNvPr>
          <p:cNvSpPr txBox="1">
            <a:spLocks noGrp="1"/>
          </p:cNvSpPr>
          <p:nvPr>
            <p:ph idx="1"/>
          </p:nvPr>
        </p:nvSpPr>
        <p:spPr>
          <a:xfrm>
            <a:off x="667753" y="1869226"/>
            <a:ext cx="10946731" cy="4933749"/>
          </a:xfrm>
          <a:ln>
            <a:solidFill>
              <a:schemeClr val="accent2"/>
            </a:solidFill>
          </a:ln>
        </p:spPr>
        <p:txBody>
          <a:bodyPr vert="horz" lIns="91440" tIns="45720" rIns="91440" bIns="45720" rtlCol="0" anchor="t">
            <a:normAutofit fontScale="62500" lnSpcReduction="20000"/>
          </a:bodyPr>
          <a:lstStyle/>
          <a:p>
            <a:r>
              <a:rPr lang="sv-SE" sz="3400" b="1"/>
              <a:t>Mammografi </a:t>
            </a:r>
            <a:r>
              <a:rPr lang="sv-SE" sz="3400"/>
              <a:t>= för alla kvinnor som fyllt 40 år. Provet tas med 2 års mellanrum. Då röntgar en sjuksköterska brösten för att se om det finns en risk för bröstcancer. </a:t>
            </a:r>
            <a:r>
              <a:rPr lang="sv-SE" sz="3400" b="1"/>
              <a:t>Kvinnan blir kallad till mammografi och är gratis. </a:t>
            </a:r>
            <a:endParaRPr lang="sv-SE" sz="3400" b="1">
              <a:cs typeface="Calibri"/>
            </a:endParaRPr>
          </a:p>
          <a:p>
            <a:r>
              <a:rPr lang="sv-SE" sz="3400" b="1"/>
              <a:t>Gynekologiskt cellprov </a:t>
            </a:r>
            <a:r>
              <a:rPr lang="sv-SE" sz="3400"/>
              <a:t>= för alla kvinnor som fyllt 23 år. Provet tas med cirka 3 års mellanrum. Då tar barnmorskan eller gynekologen ett prov från livmodern i slidan, för att se om det finns en risk för livmoderhalscancer.  </a:t>
            </a:r>
            <a:r>
              <a:rPr lang="sv-SE" sz="3400" b="1"/>
              <a:t>Kvinnan blir kallad till gynekologiskt cellprov och är gratis.</a:t>
            </a:r>
            <a:endParaRPr lang="sv-SE" sz="3400" b="1">
              <a:cs typeface="Calibri"/>
            </a:endParaRPr>
          </a:p>
          <a:p>
            <a:r>
              <a:rPr lang="sv-SE" sz="3400" b="1">
                <a:cs typeface="Calibri"/>
              </a:rPr>
              <a:t>PSA-test</a:t>
            </a:r>
            <a:r>
              <a:rPr lang="sv-SE" sz="3400">
                <a:cs typeface="Calibri"/>
              </a:rPr>
              <a:t> = för alla män som fyllt 50 år. Då tas ett blodprov för att se om det finns risk för prostatacancer.  </a:t>
            </a:r>
            <a:r>
              <a:rPr lang="sv-SE" sz="3400" b="1">
                <a:cs typeface="Calibri"/>
              </a:rPr>
              <a:t>Mannen bokar själv PSA-test på sin vårdcentral och k</a:t>
            </a:r>
            <a:r>
              <a:rPr lang="sv-SE" sz="3400" b="1">
                <a:ea typeface="+mn-lt"/>
                <a:cs typeface="+mn-lt"/>
              </a:rPr>
              <a:t>ostar som ett vanligt läkarbesök.</a:t>
            </a:r>
          </a:p>
          <a:p>
            <a:r>
              <a:rPr lang="sv-SE" sz="3400" b="1">
                <a:solidFill>
                  <a:srgbClr val="000000"/>
                </a:solidFill>
                <a:cs typeface="Calibri"/>
              </a:rPr>
              <a:t>Hälsoundersökning för 50-åringar= </a:t>
            </a:r>
            <a:r>
              <a:rPr lang="sv-SE" sz="3400">
                <a:ea typeface="+mn-lt"/>
                <a:cs typeface="+mn-lt"/>
              </a:rPr>
              <a:t>För att förebygga hjärt- kärlsjukdomar och diabetes typ 2. </a:t>
            </a:r>
            <a:r>
              <a:rPr lang="sv-SE" sz="3400" b="1">
                <a:ea typeface="+mn-lt"/>
                <a:cs typeface="+mn-lt"/>
              </a:rPr>
              <a:t>Den som är 50 år blir kallad till din vårdcentral och är gratis. </a:t>
            </a:r>
            <a:endParaRPr lang="sv-SE" sz="3400" b="1">
              <a:solidFill>
                <a:srgbClr val="000000"/>
              </a:solidFill>
              <a:cs typeface="Calibri"/>
            </a:endParaRPr>
          </a:p>
          <a:p>
            <a:pPr marL="0" indent="0">
              <a:buNone/>
            </a:pPr>
            <a:endParaRPr lang="sv-SE" sz="3400" b="1">
              <a:cs typeface="Calibri" panose="020F0502020204030204"/>
            </a:endParaRPr>
          </a:p>
          <a:p>
            <a:endParaRPr lang="sv-SE" sz="2600" b="1">
              <a:solidFill>
                <a:srgbClr val="000000"/>
              </a:solidFill>
              <a:cs typeface="Calibri"/>
            </a:endParaRPr>
          </a:p>
          <a:p>
            <a:pPr marL="0" indent="0">
              <a:buNone/>
            </a:pPr>
            <a:r>
              <a:rPr lang="sv-SE" sz="3400" b="1">
                <a:solidFill>
                  <a:srgbClr val="C00000"/>
                </a:solidFill>
                <a:ea typeface="+mn-lt"/>
                <a:cs typeface="+mn-lt"/>
              </a:rPr>
              <a:t>Det är </a:t>
            </a:r>
            <a:r>
              <a:rPr lang="sv-SE" sz="4000" b="1">
                <a:solidFill>
                  <a:srgbClr val="C00000"/>
                </a:solidFill>
                <a:ea typeface="+mn-lt"/>
                <a:cs typeface="+mn-lt"/>
              </a:rPr>
              <a:t>mycket viktigt</a:t>
            </a:r>
            <a:r>
              <a:rPr lang="sv-SE" sz="3400" b="1">
                <a:solidFill>
                  <a:srgbClr val="C00000"/>
                </a:solidFill>
                <a:ea typeface="+mn-lt"/>
                <a:cs typeface="+mn-lt"/>
              </a:rPr>
              <a:t> att gå på hälsoundersökningarna.  </a:t>
            </a:r>
            <a:r>
              <a:rPr lang="sv-SE" sz="3400" b="1" u="sng">
                <a:solidFill>
                  <a:srgbClr val="C00000"/>
                </a:solidFill>
                <a:cs typeface="Calibri"/>
              </a:rPr>
              <a:t>De går snabbt att göra och det gör inte ont.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8EBF86-3E71-4A40-A60D-418A01706080}"/>
              </a:ext>
            </a:extLst>
          </p:cNvPr>
          <p:cNvSpPr txBox="1">
            <a:spLocks noGrp="1"/>
          </p:cNvSpPr>
          <p:nvPr>
            <p:ph type="title"/>
          </p:nvPr>
        </p:nvSpPr>
        <p:spPr>
          <a:xfrm>
            <a:off x="804673" y="1445494"/>
            <a:ext cx="3616856" cy="4376572"/>
          </a:xfrm>
        </p:spPr>
        <p:txBody>
          <a:bodyPr anchor="ctr">
            <a:normAutofit/>
          </a:bodyPr>
          <a:lstStyle/>
          <a:p>
            <a:pPr lvl="0"/>
            <a:r>
              <a:rPr lang="sv-SE" sz="4800"/>
              <a:t>Våld mot annan person </a:t>
            </a:r>
          </a:p>
        </p:txBody>
      </p:sp>
      <p:sp>
        <p:nvSpPr>
          <p:cNvPr id="39" name="Freeform: Shape 38">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D6B35969-BA1D-45B5-B159-F07C65640F9C}"/>
              </a:ext>
            </a:extLst>
          </p:cNvPr>
          <p:cNvSpPr txBox="1">
            <a:spLocks noGrp="1"/>
          </p:cNvSpPr>
          <p:nvPr>
            <p:ph idx="1"/>
          </p:nvPr>
        </p:nvSpPr>
        <p:spPr>
          <a:xfrm>
            <a:off x="6096000" y="1399032"/>
            <a:ext cx="5501834" cy="4471416"/>
          </a:xfrm>
        </p:spPr>
        <p:txBody>
          <a:bodyPr anchor="ctr">
            <a:normAutofit/>
          </a:bodyPr>
          <a:lstStyle/>
          <a:p>
            <a:pPr lvl="0"/>
            <a:r>
              <a:rPr lang="sv-SE" sz="1700">
                <a:solidFill>
                  <a:schemeClr val="bg1"/>
                </a:solidFill>
              </a:rPr>
              <a:t>Alla former av våld är straffbart och kan ge böter/fängelse. </a:t>
            </a:r>
          </a:p>
          <a:p>
            <a:r>
              <a:rPr lang="sv-SE" sz="1700">
                <a:solidFill>
                  <a:schemeClr val="bg1"/>
                </a:solidFill>
              </a:rPr>
              <a:t>Det är dina egna känslor som avgör om det är våld eller inte. </a:t>
            </a:r>
            <a:r>
              <a:rPr lang="sv-SE" sz="1700" b="1">
                <a:solidFill>
                  <a:schemeClr val="bg1"/>
                </a:solidFill>
              </a:rPr>
              <a:t>Fundera över vad som är din gräns för våld, och vad du upplever som våld. </a:t>
            </a:r>
            <a:endParaRPr lang="sv-SE" sz="1700" b="1">
              <a:solidFill>
                <a:schemeClr val="bg1"/>
              </a:solidFill>
              <a:cs typeface="Calibri"/>
            </a:endParaRPr>
          </a:p>
          <a:p>
            <a:pPr lvl="0"/>
            <a:r>
              <a:rPr lang="sv-SE" sz="1700">
                <a:solidFill>
                  <a:schemeClr val="bg1"/>
                </a:solidFill>
              </a:rPr>
              <a:t>Det är mycket vanligt att de som är utsätts för våld, känner den som skadar.</a:t>
            </a:r>
          </a:p>
          <a:p>
            <a:pPr lvl="0"/>
            <a:r>
              <a:rPr lang="sv-SE" sz="1700">
                <a:solidFill>
                  <a:schemeClr val="bg1"/>
                </a:solidFill>
              </a:rPr>
              <a:t>Våldtäkt = en person tvingar en annan person att göra en fysisk sexuell handling. </a:t>
            </a:r>
          </a:p>
          <a:p>
            <a:pPr lvl="0"/>
            <a:r>
              <a:rPr lang="sv-SE" sz="1700">
                <a:solidFill>
                  <a:schemeClr val="bg1"/>
                </a:solidFill>
              </a:rPr>
              <a:t>Våldtäkt </a:t>
            </a:r>
            <a:r>
              <a:rPr lang="sv-SE" sz="1700" b="1" u="sng">
                <a:solidFill>
                  <a:schemeClr val="bg1"/>
                </a:solidFill>
              </a:rPr>
              <a:t>ska alltid anmälas till polis</a:t>
            </a:r>
            <a:r>
              <a:rPr lang="sv-SE" sz="1700" u="sng">
                <a:solidFill>
                  <a:schemeClr val="bg1"/>
                </a:solidFill>
              </a:rPr>
              <a:t> </a:t>
            </a:r>
            <a:r>
              <a:rPr lang="sv-SE" sz="1700">
                <a:solidFill>
                  <a:schemeClr val="bg1"/>
                </a:solidFill>
              </a:rPr>
              <a:t>så den utsatte får den hjälp den behöver.</a:t>
            </a:r>
          </a:p>
          <a:p>
            <a:pPr lvl="0"/>
            <a:r>
              <a:rPr lang="sv-SE" sz="1700">
                <a:solidFill>
                  <a:schemeClr val="bg1"/>
                </a:solidFill>
              </a:rPr>
              <a:t>Om du själv blir utsatt för våld av någon form, inte bara sexuellt våld, och/eller känner någon som du kan hjälpa bort från våld. </a:t>
            </a:r>
            <a:r>
              <a:rPr lang="sv-SE" sz="1700" b="1" u="sng">
                <a:solidFill>
                  <a:schemeClr val="bg1"/>
                </a:solidFill>
              </a:rPr>
              <a:t>Kontakta polisen, vårdcentralen eller socialtjänsten för stöd och beskydd. </a:t>
            </a:r>
          </a:p>
        </p:txBody>
      </p:sp>
    </p:spTree>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3FED9D-CB69-4E05-8ECD-83B7DCD39BBC}"/>
              </a:ext>
            </a:extLst>
          </p:cNvPr>
          <p:cNvSpPr txBox="1">
            <a:spLocks noGrp="1"/>
          </p:cNvSpPr>
          <p:nvPr>
            <p:ph type="title"/>
          </p:nvPr>
        </p:nvSpPr>
        <p:spPr>
          <a:xfrm>
            <a:off x="804673" y="1445494"/>
            <a:ext cx="3616856" cy="4376572"/>
          </a:xfrm>
        </p:spPr>
        <p:txBody>
          <a:bodyPr anchor="ctr">
            <a:normAutofit/>
          </a:bodyPr>
          <a:lstStyle/>
          <a:p>
            <a:r>
              <a:rPr lang="sv-SE" sz="4100"/>
              <a:t>Barnäktenskap- </a:t>
            </a:r>
            <a:br>
              <a:rPr lang="sv-SE" sz="4100"/>
            </a:br>
            <a:r>
              <a:rPr lang="sv-SE" sz="4100"/>
              <a:t>Bortgift mot sin vilja  </a:t>
            </a:r>
          </a:p>
        </p:txBody>
      </p:sp>
      <p:sp>
        <p:nvSpPr>
          <p:cNvPr id="39" name="Freeform: Shape 38">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994A10EA-F965-4409-9F69-0E1F2378D5F8}"/>
              </a:ext>
            </a:extLst>
          </p:cNvPr>
          <p:cNvSpPr txBox="1">
            <a:spLocks noGrp="1"/>
          </p:cNvSpPr>
          <p:nvPr>
            <p:ph idx="1"/>
          </p:nvPr>
        </p:nvSpPr>
        <p:spPr>
          <a:xfrm>
            <a:off x="6096000" y="1399032"/>
            <a:ext cx="5501834" cy="4471416"/>
          </a:xfrm>
        </p:spPr>
        <p:txBody>
          <a:bodyPr vert="horz" lIns="91440" tIns="45720" rIns="91440" bIns="45720" rtlCol="0" anchor="ctr">
            <a:normAutofit/>
          </a:bodyPr>
          <a:lstStyle/>
          <a:p>
            <a:r>
              <a:rPr lang="sv-SE" sz="2200" dirty="0">
                <a:solidFill>
                  <a:schemeClr val="bg1"/>
                </a:solidFill>
              </a:rPr>
              <a:t>I Sverige måste man vara 18 år för att få gifta sig. </a:t>
            </a:r>
          </a:p>
          <a:p>
            <a:pPr lvl="0"/>
            <a:r>
              <a:rPr lang="sv-SE" sz="2200" dirty="0">
                <a:solidFill>
                  <a:schemeClr val="bg1"/>
                </a:solidFill>
              </a:rPr>
              <a:t>Det finns regler om vem som får gifta sig med vem.</a:t>
            </a:r>
            <a:endParaRPr lang="sv-SE" sz="2200" dirty="0">
              <a:solidFill>
                <a:schemeClr val="bg1"/>
              </a:solidFill>
              <a:cs typeface="Calibri"/>
            </a:endParaRPr>
          </a:p>
          <a:p>
            <a:r>
              <a:rPr lang="sv-SE" sz="2200" dirty="0">
                <a:solidFill>
                  <a:schemeClr val="bg1"/>
                </a:solidFill>
              </a:rPr>
              <a:t>I Sverige är det straffbart att gifta bort någon eller säga att man ska att göra det. </a:t>
            </a:r>
            <a:endParaRPr lang="sv-SE" sz="2200" dirty="0">
              <a:solidFill>
                <a:schemeClr val="bg1"/>
              </a:solidFill>
              <a:cs typeface="Calibri"/>
            </a:endParaRPr>
          </a:p>
          <a:p>
            <a:pPr lvl="0"/>
            <a:r>
              <a:rPr lang="sv-SE" sz="2200" dirty="0">
                <a:solidFill>
                  <a:schemeClr val="bg1"/>
                </a:solidFill>
              </a:rPr>
              <a:t>Om du är rädd för att bli bortgift mot din vilja, så finns det hjälp att få.</a:t>
            </a:r>
            <a:endParaRPr lang="sv-SE" sz="2200" dirty="0">
              <a:solidFill>
                <a:schemeClr val="bg1"/>
              </a:solidFill>
              <a:cs typeface="Calibri"/>
            </a:endParaRPr>
          </a:p>
          <a:p>
            <a:pPr marL="0" indent="0">
              <a:buNone/>
            </a:pPr>
            <a:r>
              <a:rPr lang="sv-SE" sz="2200" dirty="0">
                <a:solidFill>
                  <a:schemeClr val="bg1"/>
                </a:solidFill>
                <a:cs typeface="Calibri"/>
                <a:hlinkClick r:id="rId3"/>
              </a:rPr>
              <a:t>Gift mot sin vilja- en informationsfilm för barn och unga</a:t>
            </a:r>
            <a:endParaRPr lang="sv-SE" sz="2200" dirty="0">
              <a:solidFill>
                <a:schemeClr val="bg1"/>
              </a:solidFill>
              <a:cs typeface="Calibri"/>
            </a:endParaRPr>
          </a:p>
        </p:txBody>
      </p:sp>
    </p:spTree>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3FED9D-CB69-4E05-8ECD-83B7DCD39BBC}"/>
              </a:ext>
            </a:extLst>
          </p:cNvPr>
          <p:cNvSpPr txBox="1">
            <a:spLocks noGrp="1"/>
          </p:cNvSpPr>
          <p:nvPr>
            <p:ph type="title"/>
          </p:nvPr>
        </p:nvSpPr>
        <p:spPr>
          <a:xfrm>
            <a:off x="556793" y="922193"/>
            <a:ext cx="3616856" cy="4376572"/>
          </a:xfrm>
        </p:spPr>
        <p:txBody>
          <a:bodyPr anchor="ctr">
            <a:normAutofit/>
          </a:bodyPr>
          <a:lstStyle/>
          <a:p>
            <a:r>
              <a:rPr lang="sv-SE" sz="4100"/>
              <a:t>Hedersrelaterat våld </a:t>
            </a:r>
          </a:p>
        </p:txBody>
      </p:sp>
      <p:sp>
        <p:nvSpPr>
          <p:cNvPr id="39" name="Freeform: Shape 38">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994A10EA-F965-4409-9F69-0E1F2378D5F8}"/>
              </a:ext>
            </a:extLst>
          </p:cNvPr>
          <p:cNvSpPr txBox="1">
            <a:spLocks noGrp="1"/>
          </p:cNvSpPr>
          <p:nvPr>
            <p:ph idx="1"/>
          </p:nvPr>
        </p:nvSpPr>
        <p:spPr>
          <a:xfrm>
            <a:off x="6096000" y="1399032"/>
            <a:ext cx="5501834" cy="4471416"/>
          </a:xfrm>
        </p:spPr>
        <p:txBody>
          <a:bodyPr vert="horz" lIns="91440" tIns="45720" rIns="91440" bIns="45720" rtlCol="0" anchor="ctr">
            <a:normAutofit/>
          </a:bodyPr>
          <a:lstStyle/>
          <a:p>
            <a:r>
              <a:rPr lang="sv-SE" sz="2200">
                <a:solidFill>
                  <a:schemeClr val="bg1"/>
                </a:solidFill>
                <a:cs typeface="Calibri"/>
              </a:rPr>
              <a:t>Våld mot en familjemedlem som straff för att hedersnormer inte följs. </a:t>
            </a:r>
            <a:endParaRPr lang="sv-SE">
              <a:solidFill>
                <a:schemeClr val="bg1"/>
              </a:solidFill>
            </a:endParaRPr>
          </a:p>
          <a:p>
            <a:r>
              <a:rPr lang="sv-SE" sz="2200">
                <a:solidFill>
                  <a:schemeClr val="bg1"/>
                </a:solidFill>
                <a:cs typeface="Calibri"/>
              </a:rPr>
              <a:t>Straffet kan vara hot, våld att kontrollera friheten. I extrema fall kan familjemedlemmen mördas. </a:t>
            </a:r>
            <a:endParaRPr lang="sv-SE">
              <a:solidFill>
                <a:schemeClr val="bg1"/>
              </a:solidFill>
            </a:endParaRPr>
          </a:p>
          <a:p>
            <a:r>
              <a:rPr lang="sv-SE" sz="2200">
                <a:solidFill>
                  <a:schemeClr val="bg1"/>
                </a:solidFill>
                <a:cs typeface="Calibri"/>
              </a:rPr>
              <a:t>De flesta är flickor men även pojkar och män kan drabbas av våldet.</a:t>
            </a:r>
          </a:p>
          <a:p>
            <a:r>
              <a:rPr lang="sv-SE" sz="2200">
                <a:solidFill>
                  <a:schemeClr val="bg1"/>
                </a:solidFill>
                <a:cs typeface="Calibri"/>
              </a:rPr>
              <a:t>Männen bestämmer i familjer med hedersnormer. </a:t>
            </a:r>
          </a:p>
          <a:p>
            <a:r>
              <a:rPr lang="sv-SE" sz="2200">
                <a:solidFill>
                  <a:schemeClr val="bg1"/>
                </a:solidFill>
                <a:cs typeface="Calibri"/>
              </a:rPr>
              <a:t>Rädslan för att bryta med sin familj.</a:t>
            </a:r>
          </a:p>
          <a:p>
            <a:r>
              <a:rPr lang="sv-SE" sz="2200">
                <a:solidFill>
                  <a:schemeClr val="bg1"/>
                </a:solidFill>
                <a:cs typeface="Calibri"/>
              </a:rPr>
              <a:t>Vill du få hjälp att lämna din familj? Kontakta polisen 114 14 så kan du få hjälp.</a:t>
            </a:r>
          </a:p>
        </p:txBody>
      </p:sp>
    </p:spTree>
    <p:extLst>
      <p:ext uri="{BB962C8B-B14F-4D97-AF65-F5344CB8AC3E}">
        <p14:creationId xmlns:p14="http://schemas.microsoft.com/office/powerpoint/2010/main" val="3662377830"/>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3FED9D-CB69-4E05-8ECD-83B7DCD39BBC}"/>
              </a:ext>
            </a:extLst>
          </p:cNvPr>
          <p:cNvSpPr txBox="1">
            <a:spLocks noGrp="1"/>
          </p:cNvSpPr>
          <p:nvPr>
            <p:ph type="title"/>
          </p:nvPr>
        </p:nvSpPr>
        <p:spPr>
          <a:xfrm>
            <a:off x="749589" y="1041542"/>
            <a:ext cx="3616856" cy="4376572"/>
          </a:xfrm>
        </p:spPr>
        <p:txBody>
          <a:bodyPr anchor="ctr">
            <a:normAutofit/>
          </a:bodyPr>
          <a:lstStyle/>
          <a:p>
            <a:r>
              <a:rPr lang="sv-SE" sz="4100">
                <a:cs typeface="Calibri Light"/>
              </a:rPr>
              <a:t>Att sälja sex - prostitution</a:t>
            </a:r>
          </a:p>
        </p:txBody>
      </p:sp>
      <p:sp>
        <p:nvSpPr>
          <p:cNvPr id="39" name="Freeform: Shape 38">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994A10EA-F965-4409-9F69-0E1F2378D5F8}"/>
              </a:ext>
            </a:extLst>
          </p:cNvPr>
          <p:cNvSpPr txBox="1">
            <a:spLocks noGrp="1"/>
          </p:cNvSpPr>
          <p:nvPr>
            <p:ph idx="1"/>
          </p:nvPr>
        </p:nvSpPr>
        <p:spPr>
          <a:xfrm>
            <a:off x="6096000" y="1399032"/>
            <a:ext cx="5501834" cy="4471416"/>
          </a:xfrm>
        </p:spPr>
        <p:txBody>
          <a:bodyPr vert="horz" lIns="91440" tIns="45720" rIns="91440" bIns="45720" rtlCol="0" anchor="ctr">
            <a:normAutofit/>
          </a:bodyPr>
          <a:lstStyle/>
          <a:p>
            <a:r>
              <a:rPr lang="sv-SE" sz="2200">
                <a:solidFill>
                  <a:schemeClr val="bg1"/>
                </a:solidFill>
                <a:cs typeface="Calibri"/>
              </a:rPr>
              <a:t>Prostitution handlar om att sälja sex mot pengar. </a:t>
            </a:r>
            <a:endParaRPr lang="sv-SE">
              <a:solidFill>
                <a:schemeClr val="bg1"/>
              </a:solidFill>
              <a:cs typeface="Calibri" panose="020F0502020204030204"/>
            </a:endParaRPr>
          </a:p>
          <a:p>
            <a:r>
              <a:rPr lang="sv-SE" sz="2200">
                <a:solidFill>
                  <a:schemeClr val="bg1"/>
                </a:solidFill>
                <a:cs typeface="Calibri"/>
              </a:rPr>
              <a:t>Både kvinnor och män kan sälja sex.</a:t>
            </a:r>
            <a:endParaRPr lang="sv-SE">
              <a:solidFill>
                <a:schemeClr val="bg1"/>
              </a:solidFill>
              <a:cs typeface="Calibri" panose="020F0502020204030204"/>
            </a:endParaRPr>
          </a:p>
          <a:p>
            <a:r>
              <a:rPr lang="sv-SE" sz="2200">
                <a:solidFill>
                  <a:schemeClr val="bg1"/>
                </a:solidFill>
                <a:cs typeface="Calibri"/>
              </a:rPr>
              <a:t>Att köpa sex är straffbart och kan ge fängelse.</a:t>
            </a:r>
          </a:p>
          <a:p>
            <a:r>
              <a:rPr lang="sv-SE" sz="2200">
                <a:solidFill>
                  <a:schemeClr val="bg1"/>
                </a:solidFill>
                <a:cs typeface="Calibri"/>
              </a:rPr>
              <a:t>Den som säljer sex kan bli utsatt för våld och sexuellt överförbara sjukdomar.</a:t>
            </a:r>
          </a:p>
          <a:p>
            <a:r>
              <a:rPr lang="sv-SE" sz="2200">
                <a:solidFill>
                  <a:schemeClr val="bg1"/>
                </a:solidFill>
                <a:cs typeface="Calibri"/>
              </a:rPr>
              <a:t>Kontakta polisen 114 14 om du vill ha hjälp med att sluta sälja sex, eller känner någon som vill sluta. </a:t>
            </a:r>
          </a:p>
          <a:p>
            <a:pPr marL="0" indent="0">
              <a:buNone/>
            </a:pPr>
            <a:endParaRPr lang="sv-SE" sz="2200">
              <a:solidFill>
                <a:schemeClr val="bg1"/>
              </a:solidFill>
              <a:cs typeface="Calibri"/>
            </a:endParaRPr>
          </a:p>
        </p:txBody>
      </p:sp>
    </p:spTree>
    <p:extLst>
      <p:ext uri="{BB962C8B-B14F-4D97-AF65-F5344CB8AC3E}">
        <p14:creationId xmlns:p14="http://schemas.microsoft.com/office/powerpoint/2010/main" val="3881496805"/>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E62F0592-5713-4DF1-B865-14D7AD72F2FE}"/>
              </a:ext>
            </a:extLst>
          </p:cNvPr>
          <p:cNvSpPr txBox="1">
            <a:spLocks noGrp="1"/>
          </p:cNvSpPr>
          <p:nvPr>
            <p:ph type="title"/>
          </p:nvPr>
        </p:nvSpPr>
        <p:spPr>
          <a:xfrm>
            <a:off x="838200" y="365125"/>
            <a:ext cx="10515600" cy="1325563"/>
          </a:xfrm>
        </p:spPr>
        <p:txBody>
          <a:bodyPr>
            <a:normAutofit/>
          </a:bodyPr>
          <a:lstStyle/>
          <a:p>
            <a:r>
              <a:rPr lang="sv-SE" sz="5400">
                <a:latin typeface="Calibri"/>
                <a:cs typeface="Calibri"/>
              </a:rPr>
              <a:t>Tips på länkar </a:t>
            </a:r>
            <a:endParaRPr lang="sv-SE" sz="5400">
              <a:latin typeface="Calibri" pitchFamily="34"/>
              <a:cs typeface="Calibri" pitchFamily="34"/>
            </a:endParaRPr>
          </a:p>
        </p:txBody>
      </p:sp>
      <p:sp>
        <p:nvSpPr>
          <p:cNvPr id="2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0FC91452-9B83-4C17-817A-BFA6647DF5F3}"/>
              </a:ext>
            </a:extLst>
          </p:cNvPr>
          <p:cNvSpPr txBox="1">
            <a:spLocks noGrp="1"/>
          </p:cNvSpPr>
          <p:nvPr>
            <p:ph idx="1"/>
          </p:nvPr>
        </p:nvSpPr>
        <p:spPr>
          <a:xfrm>
            <a:off x="838200" y="1929384"/>
            <a:ext cx="10818446" cy="4711113"/>
          </a:xfrm>
        </p:spPr>
        <p:txBody>
          <a:bodyPr vert="horz" lIns="91440" tIns="45720" rIns="91440" bIns="45720" rtlCol="0" anchor="t">
            <a:normAutofit/>
          </a:bodyPr>
          <a:lstStyle/>
          <a:p>
            <a:r>
              <a:rPr lang="sv-SE" sz="1400">
                <a:ea typeface="+mn-lt"/>
                <a:cs typeface="+mn-lt"/>
                <a:hlinkClick r:id="rId2"/>
              </a:rPr>
              <a:t>Agenda 2030 – Mål 5 jämställdhet</a:t>
            </a:r>
            <a:r>
              <a:rPr lang="sv-SE" sz="1400">
                <a:ea typeface="+mn-lt"/>
                <a:cs typeface="+mn-lt"/>
              </a:rPr>
              <a:t> </a:t>
            </a:r>
          </a:p>
          <a:p>
            <a:r>
              <a:rPr lang="sv-SE" sz="1400">
                <a:ea typeface="+mn-lt"/>
                <a:cs typeface="+mn-lt"/>
                <a:hlinkClick r:id="rId3"/>
              </a:rPr>
              <a:t>Att bli gift mot sin vilja -informationsfilm för yrkesverksamma</a:t>
            </a:r>
            <a:endParaRPr lang="sv-SE" sz="1400">
              <a:ea typeface="+mn-lt"/>
              <a:cs typeface="+mn-lt"/>
            </a:endParaRPr>
          </a:p>
          <a:p>
            <a:r>
              <a:rPr lang="sv-SE" sz="1400">
                <a:ea typeface="+mn-lt"/>
                <a:cs typeface="+mn-lt"/>
                <a:hlinkClick r:id="rId4"/>
              </a:rPr>
              <a:t>Brottsoffermyndigheten – Sexualbrottslagstiftning, okej eller inte okej?</a:t>
            </a:r>
            <a:endParaRPr lang="sv-SE" sz="1400">
              <a:ea typeface="+mn-lt"/>
              <a:cs typeface="+mn-lt"/>
            </a:endParaRPr>
          </a:p>
          <a:p>
            <a:r>
              <a:rPr lang="sv-SE" sz="1400">
                <a:ea typeface="+mn-lt"/>
                <a:cs typeface="+mn-lt"/>
                <a:hlinkClick r:id="rId5"/>
              </a:rPr>
              <a:t>FN-förbundet - 10 fakta om SRHR</a:t>
            </a:r>
            <a:endParaRPr lang="sv-SE" sz="1400">
              <a:ea typeface="+mn-lt"/>
              <a:cs typeface="+mn-lt"/>
            </a:endParaRPr>
          </a:p>
          <a:p>
            <a:r>
              <a:rPr lang="sv-SE" sz="1400">
                <a:ea typeface="+mn-lt"/>
                <a:cs typeface="+mn-lt"/>
                <a:hlinkClick r:id="rId6"/>
              </a:rPr>
              <a:t>Folkhälsomyndigheten - Strategi för sexuell hälsa  och rättigheter</a:t>
            </a:r>
            <a:endParaRPr lang="sv-SE" sz="1400">
              <a:ea typeface="+mn-lt"/>
              <a:cs typeface="+mn-lt"/>
            </a:endParaRPr>
          </a:p>
          <a:p>
            <a:r>
              <a:rPr lang="sv-SE" sz="1400">
                <a:ea typeface="+mn-lt"/>
                <a:cs typeface="+mn-lt"/>
                <a:hlinkClick r:id="rId7"/>
              </a:rPr>
              <a:t>Hedersrelaterat våld och förtryck</a:t>
            </a:r>
            <a:endParaRPr lang="sv-SE" sz="1400">
              <a:ea typeface="+mn-lt"/>
              <a:cs typeface="+mn-lt"/>
            </a:endParaRPr>
          </a:p>
          <a:p>
            <a:r>
              <a:rPr lang="sv-SE" sz="1400">
                <a:ea typeface="+mn-lt"/>
                <a:cs typeface="+mn-lt"/>
                <a:hlinkClick r:id="rId8"/>
              </a:rPr>
              <a:t>RFSL - Riksförbundet för homosexuellas, bisexuellas, transpersoners och queeras rättigheter.</a:t>
            </a:r>
            <a:endParaRPr lang="sv-SE" sz="1400">
              <a:ea typeface="+mn-lt"/>
              <a:cs typeface="+mn-lt"/>
            </a:endParaRPr>
          </a:p>
          <a:p>
            <a:r>
              <a:rPr lang="sv-SE" sz="1400">
                <a:hlinkClick r:id="rId9"/>
              </a:rPr>
              <a:t>RFSU - Riksförbundet för sexuell upplysning</a:t>
            </a:r>
            <a:r>
              <a:rPr lang="sv-SE" sz="1400"/>
              <a:t> </a:t>
            </a:r>
            <a:endParaRPr lang="sv-SE">
              <a:cs typeface="Calibri"/>
            </a:endParaRPr>
          </a:p>
          <a:p>
            <a:r>
              <a:rPr lang="sv-SE" sz="1400">
                <a:ea typeface="+mn-lt"/>
                <a:cs typeface="+mn-lt"/>
                <a:hlinkClick r:id="rId10"/>
              </a:rPr>
              <a:t>Socialstyrelsen - Könsstympning och omskärelse av flickor och kvinnor</a:t>
            </a:r>
            <a:endParaRPr lang="sv-SE" sz="1400">
              <a:ea typeface="+mn-lt"/>
              <a:cs typeface="+mn-lt"/>
            </a:endParaRPr>
          </a:p>
          <a:p>
            <a:r>
              <a:rPr lang="sv-SE" sz="1400">
                <a:ea typeface="+mn-lt"/>
                <a:cs typeface="+mn-lt"/>
                <a:hlinkClick r:id="rId11"/>
              </a:rPr>
              <a:t>Socialstyrelsen - Våld i nära relationer </a:t>
            </a:r>
            <a:endParaRPr lang="sv-SE" sz="1400">
              <a:ea typeface="+mn-lt"/>
              <a:cs typeface="+mn-lt"/>
            </a:endParaRPr>
          </a:p>
          <a:p>
            <a:r>
              <a:rPr lang="sv-SE" sz="1400">
                <a:hlinkClick r:id="rId12"/>
              </a:rPr>
              <a:t>Sveriges riksdag - Lag (2001:499) om omskärelse av pojkar</a:t>
            </a:r>
            <a:endParaRPr lang="sv-SE" sz="1400">
              <a:ea typeface="+mn-lt"/>
              <a:cs typeface="+mn-lt"/>
            </a:endParaRPr>
          </a:p>
          <a:p>
            <a:r>
              <a:rPr lang="sv-SE" sz="1400">
                <a:hlinkClick r:id="rId13"/>
              </a:rPr>
              <a:t>UMO-ungdomsmottagning</a:t>
            </a:r>
            <a:endParaRPr lang="sv-SE" sz="1400">
              <a:cs typeface="Calibri"/>
            </a:endParaRPr>
          </a:p>
          <a:p>
            <a:r>
              <a:rPr lang="sv-SE" sz="1400">
                <a:ea typeface="+mn-lt"/>
                <a:cs typeface="+mn-lt"/>
                <a:hlinkClick r:id="rId14"/>
              </a:rPr>
              <a:t>Västmanlands tolkservice - SRHR</a:t>
            </a:r>
            <a:r>
              <a:rPr lang="sv-SE" sz="1400">
                <a:ea typeface="+mn-lt"/>
                <a:cs typeface="+mn-lt"/>
              </a:rPr>
              <a:t> </a:t>
            </a:r>
          </a:p>
          <a:p>
            <a:r>
              <a:rPr lang="sv-SE" sz="1400">
                <a:hlinkClick r:id="rId15"/>
              </a:rPr>
              <a:t>1177 vårdguiden- Sexuell hälsa</a:t>
            </a:r>
            <a:endParaRPr lang="sv-SE" sz="1400">
              <a:cs typeface="Calibri"/>
              <a:hlinkClick r:id="" action="ppaction://noaction"/>
            </a:endParaRPr>
          </a:p>
          <a:p>
            <a:endParaRPr lang="sv-SE" sz="1400"/>
          </a:p>
          <a:p>
            <a:endParaRPr lang="sv-SE" sz="1400">
              <a:cs typeface="Calibri"/>
            </a:endParaRPr>
          </a:p>
          <a:p>
            <a:endParaRPr lang="sv-SE" sz="1400"/>
          </a:p>
          <a:p>
            <a:endParaRPr lang="sv-SE"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E341B46C-749C-48E7-A6DE-F5B3158CA383}"/>
              </a:ext>
            </a:extLst>
          </p:cNvPr>
          <p:cNvSpPr txBox="1">
            <a:spLocks noGrp="1"/>
          </p:cNvSpPr>
          <p:nvPr>
            <p:ph type="title"/>
          </p:nvPr>
        </p:nvSpPr>
        <p:spPr>
          <a:xfrm>
            <a:off x="212528" y="865878"/>
            <a:ext cx="3643604" cy="4461163"/>
          </a:xfrm>
        </p:spPr>
        <p:txBody>
          <a:bodyPr>
            <a:normAutofit/>
          </a:bodyPr>
          <a:lstStyle/>
          <a:p>
            <a:r>
              <a:rPr lang="sv-SE" sz="4000" b="1">
                <a:solidFill>
                  <a:srgbClr val="FFFFFF"/>
                </a:solidFill>
                <a:cs typeface="Calibri Light"/>
              </a:rPr>
              <a:t>Mål och delmål</a:t>
            </a:r>
            <a:endParaRPr lang="sv-SE" sz="4000" b="1">
              <a:solidFill>
                <a:srgbClr val="FFFFFF"/>
              </a:solidFill>
              <a:ea typeface="Calibri Light"/>
              <a:cs typeface="Calibri Light"/>
            </a:endParaRPr>
          </a:p>
        </p:txBody>
      </p:sp>
      <p:sp>
        <p:nvSpPr>
          <p:cNvPr id="35" name="Arc 3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FCA9336B-88EC-4354-804A-4D0ACA14F659}"/>
              </a:ext>
            </a:extLst>
          </p:cNvPr>
          <p:cNvSpPr txBox="1">
            <a:spLocks noGrp="1"/>
          </p:cNvSpPr>
          <p:nvPr>
            <p:ph idx="1"/>
          </p:nvPr>
        </p:nvSpPr>
        <p:spPr>
          <a:xfrm>
            <a:off x="4397177" y="394910"/>
            <a:ext cx="7658463" cy="6147092"/>
          </a:xfrm>
        </p:spPr>
        <p:txBody>
          <a:bodyPr vert="horz" lIns="91440" tIns="45720" rIns="91440" bIns="45720" rtlCol="0" anchor="ctr">
            <a:normAutofit/>
          </a:bodyPr>
          <a:lstStyle/>
          <a:p>
            <a:pPr marL="0" indent="0">
              <a:buNone/>
            </a:pPr>
            <a:r>
              <a:rPr lang="sv-SE" sz="2000" b="1">
                <a:ea typeface="+mn-lt"/>
                <a:cs typeface="+mn-lt"/>
              </a:rPr>
              <a:t>Övergripande mål </a:t>
            </a:r>
            <a:endParaRPr lang="sv-SE" sz="2000">
              <a:cs typeface="Calibri"/>
            </a:endParaRPr>
          </a:p>
          <a:p>
            <a:pPr marL="0" indent="0">
              <a:buNone/>
            </a:pPr>
            <a:r>
              <a:rPr lang="sv-SE" sz="1600" b="1">
                <a:ea typeface="+mn-lt"/>
                <a:cs typeface="+mn-lt"/>
              </a:rPr>
              <a:t>En god, jämlik och jämställd sexuell och reproduktiv hälsa i hela befolkningen</a:t>
            </a:r>
          </a:p>
          <a:p>
            <a:pPr marL="0" indent="0">
              <a:buNone/>
            </a:pPr>
            <a:endParaRPr lang="sv-SE" sz="1300" b="1">
              <a:ea typeface="+mn-lt"/>
              <a:cs typeface="+mn-lt"/>
            </a:endParaRPr>
          </a:p>
          <a:p>
            <a:pPr marL="0" indent="0">
              <a:buNone/>
            </a:pPr>
            <a:r>
              <a:rPr lang="sv-SE" sz="1800" b="1">
                <a:ea typeface="+mn-lt"/>
                <a:cs typeface="+mn-lt"/>
              </a:rPr>
              <a:t>Delmål </a:t>
            </a:r>
            <a:endParaRPr lang="sv-SE" sz="1800">
              <a:ea typeface="Calibri"/>
              <a:cs typeface="Calibri"/>
            </a:endParaRPr>
          </a:p>
          <a:p>
            <a:pPr marL="0" indent="0">
              <a:buNone/>
            </a:pPr>
            <a:r>
              <a:rPr lang="sv-SE" sz="1400" b="1">
                <a:ea typeface="+mn-lt"/>
                <a:cs typeface="+mn-lt"/>
              </a:rPr>
              <a:t>Sexualitet och sexuell hälsa </a:t>
            </a:r>
          </a:p>
          <a:p>
            <a:pPr marL="0" indent="0">
              <a:buNone/>
            </a:pPr>
            <a:r>
              <a:rPr lang="sv-SE" sz="1400">
                <a:ea typeface="+mn-lt"/>
                <a:cs typeface="+mn-lt"/>
              </a:rPr>
              <a:t>Alla har frihet att avgöra om, när och hur de vill vara sexuellt aktiva, välja sina sexualpartner i jämlikhet och samtycke, ha njutbara sexuella upplevelser, utan risk för sexuellt överförda infektioner och oönskade graviditeter </a:t>
            </a:r>
          </a:p>
          <a:p>
            <a:pPr marL="0" indent="0">
              <a:buNone/>
            </a:pPr>
            <a:r>
              <a:rPr lang="sv-SE" sz="1400" b="1">
                <a:ea typeface="+mn-lt"/>
                <a:cs typeface="+mn-lt"/>
              </a:rPr>
              <a:t>Reproduktion och reproduktiv hälsa </a:t>
            </a:r>
            <a:endParaRPr lang="sv-SE" sz="1400">
              <a:ea typeface="+mn-lt"/>
              <a:cs typeface="+mn-lt"/>
            </a:endParaRPr>
          </a:p>
          <a:p>
            <a:pPr marL="0" indent="0">
              <a:buNone/>
            </a:pPr>
            <a:r>
              <a:rPr lang="sv-SE" sz="1400">
                <a:ea typeface="+mn-lt"/>
                <a:cs typeface="+mn-lt"/>
              </a:rPr>
              <a:t>Alla har rätt till en god reproduktiv hälsa och kan välja om, när, hur många och på vilket sätt de önskar få barn samt har rätt till en trygg och säker vård vid graviditet, förlossning och abort</a:t>
            </a:r>
          </a:p>
          <a:p>
            <a:pPr marL="0" indent="0">
              <a:buNone/>
            </a:pPr>
            <a:r>
              <a:rPr lang="sv-SE" sz="1400" b="1">
                <a:ea typeface="+mn-lt"/>
                <a:cs typeface="+mn-lt"/>
              </a:rPr>
              <a:t>Egenmakt, integritet och identitet med koppling till hälsa</a:t>
            </a:r>
            <a:r>
              <a:rPr lang="sv-SE" sz="1400">
                <a:ea typeface="+mn-lt"/>
                <a:cs typeface="+mn-lt"/>
              </a:rPr>
              <a:t> </a:t>
            </a:r>
          </a:p>
          <a:p>
            <a:pPr marL="0" indent="0">
              <a:buNone/>
            </a:pPr>
            <a:r>
              <a:rPr lang="sv-SE" sz="1400">
                <a:ea typeface="+mn-lt"/>
                <a:cs typeface="+mn-lt"/>
              </a:rPr>
              <a:t>Alla respekteras och stärks i sin egenmakt, i sin kroppsliga integritet och i sitt privatliv samt i sin sexuella identitet och könsidentitet, utan begränsningar och stigmatisering </a:t>
            </a:r>
          </a:p>
          <a:p>
            <a:pPr marL="0" indent="0">
              <a:buNone/>
            </a:pPr>
            <a:r>
              <a:rPr lang="sv-SE" sz="1400">
                <a:ea typeface="+mn-lt"/>
                <a:cs typeface="+mn-lt"/>
              </a:rPr>
              <a:t>Alla har rätt till frihet från diskriminering, inklusive trakasserier och sexuella trakasserier, samt våld eller förtryck </a:t>
            </a:r>
            <a:endParaRPr lang="sv-SE" sz="1400">
              <a:cs typeface="Calibri"/>
            </a:endParaRPr>
          </a:p>
          <a:p>
            <a:pPr marL="0" indent="0">
              <a:buNone/>
            </a:pPr>
            <a:r>
              <a:rPr lang="sv-SE" sz="1400" b="1">
                <a:ea typeface="+mn-lt"/>
                <a:cs typeface="+mn-lt"/>
              </a:rPr>
              <a:t>Jämlika och jämställda relationer med koppling till hälsa</a:t>
            </a:r>
            <a:r>
              <a:rPr lang="sv-SE" sz="1400">
                <a:ea typeface="+mn-lt"/>
                <a:cs typeface="+mn-lt"/>
              </a:rPr>
              <a:t> </a:t>
            </a:r>
          </a:p>
          <a:p>
            <a:pPr marL="0" indent="0">
              <a:buNone/>
            </a:pPr>
            <a:r>
              <a:rPr lang="sv-SE" sz="1400">
                <a:ea typeface="+mn-lt"/>
                <a:cs typeface="+mn-lt"/>
              </a:rPr>
              <a:t>Alla har rätt att fritt välja om, när och med vem eller vilka de vill ha en relation eller leva tillsammans med i jämlikhet </a:t>
            </a:r>
          </a:p>
          <a:p>
            <a:pPr marL="0" indent="0">
              <a:buNone/>
            </a:pPr>
            <a:r>
              <a:rPr lang="sv-SE" sz="1400">
                <a:ea typeface="+mn-lt"/>
                <a:cs typeface="+mn-lt"/>
              </a:rPr>
              <a:t>Alla har också rätt att fritt välja om, när och med vem äktenskap ingås eller upplöses</a:t>
            </a:r>
            <a:endParaRPr lang="sv-SE" sz="1400">
              <a:cs typeface="Calibri"/>
            </a:endParaRPr>
          </a:p>
          <a:p>
            <a:pPr lvl="0"/>
            <a:endParaRPr lang="sv-SE" sz="1400">
              <a:cs typeface="Calibri"/>
            </a:endParaRPr>
          </a:p>
        </p:txBody>
      </p:sp>
    </p:spTree>
    <p:extLst>
      <p:ext uri="{BB962C8B-B14F-4D97-AF65-F5344CB8AC3E}">
        <p14:creationId xmlns:p14="http://schemas.microsoft.com/office/powerpoint/2010/main" val="1659180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2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E341B46C-749C-48E7-A6DE-F5B3158CA383}"/>
              </a:ext>
            </a:extLst>
          </p:cNvPr>
          <p:cNvSpPr txBox="1">
            <a:spLocks noGrp="1"/>
          </p:cNvSpPr>
          <p:nvPr>
            <p:ph type="title"/>
          </p:nvPr>
        </p:nvSpPr>
        <p:spPr>
          <a:xfrm>
            <a:off x="414691" y="1153572"/>
            <a:ext cx="3200400" cy="4461163"/>
          </a:xfrm>
        </p:spPr>
        <p:txBody>
          <a:bodyPr>
            <a:normAutofit/>
          </a:bodyPr>
          <a:lstStyle/>
          <a:p>
            <a:pPr lvl="0"/>
            <a:r>
              <a:rPr lang="sv-SE" b="1">
                <a:solidFill>
                  <a:srgbClr val="FFFFFF"/>
                </a:solidFill>
              </a:rPr>
              <a:t>Koppling till andra mål och strategier</a:t>
            </a:r>
            <a:endParaRPr lang="sv-SE" b="1">
              <a:solidFill>
                <a:srgbClr val="FFFFFF"/>
              </a:solidFill>
              <a:ea typeface="Calibri Light"/>
              <a:cs typeface="Calibri Light"/>
            </a:endParaRPr>
          </a:p>
        </p:txBody>
      </p:sp>
      <p:sp>
        <p:nvSpPr>
          <p:cNvPr id="24" name="Arc 2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FCA9336B-88EC-4354-804A-4D0ACA14F659}"/>
              </a:ext>
            </a:extLst>
          </p:cNvPr>
          <p:cNvSpPr txBox="1">
            <a:spLocks noGrp="1"/>
          </p:cNvSpPr>
          <p:nvPr>
            <p:ph idx="1"/>
          </p:nvPr>
        </p:nvSpPr>
        <p:spPr>
          <a:xfrm>
            <a:off x="4369553" y="132589"/>
            <a:ext cx="6906491" cy="5585619"/>
          </a:xfrm>
        </p:spPr>
        <p:txBody>
          <a:bodyPr vert="horz" lIns="91440" tIns="45720" rIns="91440" bIns="45720" rtlCol="0" anchor="ctr">
            <a:normAutofit/>
          </a:bodyPr>
          <a:lstStyle/>
          <a:p>
            <a:pPr marL="0" indent="0">
              <a:buNone/>
            </a:pPr>
            <a:endParaRPr lang="sv-SE" sz="2400">
              <a:latin typeface="+mj-lt"/>
            </a:endParaRPr>
          </a:p>
          <a:p>
            <a:pPr marL="0" indent="0">
              <a:buNone/>
            </a:pPr>
            <a:r>
              <a:rPr lang="sv-SE" sz="2000">
                <a:latin typeface="Calibri"/>
                <a:cs typeface="Calibri"/>
              </a:rPr>
              <a:t>Sexuell och reproduktiv hälsa och rättigheter i Sverige omfattar flera områden som styrs av områdesspecifika mål och strategier. </a:t>
            </a:r>
          </a:p>
          <a:p>
            <a:pPr marL="0" indent="0">
              <a:buNone/>
            </a:pPr>
            <a:r>
              <a:rPr lang="sv-SE" sz="2000">
                <a:latin typeface="Calibri"/>
                <a:cs typeface="Calibri"/>
              </a:rPr>
              <a:t>Därför behöver kunskapen om och arbetet för sexuell och reproduktiv hälsa och rättigheter kopplas an till och samordnas med områden såsom:</a:t>
            </a:r>
          </a:p>
          <a:p>
            <a:pPr>
              <a:buFont typeface="Arial" panose="020B0604020202020204" pitchFamily="34" charset="0"/>
              <a:buChar char="•"/>
            </a:pPr>
            <a:r>
              <a:rPr lang="sv-SE" sz="2000" b="1">
                <a:latin typeface="Calibri"/>
                <a:cs typeface="Calibri"/>
              </a:rPr>
              <a:t>Jämställdhet</a:t>
            </a:r>
          </a:p>
          <a:p>
            <a:pPr>
              <a:buFont typeface="Arial" panose="020B0604020202020204" pitchFamily="34" charset="0"/>
              <a:buChar char="•"/>
            </a:pPr>
            <a:r>
              <a:rPr lang="sv-SE" sz="2000" b="1">
                <a:latin typeface="Calibri"/>
                <a:cs typeface="Calibri"/>
              </a:rPr>
              <a:t>Psykisk hälsa</a:t>
            </a:r>
          </a:p>
          <a:p>
            <a:r>
              <a:rPr lang="sv-SE" sz="2000" b="1">
                <a:latin typeface="Calibri"/>
                <a:cs typeface="Calibri"/>
              </a:rPr>
              <a:t>Lika rättigheter och möjligheter för hbtqi-personer</a:t>
            </a:r>
            <a:endParaRPr lang="sv-SE" sz="2000">
              <a:latin typeface="Calibri"/>
              <a:cs typeface="Calibri"/>
            </a:endParaRPr>
          </a:p>
          <a:p>
            <a:pPr>
              <a:buFont typeface="Arial" panose="020B0604020202020204" pitchFamily="34" charset="0"/>
              <a:buChar char="•"/>
            </a:pPr>
            <a:r>
              <a:rPr lang="sv-SE" sz="2000" b="1">
                <a:latin typeface="Calibri"/>
                <a:cs typeface="Calibri"/>
              </a:rPr>
              <a:t>Arbetet mot hiv/aids </a:t>
            </a:r>
          </a:p>
          <a:p>
            <a:pPr>
              <a:buFont typeface="Arial" panose="020B0604020202020204" pitchFamily="34" charset="0"/>
              <a:buChar char="•"/>
            </a:pPr>
            <a:r>
              <a:rPr lang="sv-SE" sz="2000" b="1">
                <a:latin typeface="Calibri"/>
                <a:cs typeface="Calibri"/>
              </a:rPr>
              <a:t>Mäns våld mot kvinnor</a:t>
            </a:r>
          </a:p>
        </p:txBody>
      </p:sp>
    </p:spTree>
    <p:extLst>
      <p:ext uri="{BB962C8B-B14F-4D97-AF65-F5344CB8AC3E}">
        <p14:creationId xmlns:p14="http://schemas.microsoft.com/office/powerpoint/2010/main" val="1319391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 name="Rectangle 132">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ubrik 5">
            <a:extLst>
              <a:ext uri="{FF2B5EF4-FFF2-40B4-BE49-F238E27FC236}">
                <a16:creationId xmlns:a16="http://schemas.microsoft.com/office/drawing/2014/main" id="{58C752E0-3EA8-4F7A-B6F8-1D5061300D82}"/>
              </a:ext>
            </a:extLst>
          </p:cNvPr>
          <p:cNvSpPr>
            <a:spLocks noGrp="1"/>
          </p:cNvSpPr>
          <p:nvPr>
            <p:ph type="title"/>
          </p:nvPr>
        </p:nvSpPr>
        <p:spPr>
          <a:xfrm>
            <a:off x="560009" y="308104"/>
            <a:ext cx="10515600" cy="1828444"/>
          </a:xfrm>
        </p:spPr>
        <p:txBody>
          <a:bodyPr vert="horz" lIns="91440" tIns="45720" rIns="91440" bIns="45720" rtlCol="0" anchor="ctr">
            <a:normAutofit/>
          </a:bodyPr>
          <a:lstStyle/>
          <a:p>
            <a:pPr algn="ctr"/>
            <a:r>
              <a:rPr lang="en-US" sz="5200" b="1" kern="1200" err="1">
                <a:latin typeface="Calibri"/>
                <a:ea typeface="Calibri"/>
                <a:cs typeface="Calibri"/>
              </a:rPr>
              <a:t>Innehåll</a:t>
            </a:r>
            <a:r>
              <a:rPr lang="en-US" sz="5200" b="1" kern="1200">
                <a:latin typeface="Calibri"/>
                <a:ea typeface="Calibri"/>
                <a:cs typeface="Calibri"/>
              </a:rPr>
              <a:t> </a:t>
            </a:r>
            <a:r>
              <a:rPr lang="en-US" sz="5200" b="1" kern="1200" err="1">
                <a:latin typeface="Calibri"/>
                <a:ea typeface="Calibri"/>
                <a:cs typeface="Calibri"/>
              </a:rPr>
              <a:t>och</a:t>
            </a:r>
            <a:r>
              <a:rPr lang="en-US" sz="5200" b="1" kern="1200">
                <a:latin typeface="Calibri"/>
                <a:ea typeface="Calibri"/>
                <a:cs typeface="Calibri"/>
              </a:rPr>
              <a:t> </a:t>
            </a:r>
            <a:r>
              <a:rPr lang="en-US" sz="5200" b="1" kern="1200" err="1">
                <a:latin typeface="Calibri"/>
                <a:ea typeface="Calibri"/>
                <a:cs typeface="Calibri"/>
              </a:rPr>
              <a:t>upplägg</a:t>
            </a:r>
            <a:r>
              <a:rPr lang="en-US" sz="5200" b="1" kern="1200">
                <a:solidFill>
                  <a:srgbClr val="FFC000"/>
                </a:solidFill>
                <a:latin typeface="Calibri"/>
                <a:ea typeface="Calibri"/>
                <a:cs typeface="Calibri"/>
              </a:rPr>
              <a:t> </a:t>
            </a:r>
            <a:endParaRPr lang="sv-SE"/>
          </a:p>
        </p:txBody>
      </p:sp>
      <p:sp>
        <p:nvSpPr>
          <p:cNvPr id="3" name="Platshållare för innehåll 2">
            <a:extLst>
              <a:ext uri="{FF2B5EF4-FFF2-40B4-BE49-F238E27FC236}">
                <a16:creationId xmlns:a16="http://schemas.microsoft.com/office/drawing/2014/main" id="{FCA9336B-88EC-4354-804A-4D0ACA14F659}"/>
              </a:ext>
            </a:extLst>
          </p:cNvPr>
          <p:cNvSpPr txBox="1">
            <a:spLocks noGrp="1"/>
          </p:cNvSpPr>
          <p:nvPr>
            <p:ph idx="1"/>
          </p:nvPr>
        </p:nvSpPr>
        <p:spPr>
          <a:xfrm>
            <a:off x="560011" y="1896673"/>
            <a:ext cx="5472901" cy="4712498"/>
          </a:xfrm>
          <a:ln w="57150"/>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chorCtr="0" compatLnSpc="1">
            <a:normAutofit/>
          </a:bodyPr>
          <a:lstStyle/>
          <a:p>
            <a:pPr marL="0" indent="0">
              <a:buNone/>
            </a:pPr>
            <a:endParaRPr lang="en-US" sz="2000" b="1">
              <a:solidFill>
                <a:schemeClr val="tx1"/>
              </a:solidFill>
              <a:cs typeface="Calibri" panose="020F0502020204030204"/>
            </a:endParaRPr>
          </a:p>
          <a:p>
            <a:r>
              <a:rPr lang="en-US" sz="1800" b="1">
                <a:solidFill>
                  <a:schemeClr val="tx1"/>
                </a:solidFill>
              </a:rPr>
              <a:t>Vad </a:t>
            </a:r>
            <a:r>
              <a:rPr lang="en-US" sz="1800" b="1" err="1">
                <a:solidFill>
                  <a:schemeClr val="tx1"/>
                </a:solidFill>
              </a:rPr>
              <a:t>händer</a:t>
            </a:r>
            <a:r>
              <a:rPr lang="en-US" sz="1800" b="1">
                <a:solidFill>
                  <a:schemeClr val="tx1"/>
                </a:solidFill>
              </a:rPr>
              <a:t> </a:t>
            </a:r>
            <a:r>
              <a:rPr lang="en-US" sz="1800" b="1" err="1">
                <a:solidFill>
                  <a:schemeClr val="tx1"/>
                </a:solidFill>
              </a:rPr>
              <a:t>i</a:t>
            </a:r>
            <a:r>
              <a:rPr lang="en-US" sz="1800" b="1">
                <a:solidFill>
                  <a:schemeClr val="tx1"/>
                </a:solidFill>
              </a:rPr>
              <a:t> </a:t>
            </a:r>
            <a:r>
              <a:rPr lang="en-US" sz="1800" b="1" err="1">
                <a:solidFill>
                  <a:schemeClr val="tx1"/>
                </a:solidFill>
              </a:rPr>
              <a:t>puberteten</a:t>
            </a:r>
            <a:r>
              <a:rPr lang="en-US" sz="1800" b="1">
                <a:solidFill>
                  <a:schemeClr val="tx1"/>
                </a:solidFill>
              </a:rPr>
              <a:t> </a:t>
            </a:r>
            <a:r>
              <a:rPr lang="en-US" sz="1800" b="1" err="1">
                <a:solidFill>
                  <a:schemeClr val="tx1"/>
                </a:solidFill>
              </a:rPr>
              <a:t>pojkar</a:t>
            </a:r>
            <a:r>
              <a:rPr lang="en-US" sz="1800" b="1">
                <a:solidFill>
                  <a:schemeClr val="tx1"/>
                </a:solidFill>
              </a:rPr>
              <a:t>/</a:t>
            </a:r>
            <a:r>
              <a:rPr lang="en-US" sz="1800" b="1" err="1">
                <a:solidFill>
                  <a:schemeClr val="tx1"/>
                </a:solidFill>
              </a:rPr>
              <a:t>flickor</a:t>
            </a:r>
            <a:r>
              <a:rPr lang="en-US" sz="1800" b="1">
                <a:solidFill>
                  <a:schemeClr val="tx1"/>
                </a:solidFill>
              </a:rPr>
              <a:t> </a:t>
            </a:r>
            <a:endParaRPr lang="en-US" sz="1800" b="1">
              <a:solidFill>
                <a:schemeClr val="tx1"/>
              </a:solidFill>
              <a:ea typeface="Calibri"/>
              <a:cs typeface="Calibri"/>
            </a:endParaRPr>
          </a:p>
          <a:p>
            <a:r>
              <a:rPr lang="en-US" sz="1800" b="1" err="1">
                <a:solidFill>
                  <a:schemeClr val="tx1"/>
                </a:solidFill>
              </a:rPr>
              <a:t>Kvinnors</a:t>
            </a:r>
            <a:r>
              <a:rPr lang="en-US" sz="1800" b="1">
                <a:solidFill>
                  <a:schemeClr val="tx1"/>
                </a:solidFill>
              </a:rPr>
              <a:t> </a:t>
            </a:r>
            <a:r>
              <a:rPr lang="en-US" sz="1800" b="1" err="1">
                <a:solidFill>
                  <a:schemeClr val="tx1"/>
                </a:solidFill>
              </a:rPr>
              <a:t>inre</a:t>
            </a:r>
            <a:r>
              <a:rPr lang="en-US" sz="1800" b="1">
                <a:solidFill>
                  <a:schemeClr val="tx1"/>
                </a:solidFill>
              </a:rPr>
              <a:t> </a:t>
            </a:r>
            <a:r>
              <a:rPr lang="en-US" sz="1800" b="1" err="1">
                <a:solidFill>
                  <a:schemeClr val="tx1"/>
                </a:solidFill>
              </a:rPr>
              <a:t>och</a:t>
            </a:r>
            <a:r>
              <a:rPr lang="en-US" sz="1800" b="1">
                <a:solidFill>
                  <a:schemeClr val="tx1"/>
                </a:solidFill>
              </a:rPr>
              <a:t> </a:t>
            </a:r>
            <a:r>
              <a:rPr lang="en-US" sz="1800" b="1" err="1">
                <a:solidFill>
                  <a:schemeClr val="tx1"/>
                </a:solidFill>
              </a:rPr>
              <a:t>yttre</a:t>
            </a:r>
            <a:r>
              <a:rPr lang="en-US" sz="1800" b="1">
                <a:solidFill>
                  <a:schemeClr val="tx1"/>
                </a:solidFill>
              </a:rPr>
              <a:t> </a:t>
            </a:r>
            <a:r>
              <a:rPr lang="en-US" sz="1800" b="1" err="1">
                <a:solidFill>
                  <a:schemeClr val="tx1"/>
                </a:solidFill>
              </a:rPr>
              <a:t>könsorgan</a:t>
            </a:r>
            <a:endParaRPr lang="en-US" sz="1800" b="1">
              <a:solidFill>
                <a:schemeClr val="tx1"/>
              </a:solidFill>
              <a:ea typeface="Calibri"/>
              <a:cs typeface="Calibri"/>
            </a:endParaRPr>
          </a:p>
          <a:p>
            <a:r>
              <a:rPr lang="en-US" sz="1800" b="1">
                <a:solidFill>
                  <a:schemeClr val="tx1"/>
                </a:solidFill>
              </a:rPr>
              <a:t>Menstruation </a:t>
            </a:r>
            <a:r>
              <a:rPr lang="en-US" sz="1800" b="1" err="1">
                <a:solidFill>
                  <a:schemeClr val="tx1"/>
                </a:solidFill>
              </a:rPr>
              <a:t>och</a:t>
            </a:r>
            <a:r>
              <a:rPr lang="en-US" sz="1800" b="1">
                <a:solidFill>
                  <a:schemeClr val="tx1"/>
                </a:solidFill>
              </a:rPr>
              <a:t> </a:t>
            </a:r>
            <a:r>
              <a:rPr lang="en-US" sz="1800" b="1" err="1">
                <a:solidFill>
                  <a:schemeClr val="tx1"/>
                </a:solidFill>
              </a:rPr>
              <a:t>mensskydd</a:t>
            </a:r>
            <a:endParaRPr lang="en-US" sz="1800" b="1" err="1">
              <a:solidFill>
                <a:schemeClr val="tx1"/>
              </a:solidFill>
              <a:ea typeface="Calibri"/>
              <a:cs typeface="Calibri"/>
            </a:endParaRPr>
          </a:p>
          <a:p>
            <a:r>
              <a:rPr lang="en-US" sz="1800" b="1" err="1">
                <a:solidFill>
                  <a:schemeClr val="tx1"/>
                </a:solidFill>
              </a:rPr>
              <a:t>Klimakteriet</a:t>
            </a:r>
            <a:endParaRPr lang="en-US" sz="1800" b="1">
              <a:solidFill>
                <a:schemeClr val="tx1"/>
              </a:solidFill>
              <a:ea typeface="Calibri"/>
              <a:cs typeface="Calibri"/>
            </a:endParaRPr>
          </a:p>
          <a:p>
            <a:pPr lvl="0"/>
            <a:r>
              <a:rPr lang="en-US" sz="1800" b="1" err="1">
                <a:solidFill>
                  <a:schemeClr val="tx1"/>
                </a:solidFill>
              </a:rPr>
              <a:t>Mäns</a:t>
            </a:r>
            <a:r>
              <a:rPr lang="en-US" sz="1800" b="1">
                <a:solidFill>
                  <a:schemeClr val="tx1"/>
                </a:solidFill>
              </a:rPr>
              <a:t> </a:t>
            </a:r>
            <a:r>
              <a:rPr lang="en-US" sz="1800" b="1" err="1">
                <a:solidFill>
                  <a:schemeClr val="tx1"/>
                </a:solidFill>
              </a:rPr>
              <a:t>inre</a:t>
            </a:r>
            <a:r>
              <a:rPr lang="en-US" sz="1800" b="1">
                <a:solidFill>
                  <a:schemeClr val="tx1"/>
                </a:solidFill>
              </a:rPr>
              <a:t> </a:t>
            </a:r>
            <a:r>
              <a:rPr lang="en-US" sz="1800" b="1" err="1">
                <a:solidFill>
                  <a:schemeClr val="tx1"/>
                </a:solidFill>
              </a:rPr>
              <a:t>och</a:t>
            </a:r>
            <a:r>
              <a:rPr lang="en-US" sz="1800" b="1">
                <a:solidFill>
                  <a:schemeClr val="tx1"/>
                </a:solidFill>
              </a:rPr>
              <a:t> </a:t>
            </a:r>
            <a:r>
              <a:rPr lang="en-US" sz="1800" b="1" err="1">
                <a:solidFill>
                  <a:schemeClr val="tx1"/>
                </a:solidFill>
              </a:rPr>
              <a:t>yttre</a:t>
            </a:r>
            <a:r>
              <a:rPr lang="en-US" sz="1800" b="1">
                <a:solidFill>
                  <a:schemeClr val="tx1"/>
                </a:solidFill>
              </a:rPr>
              <a:t> </a:t>
            </a:r>
            <a:r>
              <a:rPr lang="en-US" sz="1800" b="1" err="1">
                <a:solidFill>
                  <a:schemeClr val="tx1"/>
                </a:solidFill>
              </a:rPr>
              <a:t>könsorgan</a:t>
            </a:r>
            <a:endParaRPr lang="en-US" sz="1800" b="1">
              <a:solidFill>
                <a:schemeClr val="tx1"/>
              </a:solidFill>
              <a:ea typeface="Calibri"/>
              <a:cs typeface="Calibri"/>
            </a:endParaRPr>
          </a:p>
          <a:p>
            <a:r>
              <a:rPr lang="en-US" sz="1800" b="1" err="1">
                <a:solidFill>
                  <a:schemeClr val="tx1"/>
                </a:solidFill>
              </a:rPr>
              <a:t>Könsstympning</a:t>
            </a:r>
            <a:r>
              <a:rPr lang="en-US" sz="1800" b="1">
                <a:solidFill>
                  <a:schemeClr val="tx1"/>
                </a:solidFill>
              </a:rPr>
              <a:t> </a:t>
            </a:r>
            <a:r>
              <a:rPr lang="en-US" sz="1800" b="1" err="1">
                <a:solidFill>
                  <a:schemeClr val="tx1"/>
                </a:solidFill>
              </a:rPr>
              <a:t>och</a:t>
            </a:r>
            <a:r>
              <a:rPr lang="en-US" sz="1800" b="1">
                <a:solidFill>
                  <a:schemeClr val="tx1"/>
                </a:solidFill>
              </a:rPr>
              <a:t> </a:t>
            </a:r>
            <a:r>
              <a:rPr lang="en-US" sz="1800" b="1" err="1">
                <a:solidFill>
                  <a:schemeClr val="tx1"/>
                </a:solidFill>
              </a:rPr>
              <a:t>omskärelse</a:t>
            </a:r>
            <a:r>
              <a:rPr lang="en-US" sz="1800" b="1">
                <a:solidFill>
                  <a:schemeClr val="tx1"/>
                </a:solidFill>
              </a:rPr>
              <a:t> </a:t>
            </a:r>
            <a:endParaRPr lang="en-US" sz="1800" b="1">
              <a:solidFill>
                <a:schemeClr val="tx1"/>
              </a:solidFill>
              <a:ea typeface="Calibri"/>
              <a:cs typeface="Calibri"/>
            </a:endParaRPr>
          </a:p>
          <a:p>
            <a:r>
              <a:rPr lang="en-US" sz="1800" b="1" err="1">
                <a:solidFill>
                  <a:schemeClr val="tx1"/>
                </a:solidFill>
              </a:rPr>
              <a:t>Vilka</a:t>
            </a:r>
            <a:r>
              <a:rPr lang="en-US" sz="1800" b="1">
                <a:solidFill>
                  <a:schemeClr val="tx1"/>
                </a:solidFill>
              </a:rPr>
              <a:t> </a:t>
            </a:r>
            <a:r>
              <a:rPr lang="en-US" sz="1800" b="1" err="1">
                <a:solidFill>
                  <a:schemeClr val="tx1"/>
                </a:solidFill>
              </a:rPr>
              <a:t>lagar</a:t>
            </a:r>
            <a:r>
              <a:rPr lang="en-US" sz="1800" b="1">
                <a:solidFill>
                  <a:schemeClr val="tx1"/>
                </a:solidFill>
              </a:rPr>
              <a:t> </a:t>
            </a:r>
            <a:r>
              <a:rPr lang="en-US" sz="1800" b="1" err="1">
                <a:solidFill>
                  <a:schemeClr val="tx1"/>
                </a:solidFill>
              </a:rPr>
              <a:t>finns</a:t>
            </a:r>
            <a:r>
              <a:rPr lang="en-US" sz="1800" b="1">
                <a:solidFill>
                  <a:schemeClr val="tx1"/>
                </a:solidFill>
              </a:rPr>
              <a:t> </a:t>
            </a:r>
            <a:r>
              <a:rPr lang="en-US" sz="1800" b="1" err="1">
                <a:solidFill>
                  <a:schemeClr val="tx1"/>
                </a:solidFill>
              </a:rPr>
              <a:t>i</a:t>
            </a:r>
            <a:r>
              <a:rPr lang="en-US" sz="1800" b="1">
                <a:solidFill>
                  <a:schemeClr val="tx1"/>
                </a:solidFill>
              </a:rPr>
              <a:t> Sverige</a:t>
            </a:r>
            <a:endParaRPr lang="en-US" sz="1800" b="1">
              <a:solidFill>
                <a:schemeClr val="tx1"/>
              </a:solidFill>
              <a:ea typeface="Calibri"/>
              <a:cs typeface="Calibri"/>
            </a:endParaRPr>
          </a:p>
          <a:p>
            <a:r>
              <a:rPr lang="en-US" sz="1800" b="1" err="1">
                <a:solidFill>
                  <a:schemeClr val="tx1"/>
                </a:solidFill>
              </a:rPr>
              <a:t>Sexuell</a:t>
            </a:r>
            <a:r>
              <a:rPr lang="en-US" sz="1800" b="1">
                <a:solidFill>
                  <a:schemeClr val="tx1"/>
                </a:solidFill>
              </a:rPr>
              <a:t> </a:t>
            </a:r>
            <a:r>
              <a:rPr lang="en-US" sz="1800" b="1" err="1">
                <a:solidFill>
                  <a:schemeClr val="tx1"/>
                </a:solidFill>
              </a:rPr>
              <a:t>läggning</a:t>
            </a:r>
            <a:endParaRPr lang="en-US" sz="1800" b="1">
              <a:solidFill>
                <a:schemeClr val="tx1"/>
              </a:solidFill>
              <a:ea typeface="Calibri"/>
              <a:cs typeface="Calibri"/>
            </a:endParaRPr>
          </a:p>
          <a:p>
            <a:r>
              <a:rPr lang="en-US" sz="1800" b="1">
                <a:solidFill>
                  <a:schemeClr val="tx1"/>
                </a:solidFill>
                <a:cs typeface="Calibri"/>
              </a:rPr>
              <a:t>HBTQI</a:t>
            </a:r>
          </a:p>
          <a:p>
            <a:pPr marL="493395" lvl="2"/>
            <a:endParaRPr lang="en-US" sz="1800">
              <a:solidFill>
                <a:schemeClr val="tx1"/>
              </a:solidFill>
              <a:cs typeface="Calibri"/>
            </a:endParaRPr>
          </a:p>
        </p:txBody>
      </p:sp>
      <p:sp>
        <p:nvSpPr>
          <p:cNvPr id="4" name="textruta 3">
            <a:extLst>
              <a:ext uri="{FF2B5EF4-FFF2-40B4-BE49-F238E27FC236}">
                <a16:creationId xmlns:a16="http://schemas.microsoft.com/office/drawing/2014/main" id="{91F37126-8712-4DB0-9364-5ABDD8896834}"/>
              </a:ext>
            </a:extLst>
          </p:cNvPr>
          <p:cNvSpPr txBox="1"/>
          <p:nvPr/>
        </p:nvSpPr>
        <p:spPr>
          <a:xfrm>
            <a:off x="5966324" y="1896673"/>
            <a:ext cx="5580998" cy="4712499"/>
          </a:xfrm>
          <a:prstGeom prst="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Bef>
                <a:spcPts val="1200"/>
              </a:spcBef>
              <a:spcAft>
                <a:spcPts val="200"/>
              </a:spcAft>
            </a:pPr>
            <a:endParaRPr lang="en-US" sz="1400" b="1">
              <a:cs typeface="Calibri"/>
            </a:endParaRPr>
          </a:p>
          <a:p>
            <a:pPr marL="114300" indent="-228600">
              <a:lnSpc>
                <a:spcPct val="90000"/>
              </a:lnSpc>
              <a:spcBef>
                <a:spcPts val="1200"/>
              </a:spcBef>
              <a:spcAft>
                <a:spcPts val="200"/>
              </a:spcAft>
              <a:buFont typeface="Arial" panose="020B0604020202020204" pitchFamily="34" charset="0"/>
              <a:buChar char="•"/>
            </a:pPr>
            <a:r>
              <a:rPr lang="en-US" b="1" err="1">
                <a:solidFill>
                  <a:schemeClr val="tx1"/>
                </a:solidFill>
              </a:rPr>
              <a:t>När</a:t>
            </a:r>
            <a:r>
              <a:rPr lang="en-US" b="1">
                <a:solidFill>
                  <a:schemeClr val="tx1"/>
                </a:solidFill>
              </a:rPr>
              <a:t> du </a:t>
            </a:r>
            <a:r>
              <a:rPr lang="en-US" b="1" err="1">
                <a:solidFill>
                  <a:schemeClr val="tx1"/>
                </a:solidFill>
              </a:rPr>
              <a:t>väntar</a:t>
            </a:r>
            <a:r>
              <a:rPr lang="en-US" b="1">
                <a:solidFill>
                  <a:schemeClr val="tx1"/>
                </a:solidFill>
              </a:rPr>
              <a:t> barn</a:t>
            </a:r>
            <a:endParaRPr lang="en-US" b="1">
              <a:solidFill>
                <a:schemeClr val="tx1"/>
              </a:solidFill>
              <a:ea typeface="Calibri"/>
              <a:cs typeface="Calibri"/>
            </a:endParaRPr>
          </a:p>
          <a:p>
            <a:pPr marL="114300" indent="-228600">
              <a:lnSpc>
                <a:spcPct val="90000"/>
              </a:lnSpc>
              <a:spcBef>
                <a:spcPts val="1200"/>
              </a:spcBef>
              <a:spcAft>
                <a:spcPts val="200"/>
              </a:spcAft>
              <a:buFont typeface="Arial" panose="020B0604020202020204" pitchFamily="34" charset="0"/>
              <a:buChar char="•"/>
            </a:pPr>
            <a:r>
              <a:rPr lang="en-US" b="1" err="1">
                <a:solidFill>
                  <a:schemeClr val="tx1"/>
                </a:solidFill>
                <a:cs typeface="Calibri"/>
              </a:rPr>
              <a:t>Graviditet</a:t>
            </a:r>
            <a:endParaRPr lang="en-US" b="1" err="1">
              <a:solidFill>
                <a:schemeClr val="tx1"/>
              </a:solidFill>
            </a:endParaRPr>
          </a:p>
          <a:p>
            <a:pPr marL="114300" indent="-228600">
              <a:lnSpc>
                <a:spcPct val="90000"/>
              </a:lnSpc>
              <a:spcBef>
                <a:spcPts val="1200"/>
              </a:spcBef>
              <a:spcAft>
                <a:spcPts val="200"/>
              </a:spcAft>
              <a:buFont typeface="Arial" panose="020B0604020202020204" pitchFamily="34" charset="0"/>
              <a:buChar char="•"/>
            </a:pPr>
            <a:r>
              <a:rPr lang="en-US" b="1" err="1">
                <a:solidFill>
                  <a:schemeClr val="tx1"/>
                </a:solidFill>
                <a:ea typeface="Calibri"/>
                <a:cs typeface="Calibri"/>
              </a:rPr>
              <a:t>När</a:t>
            </a:r>
            <a:r>
              <a:rPr lang="en-US" b="1">
                <a:solidFill>
                  <a:schemeClr val="tx1"/>
                </a:solidFill>
                <a:ea typeface="Calibri"/>
                <a:cs typeface="Calibri"/>
              </a:rPr>
              <a:t> </a:t>
            </a:r>
            <a:r>
              <a:rPr lang="en-US" b="1" err="1">
                <a:solidFill>
                  <a:schemeClr val="tx1"/>
                </a:solidFill>
                <a:ea typeface="Calibri"/>
                <a:cs typeface="Calibri"/>
              </a:rPr>
              <a:t>barnet</a:t>
            </a:r>
            <a:r>
              <a:rPr lang="en-US" b="1">
                <a:solidFill>
                  <a:schemeClr val="tx1"/>
                </a:solidFill>
                <a:ea typeface="Calibri"/>
                <a:cs typeface="Calibri"/>
              </a:rPr>
              <a:t> </a:t>
            </a:r>
            <a:r>
              <a:rPr lang="en-US" b="1" err="1">
                <a:solidFill>
                  <a:schemeClr val="tx1"/>
                </a:solidFill>
                <a:ea typeface="Calibri"/>
                <a:cs typeface="Calibri"/>
              </a:rPr>
              <a:t>vill</a:t>
            </a:r>
            <a:r>
              <a:rPr lang="en-US" b="1">
                <a:solidFill>
                  <a:schemeClr val="tx1"/>
                </a:solidFill>
                <a:ea typeface="Calibri"/>
                <a:cs typeface="Calibri"/>
              </a:rPr>
              <a:t> </a:t>
            </a:r>
            <a:r>
              <a:rPr lang="en-US" b="1" err="1">
                <a:solidFill>
                  <a:schemeClr val="tx1"/>
                </a:solidFill>
                <a:ea typeface="Calibri"/>
                <a:cs typeface="Calibri"/>
              </a:rPr>
              <a:t>komma</a:t>
            </a:r>
            <a:r>
              <a:rPr lang="en-US" b="1">
                <a:solidFill>
                  <a:schemeClr val="tx1"/>
                </a:solidFill>
                <a:ea typeface="Calibri"/>
                <a:cs typeface="Calibri"/>
              </a:rPr>
              <a:t> </a:t>
            </a:r>
            <a:r>
              <a:rPr lang="en-US" b="1" err="1">
                <a:solidFill>
                  <a:schemeClr val="tx1"/>
                </a:solidFill>
                <a:ea typeface="Calibri"/>
                <a:cs typeface="Calibri"/>
              </a:rPr>
              <a:t>ut</a:t>
            </a:r>
            <a:r>
              <a:rPr lang="en-US" b="1">
                <a:solidFill>
                  <a:schemeClr val="tx1"/>
                </a:solidFill>
                <a:ea typeface="Calibri"/>
                <a:cs typeface="Calibri"/>
              </a:rPr>
              <a:t> - </a:t>
            </a:r>
            <a:r>
              <a:rPr lang="en-US" b="1" err="1">
                <a:solidFill>
                  <a:schemeClr val="tx1"/>
                </a:solidFill>
                <a:ea typeface="Calibri"/>
                <a:cs typeface="Calibri"/>
              </a:rPr>
              <a:t>förlossning</a:t>
            </a:r>
            <a:endParaRPr lang="en-US" b="1">
              <a:solidFill>
                <a:schemeClr val="tx1"/>
              </a:solidFill>
              <a:ea typeface="Calibri"/>
              <a:cs typeface="Calibri"/>
            </a:endParaRPr>
          </a:p>
          <a:p>
            <a:pPr marL="114300" indent="-228600">
              <a:lnSpc>
                <a:spcPct val="90000"/>
              </a:lnSpc>
              <a:spcBef>
                <a:spcPts val="1200"/>
              </a:spcBef>
              <a:spcAft>
                <a:spcPts val="200"/>
              </a:spcAft>
              <a:buFont typeface="Arial" panose="020B0604020202020204" pitchFamily="34" charset="0"/>
              <a:buChar char="•"/>
            </a:pPr>
            <a:r>
              <a:rPr lang="en-US" b="1" err="1">
                <a:solidFill>
                  <a:schemeClr val="tx1"/>
                </a:solidFill>
              </a:rPr>
              <a:t>Preventivmedel</a:t>
            </a:r>
            <a:r>
              <a:rPr lang="en-US" b="1">
                <a:solidFill>
                  <a:schemeClr val="tx1"/>
                </a:solidFill>
              </a:rPr>
              <a:t> </a:t>
            </a:r>
            <a:endParaRPr lang="en-US" b="1">
              <a:solidFill>
                <a:schemeClr val="tx1"/>
              </a:solidFill>
              <a:ea typeface="Calibri"/>
              <a:cs typeface="Calibri"/>
            </a:endParaRPr>
          </a:p>
          <a:p>
            <a:pPr marL="114300" indent="-228600">
              <a:lnSpc>
                <a:spcPct val="90000"/>
              </a:lnSpc>
              <a:spcBef>
                <a:spcPts val="1200"/>
              </a:spcBef>
              <a:spcAft>
                <a:spcPts val="200"/>
              </a:spcAft>
              <a:buFont typeface="Arial" panose="020B0604020202020204" pitchFamily="34" charset="0"/>
              <a:buChar char="•"/>
            </a:pPr>
            <a:r>
              <a:rPr lang="en-US" b="1">
                <a:solidFill>
                  <a:schemeClr val="tx1"/>
                </a:solidFill>
              </a:rPr>
              <a:t>Abort – </a:t>
            </a:r>
            <a:r>
              <a:rPr lang="en-US" b="1" err="1">
                <a:solidFill>
                  <a:schemeClr val="tx1"/>
                </a:solidFill>
              </a:rPr>
              <a:t>att</a:t>
            </a:r>
            <a:r>
              <a:rPr lang="en-US" b="1">
                <a:solidFill>
                  <a:schemeClr val="tx1"/>
                </a:solidFill>
              </a:rPr>
              <a:t> </a:t>
            </a:r>
            <a:r>
              <a:rPr lang="en-US" b="1" err="1">
                <a:solidFill>
                  <a:schemeClr val="tx1"/>
                </a:solidFill>
              </a:rPr>
              <a:t>avbryta</a:t>
            </a:r>
            <a:r>
              <a:rPr lang="en-US" b="1">
                <a:solidFill>
                  <a:schemeClr val="tx1"/>
                </a:solidFill>
              </a:rPr>
              <a:t> </a:t>
            </a:r>
            <a:r>
              <a:rPr lang="en-US" b="1" err="1">
                <a:solidFill>
                  <a:schemeClr val="tx1"/>
                </a:solidFill>
              </a:rPr>
              <a:t>en</a:t>
            </a:r>
            <a:r>
              <a:rPr lang="en-US" b="1">
                <a:solidFill>
                  <a:schemeClr val="tx1"/>
                </a:solidFill>
              </a:rPr>
              <a:t> </a:t>
            </a:r>
            <a:r>
              <a:rPr lang="en-US" b="1" err="1">
                <a:solidFill>
                  <a:schemeClr val="tx1"/>
                </a:solidFill>
              </a:rPr>
              <a:t>graviditet</a:t>
            </a:r>
            <a:endParaRPr lang="en-US" b="1" err="1">
              <a:solidFill>
                <a:schemeClr val="tx1"/>
              </a:solidFill>
              <a:ea typeface="Calibri"/>
              <a:cs typeface="Calibri"/>
            </a:endParaRPr>
          </a:p>
          <a:p>
            <a:pPr marL="114300" indent="-228600">
              <a:lnSpc>
                <a:spcPct val="90000"/>
              </a:lnSpc>
              <a:spcBef>
                <a:spcPts val="1200"/>
              </a:spcBef>
              <a:spcAft>
                <a:spcPts val="200"/>
              </a:spcAft>
              <a:buFont typeface="Arial" panose="020B0604020202020204" pitchFamily="34" charset="0"/>
              <a:buChar char="•"/>
            </a:pPr>
            <a:r>
              <a:rPr lang="en-US" b="1" err="1">
                <a:solidFill>
                  <a:schemeClr val="tx1"/>
                </a:solidFill>
              </a:rPr>
              <a:t>Sexuellt</a:t>
            </a:r>
            <a:r>
              <a:rPr lang="en-US" b="1">
                <a:solidFill>
                  <a:schemeClr val="tx1"/>
                </a:solidFill>
              </a:rPr>
              <a:t> </a:t>
            </a:r>
            <a:r>
              <a:rPr lang="en-US" b="1" err="1">
                <a:solidFill>
                  <a:schemeClr val="tx1"/>
                </a:solidFill>
              </a:rPr>
              <a:t>överförbara</a:t>
            </a:r>
            <a:r>
              <a:rPr lang="en-US" b="1">
                <a:solidFill>
                  <a:schemeClr val="tx1"/>
                </a:solidFill>
              </a:rPr>
              <a:t> </a:t>
            </a:r>
            <a:r>
              <a:rPr lang="en-US" b="1" err="1">
                <a:solidFill>
                  <a:schemeClr val="tx1"/>
                </a:solidFill>
              </a:rPr>
              <a:t>sjukdomar</a:t>
            </a:r>
            <a:r>
              <a:rPr lang="en-US" b="1">
                <a:solidFill>
                  <a:schemeClr val="tx1"/>
                </a:solidFill>
              </a:rPr>
              <a:t> </a:t>
            </a:r>
            <a:endParaRPr lang="en-US" b="1">
              <a:solidFill>
                <a:schemeClr val="tx1"/>
              </a:solidFill>
              <a:ea typeface="Calibri"/>
              <a:cs typeface="Calibri"/>
            </a:endParaRPr>
          </a:p>
          <a:p>
            <a:pPr marL="114300" indent="-228600">
              <a:lnSpc>
                <a:spcPct val="90000"/>
              </a:lnSpc>
              <a:spcBef>
                <a:spcPts val="1200"/>
              </a:spcBef>
              <a:spcAft>
                <a:spcPts val="200"/>
              </a:spcAft>
              <a:buFont typeface="Arial" panose="020B0604020202020204" pitchFamily="34" charset="0"/>
              <a:buChar char="•"/>
            </a:pPr>
            <a:r>
              <a:rPr lang="en-US" b="1" err="1">
                <a:solidFill>
                  <a:schemeClr val="tx1"/>
                </a:solidFill>
              </a:rPr>
              <a:t>Hälsoundersökningar</a:t>
            </a:r>
            <a:r>
              <a:rPr lang="en-US" b="1">
                <a:solidFill>
                  <a:schemeClr val="tx1"/>
                </a:solidFill>
              </a:rPr>
              <a:t> </a:t>
            </a:r>
            <a:r>
              <a:rPr lang="en-US" b="1" err="1">
                <a:solidFill>
                  <a:schemeClr val="tx1"/>
                </a:solidFill>
              </a:rPr>
              <a:t>som</a:t>
            </a:r>
            <a:r>
              <a:rPr lang="en-US" b="1">
                <a:solidFill>
                  <a:schemeClr val="tx1"/>
                </a:solidFill>
              </a:rPr>
              <a:t> </a:t>
            </a:r>
            <a:r>
              <a:rPr lang="en-US" b="1" err="1">
                <a:solidFill>
                  <a:schemeClr val="tx1"/>
                </a:solidFill>
              </a:rPr>
              <a:t>kan</a:t>
            </a:r>
            <a:r>
              <a:rPr lang="en-US" b="1">
                <a:solidFill>
                  <a:schemeClr val="tx1"/>
                </a:solidFill>
              </a:rPr>
              <a:t> </a:t>
            </a:r>
            <a:r>
              <a:rPr lang="en-US" b="1" err="1">
                <a:solidFill>
                  <a:schemeClr val="tx1"/>
                </a:solidFill>
              </a:rPr>
              <a:t>rädda</a:t>
            </a:r>
            <a:r>
              <a:rPr lang="en-US" b="1">
                <a:solidFill>
                  <a:schemeClr val="tx1"/>
                </a:solidFill>
              </a:rPr>
              <a:t> liv</a:t>
            </a:r>
            <a:endParaRPr lang="en-US" b="1">
              <a:solidFill>
                <a:schemeClr val="tx1"/>
              </a:solidFill>
              <a:ea typeface="Calibri"/>
              <a:cs typeface="Calibri"/>
            </a:endParaRPr>
          </a:p>
          <a:p>
            <a:pPr marL="114300" indent="-228600">
              <a:lnSpc>
                <a:spcPct val="90000"/>
              </a:lnSpc>
              <a:spcBef>
                <a:spcPts val="1200"/>
              </a:spcBef>
              <a:spcAft>
                <a:spcPts val="200"/>
              </a:spcAft>
              <a:buFont typeface="Arial" panose="020B0604020202020204" pitchFamily="34" charset="0"/>
              <a:buChar char="•"/>
            </a:pPr>
            <a:r>
              <a:rPr lang="en-US" b="1" err="1">
                <a:solidFill>
                  <a:schemeClr val="tx1"/>
                </a:solidFill>
              </a:rPr>
              <a:t>Våld</a:t>
            </a:r>
            <a:r>
              <a:rPr lang="en-US" b="1">
                <a:solidFill>
                  <a:schemeClr val="tx1"/>
                </a:solidFill>
              </a:rPr>
              <a:t> mot </a:t>
            </a:r>
            <a:r>
              <a:rPr lang="en-US" b="1" err="1">
                <a:solidFill>
                  <a:schemeClr val="tx1"/>
                </a:solidFill>
              </a:rPr>
              <a:t>annan</a:t>
            </a:r>
            <a:r>
              <a:rPr lang="en-US" b="1">
                <a:solidFill>
                  <a:schemeClr val="tx1"/>
                </a:solidFill>
              </a:rPr>
              <a:t> person</a:t>
            </a:r>
            <a:endParaRPr lang="en-US" b="1">
              <a:solidFill>
                <a:schemeClr val="tx1"/>
              </a:solidFill>
              <a:ea typeface="Calibri"/>
              <a:cs typeface="Calibri"/>
            </a:endParaRPr>
          </a:p>
          <a:p>
            <a:pPr marL="114300" indent="-228600">
              <a:lnSpc>
                <a:spcPct val="90000"/>
              </a:lnSpc>
              <a:spcBef>
                <a:spcPts val="1200"/>
              </a:spcBef>
              <a:spcAft>
                <a:spcPts val="200"/>
              </a:spcAft>
              <a:buFont typeface="Arial" panose="020B0604020202020204" pitchFamily="34" charset="0"/>
              <a:buChar char="•"/>
            </a:pPr>
            <a:r>
              <a:rPr lang="en-US" b="1" err="1">
                <a:solidFill>
                  <a:schemeClr val="tx1"/>
                </a:solidFill>
              </a:rPr>
              <a:t>Barnäktenskap</a:t>
            </a:r>
            <a:r>
              <a:rPr lang="en-US" b="1">
                <a:solidFill>
                  <a:schemeClr val="tx1"/>
                </a:solidFill>
              </a:rPr>
              <a:t> - </a:t>
            </a:r>
            <a:r>
              <a:rPr lang="en-US" b="1" err="1">
                <a:solidFill>
                  <a:schemeClr val="tx1"/>
                </a:solidFill>
              </a:rPr>
              <a:t>Att</a:t>
            </a:r>
            <a:r>
              <a:rPr lang="en-US" b="1">
                <a:solidFill>
                  <a:schemeClr val="tx1"/>
                </a:solidFill>
              </a:rPr>
              <a:t> </a:t>
            </a:r>
            <a:r>
              <a:rPr lang="en-US" b="1" err="1">
                <a:solidFill>
                  <a:schemeClr val="tx1"/>
                </a:solidFill>
              </a:rPr>
              <a:t>bli</a:t>
            </a:r>
            <a:r>
              <a:rPr lang="en-US" b="1">
                <a:solidFill>
                  <a:schemeClr val="tx1"/>
                </a:solidFill>
              </a:rPr>
              <a:t> </a:t>
            </a:r>
            <a:r>
              <a:rPr lang="en-US" b="1" err="1">
                <a:solidFill>
                  <a:schemeClr val="tx1"/>
                </a:solidFill>
              </a:rPr>
              <a:t>bortgift</a:t>
            </a:r>
            <a:r>
              <a:rPr lang="en-US" b="1">
                <a:solidFill>
                  <a:schemeClr val="tx1"/>
                </a:solidFill>
              </a:rPr>
              <a:t> mot sin </a:t>
            </a:r>
            <a:r>
              <a:rPr lang="en-US" b="1" err="1">
                <a:solidFill>
                  <a:schemeClr val="tx1"/>
                </a:solidFill>
              </a:rPr>
              <a:t>vilja</a:t>
            </a:r>
            <a:r>
              <a:rPr lang="en-US" b="1">
                <a:solidFill>
                  <a:schemeClr val="tx1"/>
                </a:solidFill>
              </a:rPr>
              <a:t> </a:t>
            </a:r>
            <a:endParaRPr lang="en-US" b="1">
              <a:solidFill>
                <a:schemeClr val="tx1"/>
              </a:solidFill>
              <a:cs typeface="Calibri" panose="020F0502020204030204"/>
            </a:endParaRPr>
          </a:p>
          <a:p>
            <a:pPr marL="114300" indent="-228600">
              <a:lnSpc>
                <a:spcPct val="90000"/>
              </a:lnSpc>
              <a:spcBef>
                <a:spcPts val="1200"/>
              </a:spcBef>
              <a:spcAft>
                <a:spcPts val="200"/>
              </a:spcAft>
              <a:buFont typeface="Arial" panose="020B0604020202020204" pitchFamily="34" charset="0"/>
              <a:buChar char="•"/>
            </a:pPr>
            <a:r>
              <a:rPr lang="en-US" b="1">
                <a:solidFill>
                  <a:schemeClr val="tx1"/>
                </a:solidFill>
              </a:rPr>
              <a:t>Tips till </a:t>
            </a:r>
            <a:r>
              <a:rPr lang="en-US" b="1" err="1">
                <a:solidFill>
                  <a:schemeClr val="tx1"/>
                </a:solidFill>
              </a:rPr>
              <a:t>fördjupning</a:t>
            </a:r>
            <a:r>
              <a:rPr lang="en-US" b="1">
                <a:solidFill>
                  <a:schemeClr val="tx1"/>
                </a:solidFill>
              </a:rPr>
              <a:t> - </a:t>
            </a:r>
            <a:r>
              <a:rPr lang="en-US" b="1" err="1">
                <a:solidFill>
                  <a:schemeClr val="tx1"/>
                </a:solidFill>
              </a:rPr>
              <a:t>länkar</a:t>
            </a:r>
            <a:endParaRPr lang="en-US" b="1" err="1">
              <a:solidFill>
                <a:schemeClr val="tx1"/>
              </a:solidFill>
              <a:ea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531DC8-ECD7-4CF4-9FA7-FB8425900A20}"/>
              </a:ext>
            </a:extLst>
          </p:cNvPr>
          <p:cNvSpPr>
            <a:spLocks noGrp="1"/>
          </p:cNvSpPr>
          <p:nvPr>
            <p:ph type="title"/>
          </p:nvPr>
        </p:nvSpPr>
        <p:spPr/>
        <p:txBody>
          <a:bodyPr/>
          <a:lstStyle/>
          <a:p>
            <a:r>
              <a:rPr lang="sv-SE" b="1"/>
              <a:t>Pubertet</a:t>
            </a:r>
          </a:p>
        </p:txBody>
      </p:sp>
      <p:graphicFrame>
        <p:nvGraphicFramePr>
          <p:cNvPr id="4" name="Platshållare för innehåll 3">
            <a:extLst>
              <a:ext uri="{FF2B5EF4-FFF2-40B4-BE49-F238E27FC236}">
                <a16:creationId xmlns:a16="http://schemas.microsoft.com/office/drawing/2014/main" id="{5B2D0F8F-8E80-4255-B0F7-4BA9382A8433}"/>
              </a:ext>
            </a:extLst>
          </p:cNvPr>
          <p:cNvGraphicFramePr>
            <a:graphicFrameLocks noGrp="1"/>
          </p:cNvGraphicFramePr>
          <p:nvPr>
            <p:ph idx="1"/>
            <p:extLst>
              <p:ext uri="{D42A27DB-BD31-4B8C-83A1-F6EECF244321}">
                <p14:modId xmlns:p14="http://schemas.microsoft.com/office/powerpoint/2010/main" val="1205569446"/>
              </p:ext>
            </p:extLst>
          </p:nvPr>
        </p:nvGraphicFramePr>
        <p:xfrm>
          <a:off x="1003453" y="16420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808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46347213-8F9A-4480-B06D-D7C1D68EA88B}"/>
              </a:ext>
            </a:extLst>
          </p:cNvPr>
          <p:cNvSpPr>
            <a:spLocks noGrp="1"/>
          </p:cNvSpPr>
          <p:nvPr>
            <p:ph type="title"/>
          </p:nvPr>
        </p:nvSpPr>
        <p:spPr>
          <a:xfrm>
            <a:off x="635000" y="640823"/>
            <a:ext cx="3418659" cy="5583148"/>
          </a:xfrm>
        </p:spPr>
        <p:txBody>
          <a:bodyPr anchor="ctr">
            <a:normAutofit/>
          </a:bodyPr>
          <a:lstStyle/>
          <a:p>
            <a:r>
              <a:rPr lang="sv-SE" sz="5000"/>
              <a:t>Vad händer i tjejkroppen i puberteten?</a:t>
            </a:r>
          </a:p>
        </p:txBody>
      </p:sp>
      <p:sp>
        <p:nvSpPr>
          <p:cNvPr id="36"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Platshållare för innehåll 3">
            <a:extLst>
              <a:ext uri="{FF2B5EF4-FFF2-40B4-BE49-F238E27FC236}">
                <a16:creationId xmlns:a16="http://schemas.microsoft.com/office/drawing/2014/main" id="{66FCFAA0-0BC8-4D16-9EDB-BEF97A440A62}"/>
              </a:ext>
            </a:extLst>
          </p:cNvPr>
          <p:cNvGraphicFramePr>
            <a:graphicFrameLocks noGrp="1"/>
          </p:cNvGraphicFramePr>
          <p:nvPr>
            <p:ph idx="1"/>
            <p:extLst>
              <p:ext uri="{D42A27DB-BD31-4B8C-83A1-F6EECF244321}">
                <p14:modId xmlns:p14="http://schemas.microsoft.com/office/powerpoint/2010/main" val="339605801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0993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E551A495-6473-4018-9E8A-E3C51F41F912}"/>
              </a:ext>
            </a:extLst>
          </p:cNvPr>
          <p:cNvSpPr>
            <a:spLocks noGrp="1"/>
          </p:cNvSpPr>
          <p:nvPr>
            <p:ph type="title"/>
          </p:nvPr>
        </p:nvSpPr>
        <p:spPr>
          <a:xfrm>
            <a:off x="635000" y="640823"/>
            <a:ext cx="3418659" cy="5583148"/>
          </a:xfrm>
        </p:spPr>
        <p:txBody>
          <a:bodyPr anchor="ctr">
            <a:normAutofit/>
          </a:bodyPr>
          <a:lstStyle/>
          <a:p>
            <a:r>
              <a:rPr lang="sv-SE" sz="5000" b="1"/>
              <a:t>Vad händer i killkroppen i puberteten?</a:t>
            </a:r>
            <a:endParaRPr lang="sv-SE" sz="5000" b="1">
              <a:ea typeface="Calibri Light"/>
              <a:cs typeface="Calibri Light"/>
            </a:endParaRPr>
          </a:p>
        </p:txBody>
      </p:sp>
      <p:sp>
        <p:nvSpPr>
          <p:cNvPr id="8"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Platshållare för innehåll 3">
            <a:extLst>
              <a:ext uri="{FF2B5EF4-FFF2-40B4-BE49-F238E27FC236}">
                <a16:creationId xmlns:a16="http://schemas.microsoft.com/office/drawing/2014/main" id="{C682C31D-F572-4252-84CE-881F4A0CD3E9}"/>
              </a:ext>
            </a:extLst>
          </p:cNvPr>
          <p:cNvGraphicFramePr>
            <a:graphicFrameLocks noGrp="1"/>
          </p:cNvGraphicFramePr>
          <p:nvPr>
            <p:ph idx="1"/>
            <p:extLst>
              <p:ext uri="{D42A27DB-BD31-4B8C-83A1-F6EECF244321}">
                <p14:modId xmlns:p14="http://schemas.microsoft.com/office/powerpoint/2010/main" val="67777051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97607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0B6F42598B7D54EB2B4DFAFBC53EB0D" ma:contentTypeVersion="4" ma:contentTypeDescription="Skapa ett nytt dokument." ma:contentTypeScope="" ma:versionID="715389c5f8953c2413d6424a9255fb0e">
  <xsd:schema xmlns:xsd="http://www.w3.org/2001/XMLSchema" xmlns:xs="http://www.w3.org/2001/XMLSchema" xmlns:p="http://schemas.microsoft.com/office/2006/metadata/properties" xmlns:ns2="fd13060a-3259-45da-80b9-23ebb72e0a81" xmlns:ns3="81cc4fdd-07eb-450a-a973-0f4bab4714e6" targetNamespace="http://schemas.microsoft.com/office/2006/metadata/properties" ma:root="true" ma:fieldsID="332565f8f5a8f6e530f1ee4a326ff61e" ns2:_="" ns3:_="">
    <xsd:import namespace="fd13060a-3259-45da-80b9-23ebb72e0a81"/>
    <xsd:import namespace="81cc4fdd-07eb-450a-a973-0f4bab4714e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13060a-3259-45da-80b9-23ebb72e0a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cc4fdd-07eb-450a-a973-0f4bab4714e6"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198959C-8CE7-471B-A6CE-C2A54B585F68}">
  <ds:schemaRefs>
    <ds:schemaRef ds:uri="81cc4fdd-07eb-450a-a973-0f4bab4714e6"/>
    <ds:schemaRef ds:uri="fd13060a-3259-45da-80b9-23ebb72e0a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4CB36AC-85B9-4F41-AB92-7B00D98B0451}">
  <ds:schemaRefs>
    <ds:schemaRef ds:uri="http://schemas.microsoft.com/sharepoint/v3/contenttype/forms"/>
  </ds:schemaRefs>
</ds:datastoreItem>
</file>

<file path=customXml/itemProps3.xml><?xml version="1.0" encoding="utf-8"?>
<ds:datastoreItem xmlns:ds="http://schemas.openxmlformats.org/officeDocument/2006/customXml" ds:itemID="{1297700F-06D9-4FD1-9C71-39382B94177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195</TotalTime>
  <Words>7519</Words>
  <Application>Microsoft Office PowerPoint</Application>
  <PresentationFormat>Bredbild</PresentationFormat>
  <Paragraphs>539</Paragraphs>
  <Slides>36</Slides>
  <Notes>32</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36</vt:i4>
      </vt:variant>
    </vt:vector>
  </HeadingPairs>
  <TitlesOfParts>
    <vt:vector size="42" baseType="lpstr">
      <vt:lpstr>Arial</vt:lpstr>
      <vt:lpstr>brandon-grotesque</vt:lpstr>
      <vt:lpstr>Calibri</vt:lpstr>
      <vt:lpstr>Calibri Light</vt:lpstr>
      <vt:lpstr>Tw Cen MT</vt:lpstr>
      <vt:lpstr>Office Theme</vt:lpstr>
      <vt:lpstr>PowerPoint-presentation</vt:lpstr>
      <vt:lpstr>Nationell strategi för sexuell och reproduktiv hälsa och rättigheter (SRHR)  (Folkhälsomyndigheten, 2020) </vt:lpstr>
      <vt:lpstr>Definitioner av SRHR </vt:lpstr>
      <vt:lpstr>Mål och delmål</vt:lpstr>
      <vt:lpstr>Koppling till andra mål och strategier</vt:lpstr>
      <vt:lpstr>Innehåll och upplägg </vt:lpstr>
      <vt:lpstr>Pubertet</vt:lpstr>
      <vt:lpstr>Vad händer i tjejkroppen i puberteten?</vt:lpstr>
      <vt:lpstr>Vad händer i killkroppen i puberteten?</vt:lpstr>
      <vt:lpstr>Kvinnans yttre könsorgan</vt:lpstr>
      <vt:lpstr>Kvinnans inre könsorgan</vt:lpstr>
      <vt:lpstr>Menstruation (mens)</vt:lpstr>
      <vt:lpstr>Mensskydd</vt:lpstr>
      <vt:lpstr>Klimakteriet </vt:lpstr>
      <vt:lpstr>Mannens yttre könsorgan </vt:lpstr>
      <vt:lpstr>Mannens inre könsorgan </vt:lpstr>
      <vt:lpstr>Könsstympning - kvinnlig omskärelse</vt:lpstr>
      <vt:lpstr>Manlig omskärelse</vt:lpstr>
      <vt:lpstr>Vilka lagar finns i Sverige? </vt:lpstr>
      <vt:lpstr>Sexuell läggning  Sexuell läggning handlar om vilket kön de personer har, som du blir kär i och attraherad av. Du har rätt att älska och vara tillsammans med vem du vill. I Sverige står det i lagen. I Sverige får män gifta sig med män och kvinnor får gifta sig med kvinnor.  Tre vanliga sexuella läggningar är: Heterosexuell, hetero Homosexuell, homo Bisexuell, bi  </vt:lpstr>
      <vt:lpstr>PowerPoint-presentation</vt:lpstr>
      <vt:lpstr>När du väntar barn </vt:lpstr>
      <vt:lpstr>Graviditet </vt:lpstr>
      <vt:lpstr>Vad är en barnmorskemottagning?</vt:lpstr>
      <vt:lpstr>När barnet vill komma ut - förlossning </vt:lpstr>
      <vt:lpstr>Missfall</vt:lpstr>
      <vt:lpstr>Att ha säker sex - preventivmedel</vt:lpstr>
      <vt:lpstr>Dagen efter piller</vt:lpstr>
      <vt:lpstr>Att sluta vara gravid - abort</vt:lpstr>
      <vt:lpstr>Sexuellt överförbara sjukdomar</vt:lpstr>
      <vt:lpstr>Hälsoundersökningar som kan rädda ditt liv</vt:lpstr>
      <vt:lpstr>Våld mot annan person </vt:lpstr>
      <vt:lpstr>Barnäktenskap-  Bortgift mot sin vilja  </vt:lpstr>
      <vt:lpstr>Hedersrelaterat våld </vt:lpstr>
      <vt:lpstr>Att sälja sex - prostitution</vt:lpstr>
      <vt:lpstr>Tips på länkar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Samlevnadshälsa</dc:title>
  <dc:creator>Mikaela Olgemar</dc:creator>
  <cp:lastModifiedBy>Linda Anderfjäll</cp:lastModifiedBy>
  <cp:revision>14</cp:revision>
  <dcterms:created xsi:type="dcterms:W3CDTF">2021-07-21T07:38:27Z</dcterms:created>
  <dcterms:modified xsi:type="dcterms:W3CDTF">2022-04-29T08:29:46Z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0x01010090B6F42598B7D54EB2B4DFAFBC53EB0D</vt:lpwstr>
  </property>
</Properties>
</file>