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56" r:id="rId6"/>
    <p:sldId id="284" r:id="rId7"/>
    <p:sldId id="267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9"/>
    <a:srgbClr val="009E3D"/>
    <a:srgbClr val="0070B7"/>
    <a:srgbClr val="009436"/>
    <a:srgbClr val="0066FF"/>
    <a:srgbClr val="00B400"/>
    <a:srgbClr val="00CC00"/>
    <a:srgbClr val="00C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715" y="77"/>
      </p:cViewPr>
      <p:guideLst>
        <p:guide orient="horz" pos="40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EA38C0-4FB2-4AB8-8E61-E6A046812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85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VMKF_far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385" y="6070601"/>
            <a:ext cx="19264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5"/>
          <p:cNvSpPr>
            <a:spLocks noChangeShapeType="1"/>
          </p:cNvSpPr>
          <p:nvPr userDrawn="1"/>
        </p:nvSpPr>
        <p:spPr bwMode="auto">
          <a:xfrm flipH="1">
            <a:off x="130837" y="6647658"/>
            <a:ext cx="10570081" cy="0"/>
          </a:xfrm>
          <a:prstGeom prst="line">
            <a:avLst/>
          </a:prstGeom>
          <a:noFill/>
          <a:ln w="57150">
            <a:solidFill>
              <a:srgbClr val="006FB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H="1" flipV="1">
            <a:off x="130837" y="6567489"/>
            <a:ext cx="9744819" cy="0"/>
          </a:xfrm>
          <a:prstGeom prst="line">
            <a:avLst/>
          </a:prstGeom>
          <a:noFill/>
          <a:ln w="57150">
            <a:solidFill>
              <a:srgbClr val="009E3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7108" y="1612503"/>
            <a:ext cx="9357784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7108" y="3429000"/>
            <a:ext cx="9357784" cy="10556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DD1-28BA-418D-BD9D-0C14B43AB9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3779-4A70-49D5-AB21-A41C23601C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02134" y="765175"/>
            <a:ext cx="2338917" cy="46799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583267" y="765175"/>
            <a:ext cx="6815667" cy="46799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11984F-707D-4FFA-AE22-A7FFDD4A1C6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33071" y="1"/>
            <a:ext cx="9357784" cy="1368425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417108" y="1255362"/>
            <a:ext cx="9357784" cy="316865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0299" y="1"/>
            <a:ext cx="9357784" cy="1368425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7108" y="1255362"/>
            <a:ext cx="9357784" cy="31686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19DE-44A7-4027-97E9-ED05D0F6FB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94A3-CB34-4479-96D9-0C01A4ADC3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3071" y="1"/>
            <a:ext cx="9357784" cy="1368425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86957" y="1269085"/>
            <a:ext cx="4576233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66390" y="1269085"/>
            <a:ext cx="4578351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DABA-8D9D-47F0-AD39-8D856312A7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768E-4012-4968-8984-C27C9A6ABC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333071" y="1"/>
            <a:ext cx="9357784" cy="1368425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DE49-4E8A-4B21-915F-D4555E5154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33071" y="1"/>
            <a:ext cx="9357784" cy="1368425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D895-8511-40E5-B34F-E3C48B38F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5101"/>
            <a:ext cx="2844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5101"/>
            <a:ext cx="38608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514"/>
            <a:ext cx="2844800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0BB9-F528-45EB-819E-7E2E4F1BB0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765176"/>
            <a:ext cx="935778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2276475"/>
            <a:ext cx="9357784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32" name="Picture 29" descr="VMKF_farg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10339071" y="6049184"/>
            <a:ext cx="1699953" cy="6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Line 30"/>
          <p:cNvSpPr>
            <a:spLocks noChangeShapeType="1"/>
          </p:cNvSpPr>
          <p:nvPr userDrawn="1"/>
        </p:nvSpPr>
        <p:spPr bwMode="auto">
          <a:xfrm flipH="1">
            <a:off x="231775" y="6631487"/>
            <a:ext cx="10537402" cy="0"/>
          </a:xfrm>
          <a:prstGeom prst="line">
            <a:avLst/>
          </a:prstGeom>
          <a:noFill/>
          <a:ln w="57150">
            <a:solidFill>
              <a:srgbClr val="006FB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055" name="Line 31"/>
          <p:cNvSpPr>
            <a:spLocks noChangeShapeType="1"/>
          </p:cNvSpPr>
          <p:nvPr userDrawn="1"/>
        </p:nvSpPr>
        <p:spPr bwMode="auto">
          <a:xfrm flipH="1" flipV="1">
            <a:off x="231775" y="6546076"/>
            <a:ext cx="9840048" cy="0"/>
          </a:xfrm>
          <a:prstGeom prst="line">
            <a:avLst/>
          </a:prstGeom>
          <a:noFill/>
          <a:ln w="57150">
            <a:solidFill>
              <a:srgbClr val="009E3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himmel, utomhus, tecken, byggnad&#10;&#10;Beskrivning genererad med mycket hög exakthet">
            <a:extLst>
              <a:ext uri="{FF2B5EF4-FFF2-40B4-BE49-F238E27FC236}">
                <a16:creationId xmlns:a16="http://schemas.microsoft.com/office/drawing/2014/main" id="{F4A355B5-08DB-4517-A5C1-27C68F18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>
          <a:xfrm>
            <a:off x="0" y="0"/>
            <a:ext cx="12189163" cy="6858000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FE8CE16-3E6A-4A90-8251-D692895504EE}"/>
              </a:ext>
            </a:extLst>
          </p:cNvPr>
          <p:cNvSpPr/>
          <p:nvPr/>
        </p:nvSpPr>
        <p:spPr>
          <a:xfrm>
            <a:off x="3993502" y="1387152"/>
            <a:ext cx="4093029" cy="3146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5077" y="1601775"/>
            <a:ext cx="11449878" cy="1470025"/>
          </a:xfrm>
        </p:spPr>
        <p:txBody>
          <a:bodyPr/>
          <a:lstStyle/>
          <a:p>
            <a:r>
              <a:rPr lang="sv-SE" sz="4800" dirty="0">
                <a:solidFill>
                  <a:schemeClr val="bg1"/>
                </a:solidFill>
              </a:rPr>
              <a:t>Brottsförebyggande </a:t>
            </a:r>
            <a:r>
              <a:rPr lang="sv-SE" sz="4800" dirty="0" err="1">
                <a:solidFill>
                  <a:schemeClr val="bg1"/>
                </a:solidFill>
              </a:rPr>
              <a:t>lägesbildsarbet</a:t>
            </a:r>
            <a:r>
              <a:rPr lang="sv-SE" sz="4800" dirty="0">
                <a:solidFill>
                  <a:schemeClr val="bg1"/>
                </a:solidFill>
              </a:rPr>
              <a:t> i </a:t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4800" dirty="0">
                <a:solidFill>
                  <a:schemeClr val="bg1"/>
                </a:solidFill>
              </a:rPr>
              <a:t>Arboga och Kungsör – hur ser de ungas situation ut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261E6DD-C24A-4B2D-B189-C9B3E8FE40EF}"/>
              </a:ext>
            </a:extLst>
          </p:cNvPr>
          <p:cNvSpPr txBox="1">
            <a:spLocks/>
          </p:cNvSpPr>
          <p:nvPr/>
        </p:nvSpPr>
        <p:spPr bwMode="auto">
          <a:xfrm>
            <a:off x="369642" y="3429000"/>
            <a:ext cx="1144987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FF"/>
                </a:solidFill>
                <a:latin typeface="Verdana" pitchFamily="34" charset="0"/>
              </a:defRPr>
            </a:lvl9pPr>
          </a:lstStyle>
          <a:p>
            <a:r>
              <a:rPr lang="sv-SE" sz="1800" b="0" kern="0" dirty="0">
                <a:solidFill>
                  <a:schemeClr val="bg1"/>
                </a:solidFill>
              </a:rPr>
              <a:t>Andreas Ahlsén</a:t>
            </a:r>
            <a:br>
              <a:rPr lang="sv-SE" sz="1800" b="0" kern="0" dirty="0">
                <a:solidFill>
                  <a:schemeClr val="bg1"/>
                </a:solidFill>
              </a:rPr>
            </a:br>
            <a:r>
              <a:rPr lang="sv-SE" sz="1800" b="0" kern="0" dirty="0">
                <a:solidFill>
                  <a:schemeClr val="bg1"/>
                </a:solidFill>
              </a:rPr>
              <a:t>Säkerhetssamordnare i Arboga och Kungsörs kommuner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65D46-54B6-4258-8677-D9D85A8E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F08FE-11E1-4FDF-A1F5-1E2C2BC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71" y="1368426"/>
            <a:ext cx="5762929" cy="4333127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Gemensam BF samordning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Enhetlig struktur och arbetssätt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-Brå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-Lägesbilder </a:t>
            </a:r>
            <a:r>
              <a:rPr lang="sv-SE" sz="1800" dirty="0">
                <a:solidFill>
                  <a:srgbClr val="242424"/>
                </a:solidFill>
                <a:latin typeface="Trebuchet MS" panose="020B0603020202020204" pitchFamily="34" charset="0"/>
              </a:rPr>
              <a:t>(EST-grupp, Embrace)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-Tertialanalys </a:t>
            </a:r>
            <a:r>
              <a:rPr lang="sv-SE" sz="1800" dirty="0">
                <a:solidFill>
                  <a:srgbClr val="242424"/>
                </a:solidFill>
                <a:latin typeface="Trebuchet MS" panose="020B0603020202020204" pitchFamily="34" charset="0"/>
              </a:rPr>
              <a:t>(KLG)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-Samverkansöverenskommelser, Medborgarlöften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-Unggrupper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-Träffar med näringslivet m.m.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Kunskaps och faktabaserat!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Aktiv dialog med skolorna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  <a:t>”Vi” </a:t>
            </a:r>
            <a:r>
              <a:rPr lang="sv-SE" sz="1800" dirty="0">
                <a:solidFill>
                  <a:srgbClr val="242424"/>
                </a:solidFill>
                <a:latin typeface="Trebuchet MS" panose="020B0603020202020204" pitchFamily="34" charset="0"/>
              </a:rPr>
              <a:t>(kommun och Polisen) </a:t>
            </a:r>
            <a:endParaRPr lang="sv-SE" sz="1800" dirty="0"/>
          </a:p>
        </p:txBody>
      </p:sp>
      <p:pic>
        <p:nvPicPr>
          <p:cNvPr id="5" name="Bildobjekt 4" descr="En bild som visar himmel, utomhus, person, väg&#10;&#10;Automatiskt genererad beskrivning">
            <a:extLst>
              <a:ext uri="{FF2B5EF4-FFF2-40B4-BE49-F238E27FC236}">
                <a16:creationId xmlns:a16="http://schemas.microsoft.com/office/drawing/2014/main" id="{80488DFC-E810-FE17-CD80-CB31D8FD4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13" y="1368426"/>
            <a:ext cx="5357443" cy="40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A9FC5-DC4D-9D21-AF5B-4BCE72B1F2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97F2A2-16D7-5107-798F-324C8E8B419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, text, ljus&#10;&#10;Automatiskt genererad beskrivning">
            <a:extLst>
              <a:ext uri="{FF2B5EF4-FFF2-40B4-BE49-F238E27FC236}">
                <a16:creationId xmlns:a16="http://schemas.microsoft.com/office/drawing/2014/main" id="{EF14696B-83ED-2F04-D188-8481D2BF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50"/>
          <a:stretch>
            <a:fillRect/>
          </a:stretch>
        </p:blipFill>
        <p:spPr>
          <a:xfrm>
            <a:off x="251679" y="0"/>
            <a:ext cx="1168864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Hur och varfÃ¶r brottsfÃ¶rebyggande? â Embrace Safety">
            <a:extLst>
              <a:ext uri="{FF2B5EF4-FFF2-40B4-BE49-F238E27FC236}">
                <a16:creationId xmlns:a16="http://schemas.microsoft.com/office/drawing/2014/main" id="{F088CBDD-66EB-AE73-DD47-6C224948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43" y="2623787"/>
            <a:ext cx="4555058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65D46-54B6-4258-8677-D9D85A8E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 lägesbild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F08FE-11E1-4FDF-A1F5-1E2C2BC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71" y="1368426"/>
            <a:ext cx="5762929" cy="3768839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MBU (blandad ålder, riskmiljö!)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Samlingsplatser på skolgårdar/</a:t>
            </a:r>
            <a:r>
              <a:rPr lang="sv-SE" sz="2000" dirty="0" err="1">
                <a:solidFill>
                  <a:srgbClr val="242424"/>
                </a:solidFill>
                <a:latin typeface="Trebuchet MS" panose="020B0603020202020204" pitchFamily="34" charset="0"/>
              </a:rPr>
              <a:t>förskolegårdar</a:t>
            </a: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.  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-Skadegörelse, nerskräpning, spring på tak, alkohol, droger.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Rapporter om nyttjande av narkotikapreparat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Missbrukare som skapar ordningsstörningar och gör brott. </a:t>
            </a:r>
            <a:br>
              <a:rPr lang="sv-SE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1800" dirty="0"/>
          </a:p>
        </p:txBody>
      </p:sp>
      <p:pic>
        <p:nvPicPr>
          <p:cNvPr id="6" name="Bildobjekt 5" descr="En bild som visar person, person, folksamling&#10;&#10;Automatiskt genererad beskrivning">
            <a:extLst>
              <a:ext uri="{FF2B5EF4-FFF2-40B4-BE49-F238E27FC236}">
                <a16:creationId xmlns:a16="http://schemas.microsoft.com/office/drawing/2014/main" id="{49BA48A8-72E3-03AD-F215-2FBFAF7F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85" y="1368426"/>
            <a:ext cx="5048265" cy="33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65D46-54B6-4258-8677-D9D85A8E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vi då om vi får in signaler kring ungdomsproblematik i lägesbildsarbetet?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F08FE-11E1-4FDF-A1F5-1E2C2BC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71" y="1683471"/>
            <a:ext cx="6513403" cy="376883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Kommunen, bolagen, Polisen styr efter prioritet resurser mot problembilden.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Lyfts i våra brottsförebyggande råd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Unggrupper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Till kommunledning vid Tertialanalysen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Fokusgrupper kan upprättas (genomför DAP)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Nära samverkan mellan Polis, Socialtjänst och skola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Orosanmälan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Bekymringssamtal</a:t>
            </a:r>
          </a:p>
        </p:txBody>
      </p:sp>
      <p:pic>
        <p:nvPicPr>
          <p:cNvPr id="1028" name="Picture 4" descr="Polisarbete - BrottsfÃ¶rebyggande rÃ¥det">
            <a:extLst>
              <a:ext uri="{FF2B5EF4-FFF2-40B4-BE49-F238E27FC236}">
                <a16:creationId xmlns:a16="http://schemas.microsoft.com/office/drawing/2014/main" id="{CC717A28-1829-5487-69D9-FB7B10A9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26" y="3336792"/>
            <a:ext cx="5198729" cy="22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65D46-54B6-4258-8677-D9D85A8E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F08FE-11E1-4FDF-A1F5-1E2C2BC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025" y="1544580"/>
            <a:ext cx="6177963" cy="376883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Förebyggande funktioner prioriteras bort – svårt att få effekt både på kort och lång sikt.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Ser ett nationellt behov av att vidareutveckla metoder för samordning av förebyggande arbete. Lättnader i informationsutbyte.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Ser behov av mer uppsökande arbete och med uthållighet över tid. (</a:t>
            </a:r>
            <a:r>
              <a:rPr lang="sv-SE" sz="2000" dirty="0" err="1">
                <a:solidFill>
                  <a:srgbClr val="242424"/>
                </a:solidFill>
                <a:latin typeface="Trebuchet MS" panose="020B0603020202020204" pitchFamily="34" charset="0"/>
              </a:rPr>
              <a:t>fältning</a:t>
            </a: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, nattvandring, ungcoacher m.m.)</a:t>
            </a:r>
            <a:b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endParaRPr lang="sv-SE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Generellt arbetar vi fortfarande mycket i stuprör. Finns behov av mer samordning.</a:t>
            </a:r>
          </a:p>
        </p:txBody>
      </p:sp>
      <p:pic>
        <p:nvPicPr>
          <p:cNvPr id="3074" name="Picture 2" descr="Tre gÃ¥nger fler dÃ¶mda ungdomar â beroende pÃ¥ var man vuxit upp | SVT Nyheter">
            <a:extLst>
              <a:ext uri="{FF2B5EF4-FFF2-40B4-BE49-F238E27FC236}">
                <a16:creationId xmlns:a16="http://schemas.microsoft.com/office/drawing/2014/main" id="{D5F12301-1C73-F89F-EAFF-B4A61ED3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1" y="1613023"/>
            <a:ext cx="5131676" cy="28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53161"/>
      </p:ext>
    </p:extLst>
  </p:cSld>
  <p:clrMapOvr>
    <a:masterClrMapping/>
  </p:clrMapOvr>
</p:sld>
</file>

<file path=ppt/theme/theme1.xml><?xml version="1.0" encoding="utf-8"?>
<a:theme xmlns:a="http://schemas.openxmlformats.org/drawingml/2006/main" name="VMKFB">
  <a:themeElements>
    <a:clrScheme name="VMKFB 1">
      <a:dk1>
        <a:srgbClr val="000000"/>
      </a:dk1>
      <a:lt1>
        <a:srgbClr val="FFFFFF"/>
      </a:lt1>
      <a:dk2>
        <a:srgbClr val="0E3192"/>
      </a:dk2>
      <a:lt2>
        <a:srgbClr val="808080"/>
      </a:lt2>
      <a:accent1>
        <a:srgbClr val="DA2128"/>
      </a:accent1>
      <a:accent2>
        <a:srgbClr val="005BAA"/>
      </a:accent2>
      <a:accent3>
        <a:srgbClr val="FFFFFF"/>
      </a:accent3>
      <a:accent4>
        <a:srgbClr val="000000"/>
      </a:accent4>
      <a:accent5>
        <a:srgbClr val="EAABAC"/>
      </a:accent5>
      <a:accent6>
        <a:srgbClr val="00529A"/>
      </a:accent6>
      <a:hlink>
        <a:srgbClr val="82C341"/>
      </a:hlink>
      <a:folHlink>
        <a:srgbClr val="BCBE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MKFB 1">
        <a:dk1>
          <a:srgbClr val="000000"/>
        </a:dk1>
        <a:lt1>
          <a:srgbClr val="FFFFFF"/>
        </a:lt1>
        <a:dk2>
          <a:srgbClr val="0E3192"/>
        </a:dk2>
        <a:lt2>
          <a:srgbClr val="808080"/>
        </a:lt2>
        <a:accent1>
          <a:srgbClr val="DA2128"/>
        </a:accent1>
        <a:accent2>
          <a:srgbClr val="005BAA"/>
        </a:accent2>
        <a:accent3>
          <a:srgbClr val="FFFFFF"/>
        </a:accent3>
        <a:accent4>
          <a:srgbClr val="000000"/>
        </a:accent4>
        <a:accent5>
          <a:srgbClr val="EAABAC"/>
        </a:accent5>
        <a:accent6>
          <a:srgbClr val="00529A"/>
        </a:accent6>
        <a:hlink>
          <a:srgbClr val="82C341"/>
        </a:hlink>
        <a:folHlink>
          <a:srgbClr val="BCBE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MKF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6B6B6B"/>
        </a:accent6>
        <a:hlink>
          <a:srgbClr val="B2B2B2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MKF Dokument" ma:contentTypeID="0x010100E04238BE1FAE4844AA0F2DA2D86AB8A1000C8F1A79D7880C4687F592326D4522E7" ma:contentTypeVersion="10" ma:contentTypeDescription="Skapa ett nytt tomt Word-dokument med VMKFs sidhuvud och sidfot." ma:contentTypeScope="" ma:versionID="23f7801f48eba88a1aa5fb3bbbe871d9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e7bdf2ecc92b16ff98c241c754fceb1f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3" nillable="true" ma:displayName="Skapad" ma:description="Datumet resursen skapades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Författare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 ma:index="1" ma:displayName="Ämn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BBC8424-F1A1-4C9F-9E05-3CD234A5D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1E24B-E529-4AEA-8B33-44AFECC6A0B9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810F8EA-87FF-4D36-A9F8-F0B11259D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7D1D983-0385-44E9-AE49-9BFD186A9AC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21651</TotalTime>
  <Words>258</Words>
  <Application>Microsoft Office PowerPoint</Application>
  <PresentationFormat>Bredbild</PresentationFormat>
  <Paragraphs>27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Verdana</vt:lpstr>
      <vt:lpstr>VMKFB</vt:lpstr>
      <vt:lpstr>Brottsförebyggande lägesbildsarbet i  Arboga och Kungsör – hur ser de ungas situation ut</vt:lpstr>
      <vt:lpstr>Struktur</vt:lpstr>
      <vt:lpstr>PowerPoint-presentation</vt:lpstr>
      <vt:lpstr>Aktuell lägesbild </vt:lpstr>
      <vt:lpstr>Vad gör vi då om vi får in signaler kring ungdomsproblematik i lägesbildsarbetet?</vt:lpstr>
      <vt:lpstr>Utmaningar</vt:lpstr>
    </vt:vector>
  </TitlesOfParts>
  <Company>Västra Mälardalens kommunalförbund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2018-06-27-Webbråd</dc:title>
  <dc:creator>Henrik Berg</dc:creator>
  <dc:description>VMKFB8900 v1.0 2008-06-18</dc:description>
  <cp:lastModifiedBy>Linda Anderfjäll</cp:lastModifiedBy>
  <cp:revision>723</cp:revision>
  <dcterms:created xsi:type="dcterms:W3CDTF">2008-11-26T05:43:57Z</dcterms:created>
  <dcterms:modified xsi:type="dcterms:W3CDTF">2022-11-11T16:14:36Z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0x010100E04238BE1FAE4844AA0F2DA2D86AB8A1000C8F1A79D7880C4687F592326D4522E7</vt:lpwstr>
  </property>
</Properties>
</file>