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66" r:id="rId5"/>
    <p:sldMasterId id="2147483768" r:id="rId6"/>
    <p:sldMasterId id="2147483804" r:id="rId7"/>
    <p:sldMasterId id="2147483810" r:id="rId8"/>
    <p:sldMasterId id="2147483702" r:id="rId9"/>
  </p:sldMasterIdLst>
  <p:notesMasterIdLst>
    <p:notesMasterId r:id="rId22"/>
  </p:notesMasterIdLst>
  <p:handoutMasterIdLst>
    <p:handoutMasterId r:id="rId23"/>
  </p:handoutMasterIdLst>
  <p:sldIdLst>
    <p:sldId id="10741" r:id="rId10"/>
    <p:sldId id="8789" r:id="rId11"/>
    <p:sldId id="10747" r:id="rId12"/>
    <p:sldId id="10736" r:id="rId13"/>
    <p:sldId id="8784" r:id="rId14"/>
    <p:sldId id="10749" r:id="rId15"/>
    <p:sldId id="10751" r:id="rId16"/>
    <p:sldId id="10752" r:id="rId17"/>
    <p:sldId id="10754" r:id="rId18"/>
    <p:sldId id="10755" r:id="rId19"/>
    <p:sldId id="8797" r:id="rId20"/>
    <p:sldId id="333"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68216" autoAdjust="0"/>
  </p:normalViewPr>
  <p:slideViewPr>
    <p:cSldViewPr snapToGrid="0">
      <p:cViewPr varScale="1">
        <p:scale>
          <a:sx n="57" d="100"/>
          <a:sy n="57" d="100"/>
        </p:scale>
        <p:origin x="1450" y="58"/>
      </p:cViewPr>
      <p:guideLst/>
    </p:cSldViewPr>
  </p:slideViewPr>
  <p:notesTextViewPr>
    <p:cViewPr>
      <p:scale>
        <a:sx n="1" d="1"/>
        <a:sy n="1" d="1"/>
      </p:scale>
      <p:origin x="0" y="0"/>
    </p:cViewPr>
  </p:notesTextViewPr>
  <p:notesViewPr>
    <p:cSldViewPr snapToGrid="0" showGuides="1">
      <p:cViewPr varScale="1">
        <p:scale>
          <a:sx n="79" d="100"/>
          <a:sy n="79"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Fördelning</c:v>
                </c:pt>
              </c:strCache>
            </c:strRef>
          </c:tx>
          <c:dPt>
            <c:idx val="0"/>
            <c:bubble3D val="0"/>
            <c:spPr>
              <a:solidFill>
                <a:srgbClr val="0076CF"/>
              </a:solidFill>
              <a:ln w="19050">
                <a:solidFill>
                  <a:schemeClr val="lt1"/>
                </a:solidFill>
              </a:ln>
              <a:effectLst/>
            </c:spPr>
            <c:extLst>
              <c:ext xmlns:c16="http://schemas.microsoft.com/office/drawing/2014/chart" uri="{C3380CC4-5D6E-409C-BE32-E72D297353CC}">
                <c16:uniqueId val="{00000006-4A14-4FF0-B139-5B0E813F4AC4}"/>
              </c:ext>
            </c:extLst>
          </c:dPt>
          <c:dPt>
            <c:idx val="1"/>
            <c:bubble3D val="0"/>
            <c:spPr>
              <a:solidFill>
                <a:srgbClr val="C9B8E1"/>
              </a:solidFill>
              <a:ln w="19050">
                <a:solidFill>
                  <a:schemeClr val="lt1"/>
                </a:solidFill>
              </a:ln>
              <a:effectLst/>
            </c:spPr>
            <c:extLst>
              <c:ext xmlns:c16="http://schemas.microsoft.com/office/drawing/2014/chart" uri="{C3380CC4-5D6E-409C-BE32-E72D297353CC}">
                <c16:uniqueId val="{00000007-4A14-4FF0-B139-5B0E813F4A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4A14-4FF0-B139-5B0E813F4AC4}"/>
              </c:ext>
            </c:extLst>
          </c:dPt>
          <c:dPt>
            <c:idx val="3"/>
            <c:bubble3D val="0"/>
            <c:spPr>
              <a:solidFill>
                <a:srgbClr val="006D71"/>
              </a:solidFill>
              <a:ln w="19050">
                <a:solidFill>
                  <a:schemeClr val="lt1"/>
                </a:solidFill>
              </a:ln>
              <a:effectLst/>
            </c:spPr>
            <c:extLst>
              <c:ext xmlns:c16="http://schemas.microsoft.com/office/drawing/2014/chart" uri="{C3380CC4-5D6E-409C-BE32-E72D297353CC}">
                <c16:uniqueId val="{00000005-4A14-4FF0-B139-5B0E813F4AC4}"/>
              </c:ext>
            </c:extLst>
          </c:dPt>
          <c:dPt>
            <c:idx val="4"/>
            <c:bubble3D val="0"/>
            <c:spPr>
              <a:solidFill>
                <a:srgbClr val="02A6A4"/>
              </a:solidFill>
              <a:ln w="19050">
                <a:solidFill>
                  <a:schemeClr val="lt1"/>
                </a:solidFill>
              </a:ln>
              <a:effectLst/>
            </c:spPr>
            <c:extLst>
              <c:ext xmlns:c16="http://schemas.microsoft.com/office/drawing/2014/chart" uri="{C3380CC4-5D6E-409C-BE32-E72D297353CC}">
                <c16:uniqueId val="{00000009-2FD3-477E-B1FF-4320C945F48C}"/>
              </c:ext>
            </c:extLst>
          </c:dPt>
          <c:dLbls>
            <c:dLbl>
              <c:idx val="0"/>
              <c:layout>
                <c:manualLayout>
                  <c:x val="0.17335469021274028"/>
                  <c:y val="-1.566287004881370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8A25DEBD-8AE4-481B-8633-C96AF261F586}" type="CATEGORYNAME">
                      <a:rPr lang="en-US" sz="1600" b="1" smtClean="0"/>
                      <a:pPr>
                        <a:defRPr/>
                      </a:pPr>
                      <a:t>[KATEGORINAMN]</a:t>
                    </a:fld>
                    <a:endParaRPr lang="sv-S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0"/>
              <c:showBubbleSize val="0"/>
              <c:extLst>
                <c:ext xmlns:c15="http://schemas.microsoft.com/office/drawing/2012/chart" uri="{CE6537A1-D6FC-4f65-9D91-7224C49458BB}">
                  <c15:layout>
                    <c:manualLayout>
                      <c:w val="0.25399375962121734"/>
                      <c:h val="0.10236175627891345"/>
                    </c:manualLayout>
                  </c15:layout>
                  <c15:dlblFieldTable/>
                  <c15:showDataLabelsRange val="0"/>
                </c:ext>
                <c:ext xmlns:c16="http://schemas.microsoft.com/office/drawing/2014/chart" uri="{C3380CC4-5D6E-409C-BE32-E72D297353CC}">
                  <c16:uniqueId val="{00000006-4A14-4FF0-B139-5B0E813F4AC4}"/>
                </c:ext>
              </c:extLst>
            </c:dLbl>
            <c:dLbl>
              <c:idx val="1"/>
              <c:layout>
                <c:manualLayout>
                  <c:x val="0.24226847472207594"/>
                  <c:y val="4.144767489353058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1A34EDB0-3FB0-4296-A53F-28C22A428938}" type="CATEGORYNAME">
                      <a:rPr lang="en-US" sz="1600" b="1" smtClean="0"/>
                      <a:pPr>
                        <a:defRPr/>
                      </a:pPr>
                      <a:t>[KATEGORINAMN]</a:t>
                    </a:fld>
                    <a:endParaRPr lang="sv-S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0"/>
              <c:showBubbleSize val="0"/>
              <c:extLst>
                <c:ext xmlns:c15="http://schemas.microsoft.com/office/drawing/2012/chart" uri="{CE6537A1-D6FC-4f65-9D91-7224C49458BB}">
                  <c15:layout>
                    <c:manualLayout>
                      <c:w val="0.3208191356168244"/>
                      <c:h val="8.3110485619257504E-2"/>
                    </c:manualLayout>
                  </c15:layout>
                  <c15:dlblFieldTable/>
                  <c15:showDataLabelsRange val="0"/>
                </c:ext>
                <c:ext xmlns:c16="http://schemas.microsoft.com/office/drawing/2014/chart" uri="{C3380CC4-5D6E-409C-BE32-E72D297353CC}">
                  <c16:uniqueId val="{00000007-4A14-4FF0-B139-5B0E813F4AC4}"/>
                </c:ext>
              </c:extLst>
            </c:dLbl>
            <c:dLbl>
              <c:idx val="2"/>
              <c:layout>
                <c:manualLayout>
                  <c:x val="-9.6134991737119174E-2"/>
                  <c:y val="0.10447857099818048"/>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sz="1600" b="1" baseline="0" dirty="0" err="1"/>
                      <a:t>Digitalisering</a:t>
                    </a:r>
                    <a:r>
                      <a:rPr lang="en-US" sz="1600" b="1" baseline="0" dirty="0"/>
                      <a:t> </a:t>
                    </a:r>
                    <a:fld id="{FA4CB84E-1B86-4AB4-B429-338B8D2F6ABF}" type="VALUE">
                      <a:rPr lang="en-US" sz="1600" b="1" baseline="0" smtClean="0"/>
                      <a:pPr>
                        <a:defRPr sz="1600" b="1"/>
                      </a:pPr>
                      <a:t>[VÄRDE]</a:t>
                    </a:fld>
                    <a:endParaRPr lang="en-US" sz="1600" b="1"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14-4FF0-B139-5B0E813F4AC4}"/>
                </c:ext>
              </c:extLst>
            </c:dLbl>
            <c:dLbl>
              <c:idx val="3"/>
              <c:layout>
                <c:manualLayout>
                  <c:x val="-0.14805903441313326"/>
                  <c:y val="2.612678746078454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A7439FE9-4E19-402B-A1E5-630916E30CBD}" type="CATEGORYNAME">
                      <a:rPr lang="en-US" sz="1600" b="1" smtClean="0"/>
                      <a:pPr>
                        <a:defRPr/>
                      </a:pPr>
                      <a:t>[KATEGORINAMN]</a:t>
                    </a:fld>
                    <a:endParaRPr lang="sv-S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0"/>
              <c:showBubbleSize val="0"/>
              <c:extLst>
                <c:ext xmlns:c15="http://schemas.microsoft.com/office/drawing/2012/chart" uri="{CE6537A1-D6FC-4f65-9D91-7224C49458BB}">
                  <c15:layout>
                    <c:manualLayout>
                      <c:w val="0.26564706364618973"/>
                      <c:h val="7.8682693367536638E-2"/>
                    </c:manualLayout>
                  </c15:layout>
                  <c15:dlblFieldTable/>
                  <c15:showDataLabelsRange val="0"/>
                </c:ext>
                <c:ext xmlns:c16="http://schemas.microsoft.com/office/drawing/2014/chart" uri="{C3380CC4-5D6E-409C-BE32-E72D297353CC}">
                  <c16:uniqueId val="{00000005-4A14-4FF0-B139-5B0E813F4AC4}"/>
                </c:ext>
              </c:extLst>
            </c:dLbl>
            <c:dLbl>
              <c:idx val="4"/>
              <c:layout>
                <c:manualLayout>
                  <c:x val="-0.12245245123490069"/>
                  <c:y val="-0.13233071418951886"/>
                </c:manualLayout>
              </c:layout>
              <c:tx>
                <c:rich>
                  <a:bodyPr/>
                  <a:lstStyle/>
                  <a:p>
                    <a:fld id="{F620AF91-AD5B-4434-8E19-FEAA6E35E144}" type="CATEGORYNAME">
                      <a:rPr lang="en-US" sz="1600" b="1" smtClean="0"/>
                      <a:pPr/>
                      <a:t>[KATEGORINAMN]</a:t>
                    </a:fld>
                    <a:endParaRPr lang="sv-SE"/>
                  </a:p>
                </c:rich>
              </c:tx>
              <c:showLegendKey val="0"/>
              <c:showVal val="1"/>
              <c:showCatName val="1"/>
              <c:showSerName val="0"/>
              <c:showPercent val="0"/>
              <c:showBubbleSize val="0"/>
              <c:extLst>
                <c:ext xmlns:c15="http://schemas.microsoft.com/office/drawing/2012/chart" uri="{CE6537A1-D6FC-4f65-9D91-7224C49458BB}">
                  <c15:layout>
                    <c:manualLayout>
                      <c:w val="0.39717769931266783"/>
                      <c:h val="8.8610848664873496E-2"/>
                    </c:manualLayout>
                  </c15:layout>
                  <c15:dlblFieldTable/>
                  <c15:showDataLabelsRange val="0"/>
                </c:ext>
                <c:ext xmlns:c16="http://schemas.microsoft.com/office/drawing/2014/chart" uri="{C3380CC4-5D6E-409C-BE32-E72D297353CC}">
                  <c16:uniqueId val="{00000009-2FD3-477E-B1FF-4320C945F4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1"/>
            <c:showSerName val="0"/>
            <c:showPercent val="0"/>
            <c:showBubbleSize val="0"/>
            <c:showLeaderLines val="0"/>
            <c:extLst>
              <c:ext xmlns:c15="http://schemas.microsoft.com/office/drawing/2012/chart" uri="{CE6537A1-D6FC-4f65-9D91-7224C49458BB}"/>
            </c:extLst>
          </c:dLbls>
          <c:cat>
            <c:strRef>
              <c:f>Blad1!$A$2:$A$6</c:f>
              <c:strCache>
                <c:ptCount val="5"/>
                <c:pt idx="0">
                  <c:v>Företag &amp; näringsliv 28%</c:v>
                </c:pt>
                <c:pt idx="1">
                  <c:v>Forskning &amp; innovation 28%</c:v>
                </c:pt>
                <c:pt idx="2">
                  <c:v>Digitalisering 7%</c:v>
                </c:pt>
                <c:pt idx="3">
                  <c:v>Miljö &amp; klimat 30%</c:v>
                </c:pt>
                <c:pt idx="4">
                  <c:v>Kompetensförsörjning 7%</c:v>
                </c:pt>
              </c:strCache>
            </c:strRef>
          </c:cat>
          <c:val>
            <c:numRef>
              <c:f>Blad1!$B$2:$B$6</c:f>
              <c:numCache>
                <c:formatCode>0%</c:formatCode>
                <c:ptCount val="5"/>
                <c:pt idx="0">
                  <c:v>0.28000000000000003</c:v>
                </c:pt>
                <c:pt idx="1">
                  <c:v>0.28000000000000003</c:v>
                </c:pt>
                <c:pt idx="2">
                  <c:v>7.0000000000000007E-2</c:v>
                </c:pt>
                <c:pt idx="3">
                  <c:v>0.3</c:v>
                </c:pt>
                <c:pt idx="4">
                  <c:v>7.0000000000000007E-2</c:v>
                </c:pt>
              </c:numCache>
            </c:numRef>
          </c:val>
          <c:extLst>
            <c:ext xmlns:c16="http://schemas.microsoft.com/office/drawing/2014/chart" uri="{C3380CC4-5D6E-409C-BE32-E72D297353CC}">
              <c16:uniqueId val="{00000000-4A14-4FF0-B139-5B0E813F4AC4}"/>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8FE87C-9286-4358-A767-8287F481D41C}" type="datetimeFigureOut">
              <a:rPr lang="sv-SE" smtClean="0"/>
              <a:t>2023-01-30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4EDBA-DADF-4A8A-9FFB-7A9E771379B4}" type="slidenum">
              <a:rPr lang="sv-SE" smtClean="0"/>
              <a:t>‹#›</a:t>
            </a:fld>
            <a:endParaRPr lang="sv-SE"/>
          </a:p>
        </p:txBody>
      </p:sp>
    </p:spTree>
    <p:extLst>
      <p:ext uri="{BB962C8B-B14F-4D97-AF65-F5344CB8AC3E}">
        <p14:creationId xmlns:p14="http://schemas.microsoft.com/office/powerpoint/2010/main" val="217150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17D04-B108-4221-A463-C0F8628F711B}" type="datetimeFigureOut">
              <a:rPr lang="sv-SE" smtClean="0"/>
              <a:t>2023-01-30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CF8FF-6287-4171-B2FE-8A6312E6F91C}" type="slidenum">
              <a:rPr lang="sv-SE" smtClean="0"/>
              <a:t>‹#›</a:t>
            </a:fld>
            <a:endParaRPr lang="sv-SE"/>
          </a:p>
        </p:txBody>
      </p:sp>
    </p:spTree>
    <p:extLst>
      <p:ext uri="{BB962C8B-B14F-4D97-AF65-F5344CB8AC3E}">
        <p14:creationId xmlns:p14="http://schemas.microsoft.com/office/powerpoint/2010/main" val="360134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F8FF-6287-4171-B2FE-8A6312E6F91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5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a:solidFill>
                  <a:srgbClr val="000000"/>
                </a:solidFill>
                <a:effectLst/>
                <a:latin typeface="Cambria" panose="02040503050406030204" pitchFamily="18" charset="0"/>
              </a:rPr>
              <a:t>Ansökan kommer in</a:t>
            </a:r>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Skickas in ansökan innan ansökningstiden har gått ut, och efter att utlysningen har öppnat. Hela ansökningsförfarandet sker genom e-tjänsten Min ansökan.</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Handläggningen av ansökningarna påbörjas när utlysningen har stängt. När utlysningen har stängt har Tillväxtverket i regel 8 veckor beredningstid innan godkända ansökningar ska lämnas till Strukturfondspartnerskapen för prioritering.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1" i="0" dirty="0">
                <a:solidFill>
                  <a:srgbClr val="000000"/>
                </a:solidFill>
                <a:effectLst/>
                <a:latin typeface="Cambria" panose="02040503050406030204" pitchFamily="18" charset="0"/>
              </a:rPr>
              <a:t>1. Grundläggande krav och kriterier</a:t>
            </a:r>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Först prövas ansökan mot grundläggande krav och kriterier för att bli godkänd för att handläggas vidare. (Det är Europaparlamentets och rådets förordning som anger de grundläggande kraven och kriterierna. </a:t>
            </a:r>
            <a:r>
              <a:rPr lang="sv-SE" sz="1800" b="0" i="0" u="sng" dirty="0">
                <a:solidFill>
                  <a:srgbClr val="000000"/>
                </a:solidFill>
                <a:effectLst/>
                <a:latin typeface="Cambria" panose="02040503050406030204" pitchFamily="18" charset="0"/>
              </a:rPr>
              <a:t>((EU) 2021/1060 (CPR)) )</a:t>
            </a:r>
            <a:endParaRPr lang="sv-SE" sz="2800" b="0" i="0" u="sng"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Exempel på grundläggande krav är:  </a:t>
            </a:r>
            <a:endParaRPr lang="sv-SE"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dirty="0">
                <a:solidFill>
                  <a:srgbClr val="000000"/>
                </a:solidFill>
                <a:effectLst/>
                <a:latin typeface="Cambria" panose="02040503050406030204" pitchFamily="18" charset="0"/>
              </a:rPr>
              <a:t>att ansökan kommit in i tid.  </a:t>
            </a:r>
          </a:p>
          <a:p>
            <a:pPr algn="l" rtl="0" fontAlgn="base">
              <a:buFont typeface="Arial" panose="020B0604020202020204" pitchFamily="34" charset="0"/>
              <a:buChar char="•"/>
            </a:pPr>
            <a:r>
              <a:rPr lang="sv-SE" sz="1800" b="0" i="0" dirty="0">
                <a:solidFill>
                  <a:srgbClr val="000000"/>
                </a:solidFill>
                <a:effectLst/>
                <a:latin typeface="Cambria" panose="02040503050406030204" pitchFamily="18" charset="0"/>
              </a:rPr>
              <a:t>Att den är helt ifylld,  </a:t>
            </a:r>
          </a:p>
          <a:p>
            <a:pPr algn="l" rtl="0" fontAlgn="base">
              <a:buFont typeface="Arial" panose="020B0604020202020204" pitchFamily="34" charset="0"/>
              <a:buChar char="•"/>
            </a:pPr>
            <a:r>
              <a:rPr lang="sv-SE" sz="1800" dirty="0">
                <a:solidFill>
                  <a:srgbClr val="000000"/>
                </a:solidFill>
                <a:latin typeface="Cambria"/>
                <a:ea typeface="Cambria"/>
              </a:rPr>
              <a:t>att</a:t>
            </a:r>
            <a:r>
              <a:rPr lang="sv-SE" sz="1800" b="0" i="0" dirty="0">
                <a:solidFill>
                  <a:srgbClr val="000000"/>
                </a:solidFill>
                <a:effectLst/>
                <a:latin typeface="Cambria"/>
                <a:ea typeface="Cambria"/>
              </a:rPr>
              <a:t> alla bilagor som är obligatoriska har skickats in,  </a:t>
            </a:r>
          </a:p>
          <a:p>
            <a:pPr algn="l" rtl="0" fontAlgn="base">
              <a:buFont typeface="Arial" panose="020B0604020202020204" pitchFamily="34" charset="0"/>
              <a:buChar char="•"/>
            </a:pPr>
            <a:r>
              <a:rPr lang="sv-SE" sz="1800" b="0" i="0" dirty="0">
                <a:solidFill>
                  <a:srgbClr val="000000"/>
                </a:solidFill>
                <a:effectLst/>
                <a:latin typeface="Cambria" panose="02040503050406030204" pitchFamily="18" charset="0"/>
              </a:rPr>
              <a:t>att det finns en hållbarhetsanalys. </a:t>
            </a: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Exempel på kriterier är att:  </a:t>
            </a:r>
            <a:endParaRPr lang="sv-SE" sz="2800" b="0" i="0" dirty="0">
              <a:solidFill>
                <a:srgbClr val="000000"/>
              </a:solidFill>
              <a:effectLst/>
              <a:latin typeface="Segoe UI" panose="020B0502040204020203" pitchFamily="34" charset="0"/>
            </a:endParaRPr>
          </a:p>
          <a:p>
            <a:pPr fontAlgn="base"/>
            <a:r>
              <a:rPr lang="sv-SE" sz="1800" b="0" i="0" dirty="0">
                <a:solidFill>
                  <a:srgbClr val="000000"/>
                </a:solidFill>
                <a:effectLst/>
                <a:latin typeface="Cambria"/>
                <a:ea typeface="Cambria"/>
              </a:rPr>
              <a:t>Ansökan är i enlighet med utlysning,</a:t>
            </a:r>
            <a:r>
              <a:rPr lang="sv-SE" sz="1800" dirty="0">
                <a:solidFill>
                  <a:srgbClr val="000000"/>
                </a:solidFill>
                <a:latin typeface="Cambria"/>
                <a:ea typeface="Cambria"/>
              </a:rPr>
              <a:t> </a:t>
            </a:r>
            <a:r>
              <a:rPr lang="sv-SE" sz="1800" b="0" i="0" dirty="0">
                <a:solidFill>
                  <a:srgbClr val="000000"/>
                </a:solidFill>
                <a:effectLst/>
                <a:latin typeface="Cambria"/>
                <a:ea typeface="Cambria"/>
              </a:rPr>
              <a:t>program och mål.  </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fontAlgn="base"/>
            <a:r>
              <a:rPr lang="sv-SE" sz="1800" b="0" i="0" dirty="0">
                <a:solidFill>
                  <a:srgbClr val="000000"/>
                </a:solidFill>
                <a:effectLst/>
                <a:latin typeface="Cambria"/>
                <a:ea typeface="Cambria"/>
              </a:rPr>
              <a:t>(H</a:t>
            </a:r>
            <a:r>
              <a:rPr lang="sv-SE" sz="1800" b="0" i="0" dirty="0">
                <a:solidFill>
                  <a:srgbClr val="000000"/>
                </a:solidFill>
                <a:effectLst/>
                <a:latin typeface="Segoe UI"/>
                <a:cs typeface="Segoe UI"/>
              </a:rPr>
              <a:t>är kontrolleras också att de </a:t>
            </a:r>
            <a:r>
              <a:rPr lang="sv-SE" sz="1800" b="0" i="0" dirty="0">
                <a:solidFill>
                  <a:srgbClr val="000000"/>
                </a:solidFill>
                <a:effectLst/>
                <a:latin typeface="Cambria"/>
                <a:ea typeface="Cambria"/>
              </a:rPr>
              <a:t>projekt som </a:t>
            </a:r>
            <a:r>
              <a:rPr lang="sv-SE" sz="1800" dirty="0">
                <a:solidFill>
                  <a:srgbClr val="000000"/>
                </a:solidFill>
                <a:latin typeface="Cambria"/>
                <a:ea typeface="Cambria"/>
              </a:rPr>
              <a:t>innehåller företagsstödjande</a:t>
            </a:r>
            <a:r>
              <a:rPr lang="sv-SE" sz="1800" b="0" i="0" dirty="0">
                <a:solidFill>
                  <a:srgbClr val="000000"/>
                </a:solidFill>
                <a:effectLst/>
                <a:latin typeface="Cambria"/>
                <a:ea typeface="Cambria"/>
              </a:rPr>
              <a:t> insatser följer reglerna om statligt stöd och konkurrens.)</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1" i="0" dirty="0">
                <a:solidFill>
                  <a:srgbClr val="000000"/>
                </a:solidFill>
                <a:effectLst/>
                <a:latin typeface="Cambria" panose="02040503050406030204" pitchFamily="18" charset="0"/>
              </a:rPr>
              <a:t>Dialog/komplettering</a:t>
            </a:r>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a:ea typeface="Cambria"/>
              </a:rPr>
              <a:t>Härefter finns möjlighet att komplettera om något saknas eller är felaktigt, till exempel med en bilaga som fattas</a:t>
            </a:r>
            <a:r>
              <a:rPr lang="sv-SE" sz="1800" dirty="0">
                <a:solidFill>
                  <a:srgbClr val="000000"/>
                </a:solidFill>
                <a:latin typeface="Cambria"/>
                <a:ea typeface="Cambria"/>
              </a:rPr>
              <a:t>.</a:t>
            </a:r>
            <a:r>
              <a:rPr lang="sv-SE" sz="1800" b="0" i="0" dirty="0">
                <a:solidFill>
                  <a:srgbClr val="000000"/>
                </a:solidFill>
                <a:effectLst/>
                <a:latin typeface="Cambria"/>
                <a:ea typeface="Cambria"/>
              </a:rPr>
              <a:t> Någon av oss på Tillväxtverket hör då av oss för en dialog. Det gör det möjligt för oss att sedan pröva själva innehållet i ansökan.  </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fontAlgn="base"/>
            <a:r>
              <a:rPr lang="sv-SE" sz="1800" b="0" i="0" dirty="0">
                <a:solidFill>
                  <a:srgbClr val="000000"/>
                </a:solidFill>
                <a:effectLst/>
                <a:latin typeface="Cambria"/>
                <a:ea typeface="Cambria"/>
              </a:rPr>
              <a:t>Om en ansökan </a:t>
            </a:r>
            <a:r>
              <a:rPr lang="sv-SE" sz="1800" b="0" i="0" dirty="0">
                <a:solidFill>
                  <a:srgbClr val="000000"/>
                </a:solidFill>
                <a:effectLst/>
                <a:latin typeface="Segoe UI"/>
                <a:cs typeface="Segoe UI"/>
              </a:rPr>
              <a:t>ändå </a:t>
            </a:r>
            <a:r>
              <a:rPr lang="sv-SE" sz="1800" b="0" i="0" dirty="0">
                <a:solidFill>
                  <a:srgbClr val="000000"/>
                </a:solidFill>
                <a:effectLst/>
                <a:latin typeface="Cambria"/>
                <a:ea typeface="Cambria"/>
              </a:rPr>
              <a:t>inte uppfyller grundläggande krav och kriterier ger vi besked om </a:t>
            </a:r>
            <a:r>
              <a:rPr lang="sv-SE" sz="1800" dirty="0">
                <a:solidFill>
                  <a:srgbClr val="000000"/>
                </a:solidFill>
                <a:latin typeface="Cambria"/>
                <a:ea typeface="Cambria"/>
              </a:rPr>
              <a:t>det ett</a:t>
            </a:r>
            <a:r>
              <a:rPr lang="sv-SE" sz="1800" b="0" i="0" dirty="0">
                <a:solidFill>
                  <a:srgbClr val="000000"/>
                </a:solidFill>
                <a:effectLst/>
                <a:latin typeface="Cambria"/>
                <a:ea typeface="Cambria"/>
              </a:rPr>
              <a:t> par veckor efter att en utlysning stängt. </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1" i="0" dirty="0">
                <a:solidFill>
                  <a:srgbClr val="000000"/>
                </a:solidFill>
                <a:effectLst/>
                <a:latin typeface="Cambria" panose="02040503050406030204" pitchFamily="18" charset="0"/>
              </a:rPr>
              <a:t>2. Poängsättning enligt kvalitetskriterier</a:t>
            </a:r>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fontAlgn="base"/>
            <a:r>
              <a:rPr lang="sv-SE" sz="1800" b="0" i="0" dirty="0">
                <a:solidFill>
                  <a:srgbClr val="333333"/>
                </a:solidFill>
                <a:effectLst/>
                <a:latin typeface="Segoe UI"/>
                <a:cs typeface="Segoe UI"/>
              </a:rPr>
              <a:t>Tillväxtverket bedömer ansökan utifrån de framtagna kvalitetskriterierna, Relevans , Samverkan</a:t>
            </a:r>
            <a:r>
              <a:rPr lang="sv-SE" sz="1800" dirty="0">
                <a:solidFill>
                  <a:srgbClr val="333333"/>
                </a:solidFill>
                <a:latin typeface="Segoe UI"/>
                <a:cs typeface="Segoe UI"/>
              </a:rPr>
              <a:t>,</a:t>
            </a:r>
            <a:r>
              <a:rPr lang="sv-SE" sz="1800" b="0" i="0" dirty="0">
                <a:solidFill>
                  <a:srgbClr val="333333"/>
                </a:solidFill>
                <a:effectLst/>
                <a:latin typeface="Segoe UI"/>
                <a:cs typeface="Segoe UI"/>
              </a:rPr>
              <a:t> Måluppfyllelse och Hållbar förändring. Fördjupad information om vad kvalitetskriterierna innebär finns i Handboken och i utlysningarna. I Min ansökan kommer frågor ställas till er som är tänkta att fånga dessa kvalitetskriterier.</a:t>
            </a:r>
            <a:endParaRPr lang="sv-SE" sz="2800" b="0" i="0" dirty="0">
              <a:solidFill>
                <a:srgbClr val="000000"/>
              </a:solidFill>
              <a:effectLst/>
              <a:latin typeface="Segoe UI"/>
              <a:cs typeface="Segoe UI"/>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Kvalitetskriterierna bottnar i vad som framkommit vid uppföljning och utvärdering av tidigare projekt. De </a:t>
            </a:r>
            <a:r>
              <a:rPr lang="sv-SE" sz="1800" b="0" i="0" dirty="0">
                <a:solidFill>
                  <a:srgbClr val="000000"/>
                </a:solidFill>
                <a:effectLst/>
                <a:latin typeface="Segoe UI" panose="020B0502040204020203" pitchFamily="34" charset="0"/>
              </a:rPr>
              <a:t>är bärande </a:t>
            </a:r>
            <a:r>
              <a:rPr lang="sv-SE" sz="1800" b="0" i="0" dirty="0">
                <a:solidFill>
                  <a:srgbClr val="000000"/>
                </a:solidFill>
                <a:effectLst/>
                <a:latin typeface="Cambria" panose="02040503050406030204" pitchFamily="18" charset="0"/>
              </a:rPr>
              <a:t>för att projekt  ska nå resultat och bidra till en hållbar förändring.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fontAlgn="base"/>
            <a:r>
              <a:rPr lang="sv-SE" sz="1800" b="1" i="0" dirty="0">
                <a:solidFill>
                  <a:srgbClr val="000000"/>
                </a:solidFill>
                <a:effectLst/>
                <a:latin typeface="Cambria"/>
                <a:ea typeface="Cambria"/>
              </a:rPr>
              <a:t>Prioriteringsunderlag</a:t>
            </a:r>
            <a:r>
              <a:rPr lang="sv-SE" sz="1800" b="0" i="0" dirty="0">
                <a:solidFill>
                  <a:srgbClr val="000000"/>
                </a:solidFill>
                <a:effectLst/>
                <a:latin typeface="WordVisiCarriageReturn_MSFontService"/>
              </a:rPr>
              <a:t> </a:t>
            </a:r>
            <a:br>
              <a:rPr lang="sv-SE" sz="1800" b="0" i="0" dirty="0">
                <a:effectLst/>
                <a:latin typeface="WordVisiCarriageReturn_MSFontService"/>
              </a:rPr>
            </a:br>
            <a:r>
              <a:rPr lang="sv-SE" sz="1800" b="0" i="0" dirty="0">
                <a:solidFill>
                  <a:srgbClr val="000000"/>
                </a:solidFill>
                <a:effectLst/>
                <a:latin typeface="Cambria"/>
                <a:ea typeface="Cambria"/>
              </a:rPr>
              <a:t>När bedömningarna är färdiga,</a:t>
            </a:r>
            <a:r>
              <a:rPr lang="sv-SE" sz="1800" dirty="0">
                <a:solidFill>
                  <a:srgbClr val="000000"/>
                </a:solidFill>
                <a:latin typeface="Cambria"/>
                <a:ea typeface="Cambria"/>
              </a:rPr>
              <a:t> </a:t>
            </a:r>
            <a:r>
              <a:rPr lang="sv-SE" sz="1800" b="0" i="0" dirty="0">
                <a:solidFill>
                  <a:srgbClr val="000000"/>
                </a:solidFill>
                <a:effectLst/>
                <a:latin typeface="Cambria"/>
                <a:ea typeface="Cambria"/>
              </a:rPr>
              <a:t>lämnas ansökningarna och Tillväxtverkets bedömning till Strukturfondspartnerskapen som prioriterar bland dessa. Partnerskapet består av representanter från politik, akademi, näringsliv, statliga myndigheter och det civila samhällets organisationer i regionerna. Prioriteringen</a:t>
            </a:r>
            <a:r>
              <a:rPr lang="sv-SE" sz="1800" b="0" i="0" dirty="0">
                <a:solidFill>
                  <a:srgbClr val="000000"/>
                </a:solidFill>
                <a:effectLst/>
                <a:latin typeface="Segoe UI"/>
                <a:cs typeface="Segoe UI"/>
              </a:rPr>
              <a:t> är sedan bindande </a:t>
            </a:r>
            <a:r>
              <a:rPr lang="sv-SE" sz="1800" b="0" i="0" dirty="0">
                <a:solidFill>
                  <a:srgbClr val="000000"/>
                </a:solidFill>
                <a:effectLst/>
                <a:latin typeface="Cambria"/>
                <a:ea typeface="Cambria"/>
              </a:rPr>
              <a:t>och grund för Tillväxtverkets beslut. </a:t>
            </a:r>
          </a:p>
          <a:p>
            <a:pPr algn="l" rtl="0" fontAlgn="base"/>
            <a:endParaRPr lang="sv-SE" sz="1800" b="0" i="0" dirty="0">
              <a:solidFill>
                <a:srgbClr val="000000"/>
              </a:solidFill>
              <a:effectLst/>
              <a:latin typeface="Cambria" panose="02040503050406030204" pitchFamily="18" charset="0"/>
            </a:endParaRPr>
          </a:p>
          <a:p>
            <a:pPr algn="l" rtl="0" fontAlgn="base"/>
            <a:r>
              <a:rPr lang="sv-SE" sz="1800" b="0" i="0" dirty="0">
                <a:solidFill>
                  <a:srgbClr val="000000"/>
                </a:solidFill>
                <a:effectLst/>
                <a:latin typeface="Cambria" panose="02040503050406030204" pitchFamily="18" charset="0"/>
              </a:rPr>
              <a:t>Utlysning öppen X veckor </a:t>
            </a:r>
            <a:endParaRPr lang="sv-SE" sz="40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Beredning ca 8 veckor </a:t>
            </a:r>
            <a:endParaRPr lang="sv-SE" sz="40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Underlag hos  Strukturfondspartnerskapen ca 4 veckor.  </a:t>
            </a:r>
            <a:endParaRPr lang="sv-SE" sz="4000" b="0" i="0" dirty="0">
              <a:solidFill>
                <a:srgbClr val="000000"/>
              </a:solidFill>
              <a:effectLst/>
              <a:latin typeface="Segoe UI" panose="020B0502040204020203" pitchFamily="34" charset="0"/>
            </a:endParaRPr>
          </a:p>
          <a:p>
            <a:pPr algn="l" rtl="0" fontAlgn="base"/>
            <a:endParaRPr lang="sv-SE" sz="28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F8FF-6287-4171-B2FE-8A6312E6F91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händer mycket just nu, besök gärna vår hemsida regelbundet. Där hittar ni den senaste informationen.</a:t>
            </a:r>
          </a:p>
          <a:p>
            <a:r>
              <a:rPr lang="sv-SE" dirty="0"/>
              <a:t>Prenumerera också gärna på utlysningar så att ni inte missar något.</a:t>
            </a:r>
          </a:p>
          <a:p>
            <a:r>
              <a:rPr lang="sv-SE" dirty="0"/>
              <a:t>Kontakta oss om ni har inspel eller frågor. Enklast att nå oss är genom vår mailadress för programområdet Östra Mellansverige.</a:t>
            </a:r>
          </a:p>
        </p:txBody>
      </p:sp>
      <p:sp>
        <p:nvSpPr>
          <p:cNvPr id="4" name="Platshållare för bildnummer 3"/>
          <p:cNvSpPr>
            <a:spLocks noGrp="1"/>
          </p:cNvSpPr>
          <p:nvPr>
            <p:ph type="sldNum" sz="quarter" idx="5"/>
          </p:nvPr>
        </p:nvSpPr>
        <p:spPr/>
        <p:txBody>
          <a:bodyPr/>
          <a:lstStyle/>
          <a:p>
            <a:fld id="{D53CF8FF-6287-4171-B2FE-8A6312E6F91C}" type="slidenum">
              <a:rPr lang="sv-SE" smtClean="0"/>
              <a:t>11</a:t>
            </a:fld>
            <a:endParaRPr lang="sv-SE"/>
          </a:p>
        </p:txBody>
      </p:sp>
    </p:spTree>
    <p:extLst>
      <p:ext uri="{BB962C8B-B14F-4D97-AF65-F5344CB8AC3E}">
        <p14:creationId xmlns:p14="http://schemas.microsoft.com/office/powerpoint/2010/main" val="194589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fråga att ställa till mig</a:t>
            </a:r>
          </a:p>
          <a:p>
            <a:endParaRPr lang="sv-SE" dirty="0"/>
          </a:p>
          <a:p>
            <a:r>
              <a:rPr lang="sv-SE" dirty="0"/>
              <a:t>Har du några tips till de som är intresserade av att söka medel i den första utlysningen? </a:t>
            </a:r>
          </a:p>
          <a:p>
            <a:endParaRPr lang="sv-SE" dirty="0"/>
          </a:p>
          <a:p>
            <a:r>
              <a:rPr lang="sv-SE" dirty="0"/>
              <a:t>Lite påminnelse…</a:t>
            </a:r>
          </a:p>
          <a:p>
            <a:endParaRPr lang="sv-SE" dirty="0"/>
          </a:p>
          <a:p>
            <a:pPr marL="171450" indent="-171450">
              <a:buFontTx/>
              <a:buChar char="-"/>
            </a:pPr>
            <a:r>
              <a:rPr lang="sv-SE" dirty="0"/>
              <a:t>Håll utkik på vår </a:t>
            </a:r>
            <a:r>
              <a:rPr lang="sv-SE" b="1" dirty="0"/>
              <a:t>hemsida</a:t>
            </a:r>
            <a:r>
              <a:rPr lang="sv-SE" dirty="0"/>
              <a:t> för uppdateringar vad som händer kring den nya programperioden. </a:t>
            </a:r>
          </a:p>
          <a:p>
            <a:pPr marL="171450" indent="-171450">
              <a:buFontTx/>
              <a:buChar char="-"/>
            </a:pPr>
            <a:r>
              <a:rPr lang="sv-SE" dirty="0"/>
              <a:t>Vi kommer också att ha </a:t>
            </a:r>
            <a:r>
              <a:rPr lang="sv-SE" b="1" dirty="0"/>
              <a:t>digitala informationsmöten </a:t>
            </a:r>
            <a:r>
              <a:rPr lang="sv-SE" dirty="0"/>
              <a:t>i samband med att den första utlysningen publiceras, någon gång i mitten på juni dessutom och informationsmöte i samband att ansökan öppnar i början på september</a:t>
            </a:r>
          </a:p>
          <a:p>
            <a:pPr marL="171450" indent="-171450">
              <a:buFontTx/>
              <a:buChar char="-"/>
            </a:pPr>
            <a:endParaRPr lang="sv-SE" dirty="0"/>
          </a:p>
          <a:p>
            <a:pPr marL="171450" indent="-171450">
              <a:buFontTx/>
              <a:buChar char="-"/>
            </a:pPr>
            <a:r>
              <a:rPr lang="sv-SE" dirty="0"/>
              <a:t>Mitt sista och bästa tips är att </a:t>
            </a:r>
            <a:r>
              <a:rPr lang="sv-SE" b="1" dirty="0"/>
              <a:t>alltid kontakta </a:t>
            </a:r>
            <a:r>
              <a:rPr lang="sv-SE" dirty="0"/>
              <a:t>oss på Tillväxtverket och Regionalt utvecklingsansvariga om ni har en projektidé som ni vill diskutera eller om ni har frågor kring utlysningar mm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F8FF-6287-4171-B2FE-8A6312E6F91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33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den här bilden ser ni en översikt över de </a:t>
            </a:r>
            <a:r>
              <a:rPr lang="sv-SE" b="1" dirty="0"/>
              <a:t>två</a:t>
            </a:r>
            <a:r>
              <a:rPr lang="sv-SE" dirty="0"/>
              <a:t> politiska mål (dessa är inte valbara) och </a:t>
            </a:r>
            <a:r>
              <a:rPr lang="sv-SE" b="1" dirty="0"/>
              <a:t>sju</a:t>
            </a:r>
            <a:r>
              <a:rPr lang="sv-SE" dirty="0"/>
              <a:t>specifika mål som Regionerna i Östra Mellansverige valt ska ingå i det nya regionalfondsprogrammet.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F8FF-6287-4171-B2FE-8A6312E6F91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99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3</a:t>
            </a:fld>
            <a:endParaRPr lang="sv-SE"/>
          </a:p>
        </p:txBody>
      </p:sp>
    </p:spTree>
    <p:extLst>
      <p:ext uri="{BB962C8B-B14F-4D97-AF65-F5344CB8AC3E}">
        <p14:creationId xmlns:p14="http://schemas.microsoft.com/office/powerpoint/2010/main" val="61116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4</a:t>
            </a:fld>
            <a:endParaRPr lang="sv-SE"/>
          </a:p>
        </p:txBody>
      </p:sp>
    </p:spTree>
    <p:extLst>
      <p:ext uri="{BB962C8B-B14F-4D97-AF65-F5344CB8AC3E}">
        <p14:creationId xmlns:p14="http://schemas.microsoft.com/office/powerpoint/2010/main" val="57625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cap="none" normalizeH="0" baseline="0">
                <a:ln>
                  <a:noFill/>
                </a:ln>
                <a:solidFill>
                  <a:schemeClr val="tx1"/>
                </a:solidFill>
                <a:effectLst/>
                <a:latin typeface="+mj-lt"/>
                <a:cs typeface="Calibri Light" panose="020F0302020204030204" pitchFamily="34" charset="0"/>
              </a:rPr>
              <a:t>Regionalfonden 2021-2027 investerar genom följande tre resultatkedjor.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200" b="0" i="0" u="none" strike="noStrike" cap="none" normalizeH="0" baseline="0">
              <a:ln>
                <a:noFill/>
              </a:ln>
              <a:solidFill>
                <a:schemeClr val="tx1"/>
              </a:solidFill>
              <a:effectLst/>
              <a:latin typeface="+mj-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cap="none" normalizeH="0" baseline="0">
                <a:ln>
                  <a:noFill/>
                </a:ln>
                <a:solidFill>
                  <a:schemeClr val="tx1"/>
                </a:solidFill>
                <a:effectLst/>
                <a:latin typeface="+mj-lt"/>
                <a:cs typeface="Calibri Light" panose="020F0302020204030204" pitchFamily="34" charset="0"/>
              </a:rPr>
              <a:t>Ge några konkreta exempel – finns även i programmet.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cap="none" normalizeH="0" baseline="0">
                <a:ln>
                  <a:noFill/>
                </a:ln>
                <a:solidFill>
                  <a:schemeClr val="tx1"/>
                </a:solidFill>
                <a:effectLst/>
                <a:latin typeface="+mj-lt"/>
                <a:cs typeface="Calibri Light" panose="020F0302020204030204" pitchFamily="34" charset="0"/>
              </a:rPr>
              <a:t>Träffa några senare – berätta mer. </a:t>
            </a:r>
            <a:endParaRPr kumimoji="0" lang="sv-SE" altLang="sv-SE" sz="800" b="0" i="0" u="none" strike="noStrike" cap="none" normalizeH="0" baseline="0">
              <a:ln>
                <a:noFill/>
              </a:ln>
              <a:solidFill>
                <a:schemeClr val="tx1"/>
              </a:solidFill>
              <a:effectLst/>
              <a:latin typeface="+mj-lt"/>
              <a:cs typeface="Calibri Light" panose="020F0302020204030204" pitchFamily="34" charset="0"/>
            </a:endParaRPr>
          </a:p>
          <a:p>
            <a:endParaRPr lang="sv-SE"/>
          </a:p>
          <a:p>
            <a:r>
              <a:rPr lang="sv-SE"/>
              <a:t>Nytt och gammalt – vad har hänt innan? Konkretisera tydligt! </a:t>
            </a:r>
          </a:p>
          <a:p>
            <a:r>
              <a:rPr lang="sv-SE"/>
              <a:t>Kan göra på nya sätt – tex stödstrukturer inom kompetensutveckling</a:t>
            </a:r>
          </a:p>
          <a:p>
            <a:r>
              <a:rPr lang="sv-SE"/>
              <a:t>Energieffektivisering. </a:t>
            </a:r>
          </a:p>
          <a:p>
            <a:endParaRPr lang="sv-SE"/>
          </a:p>
          <a:p>
            <a:endParaRPr lang="sv-SE"/>
          </a:p>
          <a:p>
            <a:pPr>
              <a:lnSpc>
                <a:spcPct val="200000"/>
              </a:lnSpc>
            </a:pPr>
            <a:endParaRPr lang="sv-SE" sz="1200" b="1">
              <a:cs typeface="Calibri Light" panose="020F0302020204030204" pitchFamily="34" charset="0"/>
            </a:endParaRPr>
          </a:p>
          <a:p>
            <a:pPr>
              <a:lnSpc>
                <a:spcPct val="200000"/>
              </a:lnSpc>
            </a:pPr>
            <a:r>
              <a:rPr lang="sv-SE" sz="1200" b="0">
                <a:cs typeface="Calibri Light" panose="020F0302020204030204" pitchFamily="34" charset="0"/>
              </a:rPr>
              <a:t>Det är små och medelstora företag som är målgruppen – för att skapa förändring genom innovativa idéer, entreprenörskap. De spelar en central roll för diversifiering, utveckling och innovation. Det är där jobben finns, och även mycket av innovationskraften.  </a:t>
            </a:r>
          </a:p>
          <a:p>
            <a:endParaRPr lang="sv-SE"/>
          </a:p>
        </p:txBody>
      </p:sp>
      <p:sp>
        <p:nvSpPr>
          <p:cNvPr id="4" name="Platshållare för bildnummer 3"/>
          <p:cNvSpPr>
            <a:spLocks noGrp="1"/>
          </p:cNvSpPr>
          <p:nvPr>
            <p:ph type="sldNum" sz="quarter" idx="5"/>
          </p:nvPr>
        </p:nvSpPr>
        <p:spPr/>
        <p:txBody>
          <a:bodyPr/>
          <a:lstStyle/>
          <a:p>
            <a:fld id="{D53CF8FF-6287-4171-B2FE-8A6312E6F91C}" type="slidenum">
              <a:rPr lang="sv-SE" smtClean="0"/>
              <a:t>5</a:t>
            </a:fld>
            <a:endParaRPr lang="sv-SE"/>
          </a:p>
        </p:txBody>
      </p:sp>
    </p:spTree>
    <p:extLst>
      <p:ext uri="{BB962C8B-B14F-4D97-AF65-F5344CB8AC3E}">
        <p14:creationId xmlns:p14="http://schemas.microsoft.com/office/powerpoint/2010/main" val="162355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800" dirty="0">
                <a:solidFill>
                  <a:srgbClr val="000000"/>
                </a:solidFill>
                <a:latin typeface="Cambria"/>
                <a:ea typeface="Cambria"/>
              </a:rPr>
              <a:t>(14–20</a:t>
            </a:r>
            <a:r>
              <a:rPr lang="sv-SE" sz="1800" b="0" i="0" dirty="0">
                <a:solidFill>
                  <a:srgbClr val="000000"/>
                </a:solidFill>
                <a:effectLst/>
                <a:latin typeface="Cambria"/>
                <a:ea typeface="Cambria"/>
              </a:rPr>
              <a:t> stort behov av kompletteringar.)</a:t>
            </a:r>
            <a:endParaRPr lang="sv-SE" sz="2800" b="0" i="0" dirty="0">
              <a:solidFill>
                <a:srgbClr val="000000"/>
              </a:solidFill>
              <a:effectLst/>
              <a:latin typeface="Cambria"/>
              <a:ea typeface="Cambria"/>
            </a:endParaRPr>
          </a:p>
          <a:p>
            <a:pPr marL="285750" indent="-285750" fontAlgn="base">
              <a:buFont typeface="Arial"/>
              <a:buChar char="•"/>
            </a:pPr>
            <a:r>
              <a:rPr lang="sv-SE" sz="1800" dirty="0">
                <a:solidFill>
                  <a:srgbClr val="000000"/>
                </a:solidFill>
                <a:latin typeface="Cambria"/>
                <a:ea typeface="Cambria"/>
              </a:rPr>
              <a:t>21</a:t>
            </a:r>
            <a:r>
              <a:rPr lang="sv-SE" dirty="0"/>
              <a:t>–</a:t>
            </a:r>
            <a:r>
              <a:rPr lang="sv-SE" sz="1800" dirty="0">
                <a:solidFill>
                  <a:srgbClr val="000000"/>
                </a:solidFill>
                <a:latin typeface="Cambria"/>
                <a:ea typeface="Cambria"/>
              </a:rPr>
              <a:t>27</a:t>
            </a:r>
            <a:r>
              <a:rPr lang="sv-SE" sz="1800" b="0" i="0" dirty="0">
                <a:solidFill>
                  <a:srgbClr val="000000"/>
                </a:solidFill>
                <a:effectLst/>
                <a:latin typeface="Cambria"/>
                <a:ea typeface="Cambria"/>
              </a:rPr>
              <a:t> högre krav på innehåll i inskickade ansökningar </a:t>
            </a:r>
            <a:r>
              <a:rPr lang="sv-SE" dirty="0"/>
              <a:t>–</a:t>
            </a:r>
            <a:r>
              <a:rPr lang="sv-SE" dirty="0">
                <a:solidFill>
                  <a:srgbClr val="000000"/>
                </a:solidFill>
                <a:latin typeface="Calibri"/>
                <a:ea typeface="Cambria"/>
                <a:cs typeface="Calibri"/>
              </a:rPr>
              <a:t> </a:t>
            </a:r>
            <a:r>
              <a:rPr lang="sv-SE" sz="1800" b="0" i="0" dirty="0">
                <a:solidFill>
                  <a:srgbClr val="000000"/>
                </a:solidFill>
                <a:effectLst/>
                <a:latin typeface="Cambria"/>
                <a:ea typeface="Cambria"/>
              </a:rPr>
              <a:t>de ska vara mycket mer färdiga för att kunna gå vidare i bedömning</a:t>
            </a:r>
            <a:r>
              <a:rPr lang="sv-SE" sz="1800" dirty="0">
                <a:solidFill>
                  <a:srgbClr val="000000"/>
                </a:solidFill>
                <a:latin typeface="Cambria"/>
                <a:ea typeface="Cambria"/>
              </a:rPr>
              <a:t>.</a:t>
            </a:r>
            <a:endParaRPr lang="sv-SE" sz="2800" b="0" i="0" dirty="0">
              <a:solidFill>
                <a:srgbClr val="000000"/>
              </a:solidFill>
              <a:effectLst/>
              <a:latin typeface="Cambria"/>
              <a:ea typeface="Cambria"/>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sv-SE" sz="1800" b="0" i="0" dirty="0">
                <a:solidFill>
                  <a:srgbClr val="000000"/>
                </a:solidFill>
                <a:effectLst/>
                <a:latin typeface="Cambria"/>
                <a:ea typeface="Cambria"/>
              </a:rPr>
              <a:t>Därför </a:t>
            </a:r>
            <a:r>
              <a:rPr lang="sv-SE" sz="1800" b="0" i="0" dirty="0">
                <a:solidFill>
                  <a:srgbClr val="000000"/>
                </a:solidFill>
                <a:effectLst/>
                <a:latin typeface="Segoe UI"/>
                <a:cs typeface="Segoe UI"/>
              </a:rPr>
              <a:t>är det v</a:t>
            </a:r>
            <a:r>
              <a:rPr lang="sv-SE" sz="1800" b="0" i="0" dirty="0">
                <a:solidFill>
                  <a:srgbClr val="000000"/>
                </a:solidFill>
                <a:effectLst/>
                <a:latin typeface="Cambria"/>
                <a:ea typeface="Cambria"/>
              </a:rPr>
              <a:t>iktigt att vi ger stöd inför att ansökan skickas in: vilken typ av stöd och information?</a:t>
            </a:r>
            <a:r>
              <a:rPr lang="sv-SE" sz="1800" dirty="0">
                <a:solidFill>
                  <a:srgbClr val="000000"/>
                </a:solidFill>
                <a:latin typeface="Cambria"/>
                <a:ea typeface="Cambria"/>
              </a:rPr>
              <a:t> Möjlighet att bolla projektidé? Förbättringar i utlysning och Handboken? </a:t>
            </a:r>
            <a:r>
              <a:rPr lang="sv-SE" sz="1800" b="0" i="0" dirty="0">
                <a:solidFill>
                  <a:srgbClr val="000000"/>
                </a:solidFill>
                <a:effectLst/>
                <a:latin typeface="Cambria"/>
                <a:ea typeface="Cambria"/>
              </a:rPr>
              <a:t>Dessutom tydligare och mer förklarande handledning i Handboken och i själva Min Ansökan.  </a:t>
            </a: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marL="285750" indent="-285750" fontAlgn="base">
              <a:buFont typeface="Arial"/>
              <a:buChar char="•"/>
            </a:pPr>
            <a:r>
              <a:rPr lang="sv-SE" sz="1800" b="0" i="0" dirty="0">
                <a:solidFill>
                  <a:srgbClr val="000000"/>
                </a:solidFill>
                <a:effectLst/>
                <a:latin typeface="Cambria"/>
                <a:ea typeface="Cambria"/>
              </a:rPr>
              <a:t>För att söka pengar måste projekten ha en  hållbarhetsanalys.</a:t>
            </a:r>
          </a:p>
          <a:p>
            <a:pPr marL="285750" indent="-285750" fontAlgn="base">
              <a:buFont typeface="Arial"/>
              <a:buChar char="•"/>
            </a:pPr>
            <a:endParaRPr lang="sv-SE" sz="1800" b="0" i="0" u="sng" dirty="0">
              <a:solidFill>
                <a:srgbClr val="FF0000"/>
              </a:solidFill>
              <a:effectLst/>
              <a:highlight>
                <a:srgbClr val="FF0000"/>
              </a:highlight>
              <a:latin typeface="Cambria"/>
              <a:ea typeface="Cambria"/>
              <a:cs typeface="Segoe UI" panose="020B0502040204020203"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sv-SE" sz="2800" b="0" i="0" dirty="0">
                <a:solidFill>
                  <a:srgbClr val="000000"/>
                </a:solidFill>
                <a:effectLst/>
                <a:latin typeface="Cambria" panose="02040503050406030204" pitchFamily="18" charset="0"/>
              </a:rPr>
              <a:t>De globala målen i Agenda 2030 ska knyta an till projekten – det ni gör i projekten ska leda eller bidra till målen på sikt. Och hur det kommer gå till måste definieras i ansökan. </a:t>
            </a:r>
            <a:endParaRPr lang="sv-SE" sz="4000" b="0" i="0" dirty="0">
              <a:solidFill>
                <a:srgbClr val="000000"/>
              </a:solidFill>
              <a:effectLst/>
              <a:latin typeface="Segoe UI" panose="020B0502040204020203" pitchFamily="34" charset="0"/>
              <a:cs typeface="Segoe UI" panose="020B0502040204020203" pitchFamily="34" charset="0"/>
            </a:endParaRPr>
          </a:p>
          <a:p>
            <a:pPr marL="285750" indent="-285750" fontAlgn="base">
              <a:buFont typeface="Arial"/>
              <a:buChar char="•"/>
            </a:pPr>
            <a:endParaRPr lang="sv-SE" sz="2800" u="sng" dirty="0">
              <a:solidFill>
                <a:srgbClr val="FF0000"/>
              </a:solidFill>
              <a:highlight>
                <a:srgbClr val="FF0000"/>
              </a:highlight>
              <a:latin typeface="Segoe UI" panose="020B0502040204020203" pitchFamily="34" charset="0"/>
              <a:ea typeface="Cambria"/>
              <a:cs typeface="Segoe UI" panose="020B0502040204020203" pitchFamily="34" charset="0"/>
            </a:endParaRPr>
          </a:p>
          <a:p>
            <a:pPr marL="285750" indent="-285750">
              <a:buFont typeface="Arial"/>
              <a:buChar char="•"/>
            </a:pPr>
            <a:endParaRPr lang="sv-SE" sz="1800" dirty="0">
              <a:solidFill>
                <a:srgbClr val="000000"/>
              </a:solidFill>
              <a:latin typeface="Cambria"/>
              <a:ea typeface="Cambria"/>
            </a:endParaRPr>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6</a:t>
            </a:fld>
            <a:endParaRPr lang="sv-SE"/>
          </a:p>
        </p:txBody>
      </p:sp>
    </p:spTree>
    <p:extLst>
      <p:ext uri="{BB962C8B-B14F-4D97-AF65-F5344CB8AC3E}">
        <p14:creationId xmlns:p14="http://schemas.microsoft.com/office/powerpoint/2010/main" val="348784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800" b="0" i="0" dirty="0">
                <a:solidFill>
                  <a:srgbClr val="000000"/>
                </a:solidFill>
                <a:effectLst/>
                <a:latin typeface="Cambria"/>
                <a:ea typeface="Cambria"/>
              </a:rPr>
              <a:t>Handboken för EU-projekt finns på Tillväxtverkets hemsida i anslutning till information om Ansökningar, e-tjänsten Min Ansökan och under avsnittet Guider och vägledningar.</a:t>
            </a:r>
            <a:r>
              <a:rPr lang="sv-SE" sz="1800" dirty="0">
                <a:solidFill>
                  <a:srgbClr val="000000"/>
                </a:solidFill>
                <a:latin typeface="Cambria"/>
                <a:ea typeface="Cambria"/>
              </a:rPr>
              <a:t> </a:t>
            </a:r>
          </a:p>
          <a:p>
            <a:pPr fontAlgn="base"/>
            <a:r>
              <a:rPr lang="sv-SE" sz="1800" b="0" i="0" dirty="0">
                <a:solidFill>
                  <a:srgbClr val="000000"/>
                </a:solidFill>
                <a:effectLst/>
                <a:latin typeface="Cambria"/>
                <a:ea typeface="Cambria"/>
              </a:rPr>
              <a:t>Nu har den blivit tydligare och mer användarvänlig.</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marL="285750" indent="-285750" fontAlgn="base">
              <a:buFont typeface="Arial"/>
              <a:buChar char="•"/>
            </a:pPr>
            <a:r>
              <a:rPr lang="sv-SE" sz="1800" b="0" i="0" dirty="0">
                <a:solidFill>
                  <a:srgbClr val="000000"/>
                </a:solidFill>
                <a:effectLst/>
                <a:latin typeface="Cambria"/>
                <a:ea typeface="Cambria"/>
              </a:rPr>
              <a:t>Den är uppdelad i tre huvudavsnitt: Planera, Ansökan och Genomföra</a:t>
            </a:r>
            <a:r>
              <a:rPr lang="sv-SE" sz="1800" dirty="0">
                <a:solidFill>
                  <a:srgbClr val="000000"/>
                </a:solidFill>
                <a:latin typeface="Cambria"/>
                <a:ea typeface="Cambria"/>
              </a:rPr>
              <a:t>. Vi</a:t>
            </a:r>
            <a:r>
              <a:rPr lang="sv-SE" sz="1800" b="0" i="0" dirty="0">
                <a:solidFill>
                  <a:srgbClr val="000000"/>
                </a:solidFill>
                <a:effectLst/>
                <a:latin typeface="Cambria"/>
                <a:ea typeface="Cambria"/>
              </a:rPr>
              <a:t> </a:t>
            </a:r>
            <a:r>
              <a:rPr lang="sv-SE" sz="1800" dirty="0">
                <a:solidFill>
                  <a:srgbClr val="000000"/>
                </a:solidFill>
                <a:latin typeface="Cambria"/>
                <a:ea typeface="Cambria"/>
              </a:rPr>
              <a:t>har </a:t>
            </a:r>
            <a:r>
              <a:rPr lang="sv-SE" sz="1800" b="0" i="0" dirty="0">
                <a:solidFill>
                  <a:srgbClr val="000000"/>
                </a:solidFill>
                <a:effectLst/>
                <a:latin typeface="Cambria"/>
                <a:ea typeface="Cambria"/>
              </a:rPr>
              <a:t>gått igenom strukturen och texterna för att de ska vara tydliga, relevanta och lätta att läsa. Dessutom ska innehållet bli mer tillgängligt och tydligare med hjälp av illustrationer och filmer.  </a:t>
            </a:r>
            <a:endParaRPr lang="sv-SE" sz="2800" b="0" i="0" dirty="0">
              <a:solidFill>
                <a:srgbClr val="000000"/>
              </a:solidFill>
              <a:effectLst/>
              <a:latin typeface="Cambria"/>
              <a:ea typeface="Cambria"/>
              <a:cs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marL="285750" indent="-285750" algn="l" rtl="0" fontAlgn="base">
              <a:buFont typeface="Arial"/>
              <a:buChar char="•"/>
            </a:pPr>
            <a:r>
              <a:rPr lang="sv-SE" sz="1800" b="0" i="0" dirty="0">
                <a:solidFill>
                  <a:srgbClr val="000000"/>
                </a:solidFill>
                <a:effectLst/>
                <a:latin typeface="Cambria" panose="02040503050406030204" pitchFamily="18" charset="0"/>
              </a:rPr>
              <a:t>Nu finns också sökfunktion för att leta efter innehåll i Handboken.   </a:t>
            </a:r>
            <a:endParaRPr lang="sv-SE" sz="2800" b="0" i="0" dirty="0">
              <a:solidFill>
                <a:srgbClr val="000000"/>
              </a:solidFill>
              <a:effectLst/>
              <a:latin typeface="Segoe UI" panose="020B0502040204020203" pitchFamily="34" charset="0"/>
              <a:cs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marL="285750" indent="-285750" fontAlgn="base">
              <a:buFont typeface="Arial"/>
              <a:buChar char="•"/>
            </a:pPr>
            <a:r>
              <a:rPr lang="sv-SE" sz="1800" b="0" i="0" dirty="0">
                <a:solidFill>
                  <a:srgbClr val="000000"/>
                </a:solidFill>
                <a:effectLst/>
                <a:latin typeface="Cambria"/>
                <a:ea typeface="Cambria"/>
              </a:rPr>
              <a:t>Som vi nämnt tidigare, finns också direktlänkar från Min ansökan till </a:t>
            </a:r>
            <a:r>
              <a:rPr lang="sv-SE" sz="1800" dirty="0">
                <a:solidFill>
                  <a:srgbClr val="000000"/>
                </a:solidFill>
                <a:latin typeface="Cambria"/>
                <a:ea typeface="Cambria"/>
              </a:rPr>
              <a:t>mer förklarande information</a:t>
            </a:r>
            <a:r>
              <a:rPr lang="sv-SE" sz="1800" b="0" i="0" dirty="0">
                <a:solidFill>
                  <a:srgbClr val="000000"/>
                </a:solidFill>
                <a:effectLst/>
                <a:latin typeface="Cambria"/>
                <a:ea typeface="Cambria"/>
              </a:rPr>
              <a:t> i Handboken. </a:t>
            </a:r>
            <a:endParaRPr lang="sv-SE" sz="2800" b="0" i="0" dirty="0">
              <a:solidFill>
                <a:srgbClr val="000000"/>
              </a:solidFill>
              <a:effectLst/>
              <a:latin typeface="Cambria"/>
              <a:ea typeface="Cambria"/>
              <a:cs typeface="Segoe UI" panose="020B0502040204020203" pitchFamily="34" charset="0"/>
            </a:endParaRPr>
          </a:p>
        </p:txBody>
      </p:sp>
      <p:sp>
        <p:nvSpPr>
          <p:cNvPr id="4" name="Platshållare för bildnummer 3"/>
          <p:cNvSpPr>
            <a:spLocks noGrp="1"/>
          </p:cNvSpPr>
          <p:nvPr>
            <p:ph type="sldNum" sz="quarter" idx="5"/>
          </p:nvPr>
        </p:nvSpPr>
        <p:spPr/>
        <p:txBody>
          <a:bodyPr/>
          <a:lstStyle/>
          <a:p>
            <a:fld id="{D53CF8FF-6287-4171-B2FE-8A6312E6F91C}" type="slidenum">
              <a:rPr lang="sv-SE" smtClean="0"/>
              <a:t>7</a:t>
            </a:fld>
            <a:endParaRPr lang="sv-SE"/>
          </a:p>
        </p:txBody>
      </p:sp>
    </p:spTree>
    <p:extLst>
      <p:ext uri="{BB962C8B-B14F-4D97-AF65-F5344CB8AC3E}">
        <p14:creationId xmlns:p14="http://schemas.microsoft.com/office/powerpoint/2010/main" val="17859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800" b="0" i="0" dirty="0">
                <a:solidFill>
                  <a:srgbClr val="000000"/>
                </a:solidFill>
                <a:effectLst/>
                <a:latin typeface="Cambria"/>
                <a:ea typeface="Cambria"/>
              </a:rPr>
              <a:t>Er f</a:t>
            </a:r>
            <a:r>
              <a:rPr lang="sv-SE" sz="1800" b="0" i="0" dirty="0">
                <a:solidFill>
                  <a:srgbClr val="000000"/>
                </a:solidFill>
                <a:effectLst/>
                <a:latin typeface="Segoe UI"/>
                <a:cs typeface="Segoe UI"/>
              </a:rPr>
              <a:t>örändringsteori, som vi nämnt tidigare, är </a:t>
            </a:r>
            <a:r>
              <a:rPr lang="sv-SE" sz="1800" b="0" i="0" dirty="0">
                <a:solidFill>
                  <a:srgbClr val="000000"/>
                </a:solidFill>
                <a:effectLst/>
                <a:latin typeface="Cambria"/>
                <a:ea typeface="Cambria"/>
              </a:rPr>
              <a:t>central att beskriva i ansökan. Det är en förutsättning för att vi ska kunna finansiera ert projekt. Så vad är en förändringsteori? </a:t>
            </a:r>
          </a:p>
          <a:p>
            <a:pPr fontAlgn="base"/>
            <a:endParaRPr lang="sv-SE" sz="2800" dirty="0">
              <a:solidFill>
                <a:srgbClr val="000000"/>
              </a:solidFill>
              <a:latin typeface="Cambria"/>
              <a:ea typeface="Cambria"/>
            </a:endParaRPr>
          </a:p>
          <a:p>
            <a:r>
              <a:rPr lang="sv-SE" sz="1800" b="0" i="0" dirty="0">
                <a:solidFill>
                  <a:srgbClr val="000000"/>
                </a:solidFill>
                <a:effectLst/>
                <a:latin typeface="Cambria"/>
                <a:ea typeface="Cambria"/>
              </a:rPr>
              <a:t>Det är att beskriva </a:t>
            </a:r>
            <a:r>
              <a:rPr lang="sv-SE" sz="1800" dirty="0">
                <a:solidFill>
                  <a:srgbClr val="000000"/>
                </a:solidFill>
                <a:latin typeface="Cambria"/>
                <a:ea typeface="Cambria"/>
              </a:rPr>
              <a:t>och förklara </a:t>
            </a:r>
            <a:r>
              <a:rPr lang="sv-SE" sz="1800" b="1" dirty="0">
                <a:solidFill>
                  <a:srgbClr val="000000"/>
                </a:solidFill>
                <a:latin typeface="Cambria"/>
                <a:ea typeface="Cambria"/>
              </a:rPr>
              <a:t>hur </a:t>
            </a:r>
            <a:r>
              <a:rPr lang="sv-SE" sz="1800" dirty="0">
                <a:solidFill>
                  <a:srgbClr val="000000"/>
                </a:solidFill>
                <a:latin typeface="Cambria"/>
                <a:ea typeface="Cambria"/>
              </a:rPr>
              <a:t>de aktiviteter ni genomför i projektet leder</a:t>
            </a:r>
            <a:r>
              <a:rPr lang="sv-SE" sz="1800" b="0" i="0" dirty="0">
                <a:solidFill>
                  <a:srgbClr val="000000"/>
                </a:solidFill>
                <a:effectLst/>
                <a:latin typeface="Cambria"/>
                <a:ea typeface="Cambria"/>
              </a:rPr>
              <a:t> till de resultat </a:t>
            </a:r>
            <a:r>
              <a:rPr lang="sv-SE" sz="1800" b="1" i="0" dirty="0">
                <a:solidFill>
                  <a:srgbClr val="000000"/>
                </a:solidFill>
                <a:effectLst/>
                <a:latin typeface="Cambria"/>
                <a:ea typeface="Cambria"/>
              </a:rPr>
              <a:t>ni förväntar er</a:t>
            </a:r>
            <a:r>
              <a:rPr lang="sv-SE" sz="1800" b="0" i="0" dirty="0">
                <a:solidFill>
                  <a:srgbClr val="000000"/>
                </a:solidFill>
                <a:effectLst/>
                <a:latin typeface="Cambria"/>
                <a:ea typeface="Cambria"/>
              </a:rPr>
              <a:t>.</a:t>
            </a:r>
            <a:endParaRPr lang="sv-SE" sz="2800" dirty="0">
              <a:solidFill>
                <a:srgbClr val="000000"/>
              </a:solidFill>
              <a:latin typeface="Cambria"/>
              <a:ea typeface="Cambria"/>
            </a:endParaRPr>
          </a:p>
          <a:p>
            <a:r>
              <a:rPr lang="sv-SE" sz="1800" dirty="0">
                <a:solidFill>
                  <a:srgbClr val="000000"/>
                </a:solidFill>
                <a:latin typeface="Cambria"/>
                <a:ea typeface="Cambria"/>
              </a:rPr>
              <a:t>Därefter</a:t>
            </a:r>
            <a:r>
              <a:rPr lang="sv-SE" sz="1800" b="0" i="0" dirty="0">
                <a:solidFill>
                  <a:srgbClr val="000000"/>
                </a:solidFill>
                <a:effectLst/>
                <a:latin typeface="Cambria"/>
                <a:ea typeface="Cambria"/>
              </a:rPr>
              <a:t> hur de resultaten bidrar </a:t>
            </a:r>
            <a:r>
              <a:rPr lang="sv-SE" sz="1800" b="1" i="0" dirty="0">
                <a:solidFill>
                  <a:srgbClr val="000000"/>
                </a:solidFill>
                <a:effectLst/>
                <a:latin typeface="Cambria"/>
                <a:ea typeface="Cambria"/>
              </a:rPr>
              <a:t>till hållbar regional utveckling</a:t>
            </a:r>
            <a:r>
              <a:rPr lang="sv-SE" sz="1800" b="0" i="0" dirty="0">
                <a:solidFill>
                  <a:srgbClr val="000000"/>
                </a:solidFill>
                <a:effectLst/>
                <a:latin typeface="Cambria"/>
                <a:ea typeface="Cambria"/>
              </a:rPr>
              <a:t>. </a:t>
            </a:r>
          </a:p>
          <a:p>
            <a:r>
              <a:rPr lang="sv-SE" sz="1800" b="0" i="0" dirty="0">
                <a:solidFill>
                  <a:srgbClr val="000000"/>
                </a:solidFill>
                <a:effectLst/>
                <a:latin typeface="Cambria" panose="02040503050406030204" pitchFamily="18" charset="0"/>
              </a:rPr>
              <a:t>- Visar orsak och förutsedd verkan</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F</a:t>
            </a:r>
            <a:r>
              <a:rPr lang="sv-SE" sz="1800" b="0" i="0" dirty="0">
                <a:solidFill>
                  <a:srgbClr val="000000"/>
                </a:solidFill>
                <a:effectLst/>
                <a:latin typeface="Segoe UI" panose="020B0502040204020203" pitchFamily="34" charset="0"/>
              </a:rPr>
              <a:t>örändringateorin ska också </a:t>
            </a:r>
            <a:r>
              <a:rPr lang="sv-SE" sz="1800" b="0" i="0" dirty="0">
                <a:solidFill>
                  <a:srgbClr val="000000"/>
                </a:solidFill>
                <a:effectLst/>
                <a:latin typeface="Cambria" panose="02040503050406030204" pitchFamily="18" charset="0"/>
              </a:rPr>
              <a:t>visa hur projektet bidrar till att lösa utmaningen eller utmaningarna som identifierats i utlysningen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panose="02040503050406030204" pitchFamily="18" charset="0"/>
              </a:rPr>
              <a:t>Frågorna i Min ansökan är ställda så att ni får vägledning i att beskriva er förändringsteori.  </a:t>
            </a:r>
            <a:endParaRPr lang="sv-SE" sz="2800" b="0" i="0" dirty="0">
              <a:solidFill>
                <a:srgbClr val="000000"/>
              </a:solidFill>
              <a:effectLst/>
              <a:latin typeface="Segoe UI" panose="020B0502040204020203" pitchFamily="34" charset="0"/>
            </a:endParaRPr>
          </a:p>
          <a:p>
            <a:pPr algn="l" rtl="0" fontAlgn="base"/>
            <a:endParaRPr lang="sv-SE" sz="1800" dirty="0">
              <a:solidFill>
                <a:srgbClr val="000000"/>
              </a:solidFill>
              <a:latin typeface="Cambria"/>
              <a:ea typeface="Cambria"/>
            </a:endParaRPr>
          </a:p>
          <a:p>
            <a:pPr algn="l" rtl="0" fontAlgn="base"/>
            <a:r>
              <a:rPr lang="sv-SE" sz="1800" dirty="0">
                <a:solidFill>
                  <a:srgbClr val="000000"/>
                </a:solidFill>
                <a:latin typeface="Cambria"/>
                <a:ea typeface="Cambria"/>
              </a:rPr>
              <a:t>Ni</a:t>
            </a:r>
            <a:r>
              <a:rPr lang="sv-SE" sz="1800" b="0" i="0" dirty="0">
                <a:solidFill>
                  <a:srgbClr val="000000"/>
                </a:solidFill>
                <a:effectLst/>
                <a:latin typeface="Cambria"/>
                <a:ea typeface="Cambria"/>
              </a:rPr>
              <a:t> som söker ska inte infoga </a:t>
            </a:r>
            <a:r>
              <a:rPr lang="sv-SE" sz="1800" dirty="0">
                <a:solidFill>
                  <a:srgbClr val="000000"/>
                </a:solidFill>
                <a:latin typeface="Cambria"/>
                <a:ea typeface="Cambria"/>
              </a:rPr>
              <a:t>er</a:t>
            </a:r>
            <a:r>
              <a:rPr lang="sv-SE" sz="1800" b="0" i="0" dirty="0">
                <a:solidFill>
                  <a:srgbClr val="000000"/>
                </a:solidFill>
                <a:effectLst/>
                <a:latin typeface="Cambria"/>
                <a:ea typeface="Cambria"/>
              </a:rPr>
              <a:t> </a:t>
            </a:r>
            <a:r>
              <a:rPr lang="sv-SE" sz="1800" dirty="0">
                <a:solidFill>
                  <a:srgbClr val="000000"/>
                </a:solidFill>
                <a:latin typeface="Cambria"/>
                <a:ea typeface="Cambria"/>
              </a:rPr>
              <a:t>projektidé</a:t>
            </a:r>
            <a:r>
              <a:rPr lang="sv-SE" sz="1800" b="0" i="0" dirty="0">
                <a:solidFill>
                  <a:srgbClr val="000000"/>
                </a:solidFill>
                <a:effectLst/>
                <a:latin typeface="Cambria"/>
                <a:ea typeface="Cambria"/>
              </a:rPr>
              <a:t> i en förändringsteori, utan tvärtom. I</a:t>
            </a:r>
            <a:r>
              <a:rPr lang="sv-SE" sz="1800" dirty="0">
                <a:solidFill>
                  <a:srgbClr val="000000"/>
                </a:solidFill>
                <a:latin typeface="Cambria"/>
                <a:ea typeface="Cambria"/>
              </a:rPr>
              <a:t>dén</a:t>
            </a:r>
            <a:r>
              <a:rPr lang="sv-SE" sz="1800" b="0" i="0" dirty="0">
                <a:solidFill>
                  <a:srgbClr val="000000"/>
                </a:solidFill>
                <a:effectLst/>
                <a:latin typeface="Cambria"/>
                <a:ea typeface="Cambria"/>
              </a:rPr>
              <a:t> ska från början bygga på en vilja, och en teori att förändra!</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mbria"/>
                <a:ea typeface="Cambria"/>
              </a:rPr>
              <a:t>(vi på Tillväxtverket kallar detta Förändringsteori, men andra begrepp som används och som ni kanske känner igen kan vara interventionslogik, verksamhetslogik, eller kort och gott projektets röda tråd. Ni kommer stöta på begreppet förändringsteori hos oss fler gånger eftersom det </a:t>
            </a:r>
            <a:r>
              <a:rPr lang="sv-SE" sz="1800" b="0" i="0" dirty="0">
                <a:solidFill>
                  <a:srgbClr val="000000"/>
                </a:solidFill>
                <a:effectLst/>
                <a:latin typeface="Segoe UI"/>
                <a:cs typeface="Segoe UI"/>
              </a:rPr>
              <a:t>är</a:t>
            </a:r>
            <a:r>
              <a:rPr lang="sv-SE" sz="1800" b="0" i="0" dirty="0">
                <a:solidFill>
                  <a:srgbClr val="000000"/>
                </a:solidFill>
                <a:effectLst/>
                <a:latin typeface="Cambria"/>
                <a:ea typeface="Cambria"/>
              </a:rPr>
              <a:t> det begrepp som använts vid framtagande av programmen.)</a:t>
            </a:r>
            <a:endParaRPr lang="sv-SE" sz="2800" b="0" i="0" dirty="0">
              <a:solidFill>
                <a:srgbClr val="000000"/>
              </a:solidFill>
              <a:effectLst/>
              <a:latin typeface="Cambria"/>
              <a:ea typeface="Cambria"/>
            </a:endParaRPr>
          </a:p>
          <a:p>
            <a:pPr algn="l" rtl="0" fontAlgn="base"/>
            <a:r>
              <a:rPr lang="sv-SE" sz="1800" b="0" i="0" dirty="0">
                <a:solidFill>
                  <a:srgbClr val="000000"/>
                </a:solidFill>
                <a:effectLst/>
                <a:latin typeface="Cambria" panose="02040503050406030204" pitchFamily="18" charset="0"/>
              </a:rPr>
              <a:t>  </a:t>
            </a:r>
            <a:endParaRPr lang="sv-SE" sz="2800" b="0" i="0" dirty="0">
              <a:solidFill>
                <a:srgbClr val="000000"/>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8</a:t>
            </a:fld>
            <a:endParaRPr lang="sv-SE"/>
          </a:p>
        </p:txBody>
      </p:sp>
    </p:spTree>
    <p:extLst>
      <p:ext uri="{BB962C8B-B14F-4D97-AF65-F5344CB8AC3E}">
        <p14:creationId xmlns:p14="http://schemas.microsoft.com/office/powerpoint/2010/main" val="65944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800" dirty="0">
                <a:solidFill>
                  <a:srgbClr val="000000"/>
                </a:solidFill>
                <a:latin typeface="Cambria"/>
                <a:ea typeface="Cambria"/>
              </a:rPr>
              <a:t>Här är ett exempel på ett projekts förändringsteori.  </a:t>
            </a:r>
            <a:r>
              <a:rPr lang="sv-SE" sz="1800" b="0" i="0" dirty="0">
                <a:solidFill>
                  <a:srgbClr val="000000"/>
                </a:solidFill>
                <a:effectLst/>
                <a:latin typeface="Cambria"/>
                <a:ea typeface="Cambria"/>
              </a:rPr>
              <a:t> </a:t>
            </a:r>
            <a:endParaRPr lang="sv-SE" b="0" i="0" dirty="0">
              <a:solidFill>
                <a:srgbClr val="000000"/>
              </a:solidFill>
              <a:effectLst/>
              <a:latin typeface="Segoe UI"/>
              <a:ea typeface="Cambria"/>
              <a:cs typeface="Segoe UI"/>
            </a:endParaRP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a:pPr>
            <a:r>
              <a:rPr lang="sv-SE" sz="1800" dirty="0">
                <a:solidFill>
                  <a:srgbClr val="000000"/>
                </a:solidFill>
                <a:latin typeface="Cambria"/>
                <a:ea typeface="Cambria"/>
              </a:rPr>
              <a:t> </a:t>
            </a:r>
            <a:r>
              <a:rPr lang="sv-SE" sz="1800" b="1" dirty="0">
                <a:solidFill>
                  <a:srgbClr val="000000"/>
                </a:solidFill>
                <a:latin typeface="Cambria"/>
                <a:ea typeface="Cambria"/>
              </a:rPr>
              <a:t>Utmaning och behov</a:t>
            </a:r>
            <a:r>
              <a:rPr lang="sv-SE" sz="1800" dirty="0">
                <a:solidFill>
                  <a:srgbClr val="000000"/>
                </a:solidFill>
                <a:latin typeface="Cambria"/>
                <a:ea typeface="Cambria"/>
              </a:rPr>
              <a:t>: I</a:t>
            </a:r>
            <a:r>
              <a:rPr lang="sv-SE" sz="1800" b="0" i="0" dirty="0">
                <a:solidFill>
                  <a:srgbClr val="000000"/>
                </a:solidFill>
                <a:effectLst/>
                <a:latin typeface="Cambria"/>
                <a:ea typeface="Cambria"/>
              </a:rPr>
              <a:t> industrin är det hög energiförbrukning och energin som produceras leder till höga utsläpp av koldioxid</a:t>
            </a:r>
            <a:r>
              <a:rPr lang="sv-SE" sz="1800" dirty="0">
                <a:solidFill>
                  <a:srgbClr val="000000"/>
                </a:solidFill>
                <a:latin typeface="Cambria"/>
                <a:ea typeface="Cambria"/>
              </a:rPr>
              <a:t>.</a:t>
            </a:r>
            <a:r>
              <a:rPr lang="sv-SE" sz="1800" b="0" i="0" dirty="0">
                <a:solidFill>
                  <a:srgbClr val="000000"/>
                </a:solidFill>
                <a:effectLst/>
                <a:latin typeface="Cambria"/>
                <a:ea typeface="Cambria"/>
              </a:rPr>
              <a:t> </a:t>
            </a:r>
            <a:r>
              <a:rPr lang="sv-SE" sz="1800" dirty="0">
                <a:solidFill>
                  <a:srgbClr val="000000"/>
                </a:solidFill>
                <a:latin typeface="Cambria"/>
                <a:ea typeface="Cambria"/>
              </a:rPr>
              <a:t>Det </a:t>
            </a:r>
            <a:r>
              <a:rPr lang="sv-SE" sz="1800" b="0" i="0" dirty="0">
                <a:solidFill>
                  <a:srgbClr val="000000"/>
                </a:solidFill>
                <a:effectLst/>
                <a:latin typeface="Cambria"/>
                <a:ea typeface="Cambria"/>
              </a:rPr>
              <a:t>bidrar till den globala uppvärmningen och en förstörd planet.  </a:t>
            </a: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startAt="2"/>
            </a:pPr>
            <a:r>
              <a:rPr lang="sv-SE" sz="1800" dirty="0">
                <a:solidFill>
                  <a:srgbClr val="000000"/>
                </a:solidFill>
                <a:latin typeface="Cambria"/>
                <a:ea typeface="Cambria"/>
              </a:rPr>
              <a:t> </a:t>
            </a:r>
            <a:r>
              <a:rPr lang="sv-SE" sz="1800" b="1" dirty="0">
                <a:solidFill>
                  <a:srgbClr val="000000"/>
                </a:solidFill>
                <a:latin typeface="Cambria"/>
                <a:ea typeface="Cambria"/>
              </a:rPr>
              <a:t>Formulering av projektidé: </a:t>
            </a:r>
            <a:r>
              <a:rPr lang="sv-SE" sz="1800" dirty="0">
                <a:solidFill>
                  <a:srgbClr val="000000"/>
                </a:solidFill>
                <a:latin typeface="Cambria"/>
                <a:ea typeface="Cambria"/>
              </a:rPr>
              <a:t>Några</a:t>
            </a:r>
            <a:r>
              <a:rPr lang="sv-SE" sz="1800" b="0" i="0" dirty="0">
                <a:solidFill>
                  <a:srgbClr val="000000"/>
                </a:solidFill>
                <a:effectLst/>
                <a:latin typeface="Cambria"/>
                <a:ea typeface="Cambria"/>
              </a:rPr>
              <a:t> kloka personer tar till sig </a:t>
            </a:r>
            <a:r>
              <a:rPr lang="sv-SE" sz="1800" b="1" i="0" dirty="0">
                <a:solidFill>
                  <a:srgbClr val="000000"/>
                </a:solidFill>
                <a:effectLst/>
                <a:latin typeface="Cambria"/>
                <a:ea typeface="Cambria"/>
              </a:rPr>
              <a:t>utmaningen och funderar</a:t>
            </a:r>
            <a:r>
              <a:rPr lang="sv-SE" sz="1800" b="0" i="0" dirty="0">
                <a:solidFill>
                  <a:srgbClr val="000000"/>
                </a:solidFill>
                <a:effectLst/>
                <a:latin typeface="Cambria"/>
                <a:ea typeface="Cambria"/>
              </a:rPr>
              <a:t> på vad för projekt som behövs för att bidra till att lösa utmaningen.  </a:t>
            </a: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startAt="3"/>
            </a:pPr>
            <a:r>
              <a:rPr lang="sv-SE" sz="1800" dirty="0">
                <a:solidFill>
                  <a:srgbClr val="000000"/>
                </a:solidFill>
                <a:latin typeface="Cambria"/>
                <a:ea typeface="Cambria"/>
              </a:rPr>
              <a:t> </a:t>
            </a:r>
            <a:r>
              <a:rPr lang="sv-SE" sz="1800" b="1" dirty="0">
                <a:solidFill>
                  <a:srgbClr val="000000"/>
                </a:solidFill>
                <a:latin typeface="Cambria"/>
                <a:ea typeface="Cambria"/>
              </a:rPr>
              <a:t>Aktiviteter</a:t>
            </a:r>
            <a:r>
              <a:rPr lang="sv-SE" sz="1800" dirty="0">
                <a:solidFill>
                  <a:srgbClr val="000000"/>
                </a:solidFill>
                <a:latin typeface="Cambria"/>
                <a:ea typeface="Cambria"/>
              </a:rPr>
              <a:t>: De </a:t>
            </a:r>
            <a:r>
              <a:rPr lang="sv-SE" sz="1800" b="0" i="0" dirty="0">
                <a:solidFill>
                  <a:srgbClr val="000000"/>
                </a:solidFill>
                <a:effectLst/>
                <a:latin typeface="Cambria"/>
                <a:ea typeface="Cambria"/>
              </a:rPr>
              <a:t>tror att </a:t>
            </a:r>
            <a:r>
              <a:rPr lang="sv-SE" sz="1800" b="1" i="0" dirty="0">
                <a:solidFill>
                  <a:srgbClr val="000000"/>
                </a:solidFill>
                <a:effectLst/>
                <a:latin typeface="Cambria"/>
                <a:ea typeface="Cambria"/>
              </a:rPr>
              <a:t>lösningen </a:t>
            </a:r>
            <a:r>
              <a:rPr lang="sv-SE" sz="1800" b="0" i="0" dirty="0">
                <a:solidFill>
                  <a:srgbClr val="000000"/>
                </a:solidFill>
                <a:effectLst/>
                <a:latin typeface="Cambria"/>
                <a:ea typeface="Cambria"/>
              </a:rPr>
              <a:t>är att </a:t>
            </a:r>
            <a:r>
              <a:rPr lang="sv-SE" sz="1800" b="1" i="0" dirty="0">
                <a:solidFill>
                  <a:srgbClr val="000000"/>
                </a:solidFill>
                <a:effectLst/>
                <a:latin typeface="Cambria"/>
                <a:ea typeface="Cambria"/>
              </a:rPr>
              <a:t>företagen behöver kunskap</a:t>
            </a:r>
            <a:r>
              <a:rPr lang="sv-SE" sz="1800" b="0" i="0" dirty="0">
                <a:solidFill>
                  <a:srgbClr val="000000"/>
                </a:solidFill>
                <a:effectLst/>
                <a:latin typeface="Cambria"/>
                <a:ea typeface="Cambria"/>
              </a:rPr>
              <a:t> kring energianvändning och sätter samman ett arbetspaket med ett antal aktiviteter (workshops, energivandringar och energikartläggningar) som de erbjuder företagen.  </a:t>
            </a: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startAt="4"/>
            </a:pPr>
            <a:r>
              <a:rPr lang="sv-SE" sz="1800" dirty="0">
                <a:solidFill>
                  <a:srgbClr val="000000"/>
                </a:solidFill>
                <a:latin typeface="Cambria"/>
                <a:ea typeface="Cambria"/>
              </a:rPr>
              <a:t> </a:t>
            </a:r>
            <a:r>
              <a:rPr lang="sv-SE" sz="1800" b="1" dirty="0">
                <a:solidFill>
                  <a:srgbClr val="000000"/>
                </a:solidFill>
                <a:latin typeface="Cambria"/>
                <a:ea typeface="Cambria"/>
              </a:rPr>
              <a:t>Resultat på kort sikt</a:t>
            </a:r>
            <a:r>
              <a:rPr lang="sv-SE" sz="1800" dirty="0">
                <a:solidFill>
                  <a:srgbClr val="000000"/>
                </a:solidFill>
                <a:latin typeface="Cambria"/>
                <a:ea typeface="Cambria"/>
              </a:rPr>
              <a:t>: Genom</a:t>
            </a:r>
            <a:r>
              <a:rPr lang="sv-SE" sz="1800" b="0" i="0" dirty="0">
                <a:solidFill>
                  <a:srgbClr val="000000"/>
                </a:solidFill>
                <a:effectLst/>
                <a:latin typeface="Cambria"/>
                <a:ea typeface="Cambria"/>
              </a:rPr>
              <a:t> sitt deltagande i aktiviteterna uppnås </a:t>
            </a:r>
            <a:r>
              <a:rPr lang="sv-SE" sz="1800" b="1" i="0" dirty="0">
                <a:solidFill>
                  <a:srgbClr val="000000"/>
                </a:solidFill>
                <a:effectLst/>
                <a:latin typeface="Cambria"/>
                <a:ea typeface="Cambria"/>
              </a:rPr>
              <a:t>resultat på kort sikt</a:t>
            </a:r>
            <a:r>
              <a:rPr lang="sv-SE" sz="1800" b="0" i="0" dirty="0">
                <a:solidFill>
                  <a:srgbClr val="000000"/>
                </a:solidFill>
                <a:effectLst/>
                <a:latin typeface="Cambria"/>
                <a:ea typeface="Cambria"/>
              </a:rPr>
              <a:t> genom att företagen får </a:t>
            </a:r>
            <a:r>
              <a:rPr lang="sv-SE" sz="1800" b="1" i="0" dirty="0">
                <a:solidFill>
                  <a:srgbClr val="000000"/>
                </a:solidFill>
                <a:effectLst/>
                <a:latin typeface="Cambria"/>
                <a:ea typeface="Cambria"/>
              </a:rPr>
              <a:t>ökad kunskap</a:t>
            </a:r>
            <a:r>
              <a:rPr lang="sv-SE" sz="1800" b="0" i="0" dirty="0">
                <a:solidFill>
                  <a:srgbClr val="000000"/>
                </a:solidFill>
                <a:effectLst/>
                <a:latin typeface="Cambria"/>
                <a:ea typeface="Cambria"/>
              </a:rPr>
              <a:t> och förmåga för att minska sin energiförbrukning</a:t>
            </a:r>
            <a:r>
              <a:rPr lang="sv-SE" sz="1800" b="0" i="0" strike="noStrike" dirty="0">
                <a:solidFill>
                  <a:srgbClr val="000000"/>
                </a:solidFill>
                <a:effectLst/>
                <a:latin typeface="Cambria"/>
                <a:ea typeface="Cambria"/>
              </a:rPr>
              <a:t>.</a:t>
            </a:r>
            <a:r>
              <a:rPr lang="sv-SE" sz="1800" b="0" i="0" strike="noStrike" dirty="0">
                <a:solidFill>
                  <a:srgbClr val="D13438"/>
                </a:solidFill>
                <a:effectLst/>
                <a:latin typeface="Cambria"/>
                <a:ea typeface="Cambria"/>
              </a:rPr>
              <a:t> Projektet har lett till förä</a:t>
            </a:r>
            <a:r>
              <a:rPr lang="sv-SE" sz="1800" b="0" i="0" strike="noStrike" dirty="0">
                <a:solidFill>
                  <a:srgbClr val="000000"/>
                </a:solidFill>
                <a:effectLst/>
                <a:latin typeface="Cambria"/>
                <a:ea typeface="Cambria"/>
              </a:rPr>
              <a:t>ndrade förmågor.</a:t>
            </a: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startAt="5"/>
            </a:pPr>
            <a:r>
              <a:rPr lang="sv-SE" sz="1800" b="1" dirty="0">
                <a:solidFill>
                  <a:srgbClr val="000000"/>
                </a:solidFill>
                <a:latin typeface="Cambria"/>
                <a:ea typeface="Cambria"/>
              </a:rPr>
              <a:t> Resultat </a:t>
            </a:r>
            <a:r>
              <a:rPr lang="sv-SE" sz="1800" b="1" i="0" dirty="0">
                <a:solidFill>
                  <a:srgbClr val="000000"/>
                </a:solidFill>
                <a:effectLst/>
                <a:latin typeface="Cambria"/>
                <a:ea typeface="Cambria"/>
              </a:rPr>
              <a:t>på medellång sikt,</a:t>
            </a:r>
            <a:r>
              <a:rPr lang="sv-SE" sz="1800" b="0" i="0" dirty="0">
                <a:solidFill>
                  <a:srgbClr val="000000"/>
                </a:solidFill>
                <a:effectLst/>
                <a:latin typeface="Cambria"/>
                <a:ea typeface="Cambria"/>
              </a:rPr>
              <a:t> det som händer under projektet men först när deltagarna är tillbaka på sina företag</a:t>
            </a:r>
            <a:r>
              <a:rPr lang="sv-SE" sz="1800" dirty="0">
                <a:solidFill>
                  <a:srgbClr val="000000"/>
                </a:solidFill>
                <a:latin typeface="Cambria"/>
                <a:ea typeface="Cambria"/>
              </a:rPr>
              <a:t>,</a:t>
            </a:r>
            <a:r>
              <a:rPr lang="sv-SE" sz="1800" b="0" i="0" dirty="0">
                <a:solidFill>
                  <a:srgbClr val="000000"/>
                </a:solidFill>
                <a:effectLst/>
                <a:latin typeface="Cambria"/>
                <a:ea typeface="Cambria"/>
              </a:rPr>
              <a:t> uppstår när de </a:t>
            </a:r>
            <a:r>
              <a:rPr lang="sv-SE" sz="1800" b="1" i="0" dirty="0">
                <a:solidFill>
                  <a:srgbClr val="000000"/>
                </a:solidFill>
                <a:effectLst/>
                <a:latin typeface="Cambria"/>
                <a:ea typeface="Cambria"/>
              </a:rPr>
              <a:t>börjar omsätta kunskapen i den egna verksamheten</a:t>
            </a:r>
            <a:r>
              <a:rPr lang="sv-SE" sz="1800" b="0" i="0" dirty="0">
                <a:solidFill>
                  <a:srgbClr val="000000"/>
                </a:solidFill>
                <a:effectLst/>
                <a:latin typeface="Cambria"/>
                <a:ea typeface="Cambria"/>
              </a:rPr>
              <a:t>.  Projektet har lett till förändrade beteenden.</a:t>
            </a:r>
            <a:endParaRPr lang="sv-SE" dirty="0">
              <a:cs typeface="Calibri"/>
            </a:endParaRP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buFont typeface="+mj-lt"/>
              <a:buAutoNum type="arabicPeriod" startAt="6"/>
            </a:pPr>
            <a:r>
              <a:rPr lang="sv-SE" sz="1800" b="1" dirty="0">
                <a:solidFill>
                  <a:srgbClr val="000000"/>
                </a:solidFill>
                <a:latin typeface="Cambria"/>
                <a:ea typeface="Cambria"/>
              </a:rPr>
              <a:t> Effekt på lång sikt:</a:t>
            </a:r>
            <a:r>
              <a:rPr lang="sv-SE" sz="1800" b="1" i="0" dirty="0">
                <a:solidFill>
                  <a:srgbClr val="000000"/>
                </a:solidFill>
                <a:effectLst/>
                <a:latin typeface="Cambria"/>
                <a:ea typeface="Cambria"/>
              </a:rPr>
              <a:t> </a:t>
            </a:r>
            <a:r>
              <a:rPr lang="sv-SE" sz="1800" b="0" i="0" dirty="0">
                <a:solidFill>
                  <a:srgbClr val="000000"/>
                </a:solidFill>
                <a:effectLst/>
                <a:latin typeface="Cambria"/>
                <a:ea typeface="Cambria"/>
              </a:rPr>
              <a:t>den omsatta kunskapen i företagen har resulterat i att det går att följa upp och </a:t>
            </a:r>
            <a:r>
              <a:rPr lang="sv-SE" sz="1800" b="1" i="0" dirty="0">
                <a:solidFill>
                  <a:srgbClr val="000000"/>
                </a:solidFill>
                <a:effectLst/>
                <a:latin typeface="Cambria"/>
                <a:ea typeface="Cambria"/>
              </a:rPr>
              <a:t>mäta att energiförbrukningen faktiskt minskat</a:t>
            </a:r>
            <a:r>
              <a:rPr lang="sv-SE" sz="1800" b="1" dirty="0">
                <a:solidFill>
                  <a:srgbClr val="000000"/>
                </a:solidFill>
                <a:latin typeface="Cambria"/>
                <a:ea typeface="Cambria"/>
              </a:rPr>
              <a:t> i regionen</a:t>
            </a:r>
            <a:r>
              <a:rPr lang="sv-SE" sz="1800" b="0" i="0" dirty="0">
                <a:solidFill>
                  <a:srgbClr val="000000"/>
                </a:solidFill>
                <a:effectLst/>
                <a:latin typeface="Cambria"/>
                <a:ea typeface="Cambria"/>
              </a:rPr>
              <a:t>. </a:t>
            </a:r>
          </a:p>
          <a:p>
            <a:pPr algn="l" rtl="0" fontAlgn="base"/>
            <a:r>
              <a:rPr lang="sv-SE" sz="1800" b="0" i="0" dirty="0">
                <a:solidFill>
                  <a:srgbClr val="000000"/>
                </a:solidFill>
                <a:effectLst/>
                <a:latin typeface="Cambria" panose="02040503050406030204" pitchFamily="18" charset="0"/>
              </a:rPr>
              <a:t> </a:t>
            </a:r>
            <a:endParaRPr lang="sv-SE" b="0" i="0" dirty="0">
              <a:solidFill>
                <a:srgbClr val="000000"/>
              </a:solidFill>
              <a:effectLst/>
              <a:latin typeface="Segoe UI" panose="020B0502040204020203" pitchFamily="34" charset="0"/>
            </a:endParaRPr>
          </a:p>
          <a:p>
            <a:pPr fontAlgn="base"/>
            <a:r>
              <a:rPr lang="sv-SE" sz="1800" b="1" dirty="0">
                <a:solidFill>
                  <a:srgbClr val="000000"/>
                </a:solidFill>
                <a:latin typeface="Cambria"/>
                <a:ea typeface="Cambria"/>
              </a:rPr>
              <a:t>Agenda 2030:</a:t>
            </a:r>
            <a:r>
              <a:rPr lang="sv-SE" sz="1800" dirty="0">
                <a:solidFill>
                  <a:srgbClr val="000000"/>
                </a:solidFill>
                <a:latin typeface="Cambria"/>
                <a:ea typeface="Cambria"/>
              </a:rPr>
              <a:t> Projektets</a:t>
            </a:r>
            <a:r>
              <a:rPr lang="sv-SE" sz="1800" b="0" i="0" dirty="0">
                <a:solidFill>
                  <a:srgbClr val="000000"/>
                </a:solidFill>
                <a:effectLst/>
                <a:latin typeface="Cambria"/>
                <a:ea typeface="Cambria"/>
              </a:rPr>
              <a:t> genomförande har bidragit till ett grönare och </a:t>
            </a:r>
            <a:r>
              <a:rPr lang="sv-SE" sz="1800" b="0" i="0" dirty="0" err="1">
                <a:solidFill>
                  <a:srgbClr val="000000"/>
                </a:solidFill>
                <a:effectLst/>
                <a:latin typeface="Cambria"/>
                <a:ea typeface="Cambria"/>
              </a:rPr>
              <a:t>koldioxidsnålare</a:t>
            </a:r>
            <a:r>
              <a:rPr lang="sv-SE" sz="1800" b="0" i="0" dirty="0">
                <a:solidFill>
                  <a:srgbClr val="000000"/>
                </a:solidFill>
                <a:effectLst/>
                <a:latin typeface="Cambria"/>
                <a:ea typeface="Cambria"/>
              </a:rPr>
              <a:t> Europa.</a:t>
            </a:r>
            <a:endParaRPr lang="sv-SE" b="0" i="0" dirty="0">
              <a:solidFill>
                <a:srgbClr val="000000"/>
              </a:solidFill>
              <a:effectLst/>
              <a:latin typeface="Cambria"/>
              <a:ea typeface="Cambria"/>
            </a:endParaRPr>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9</a:t>
            </a:fld>
            <a:endParaRPr lang="sv-SE"/>
          </a:p>
        </p:txBody>
      </p:sp>
    </p:spTree>
    <p:extLst>
      <p:ext uri="{BB962C8B-B14F-4D97-AF65-F5344CB8AC3E}">
        <p14:creationId xmlns:p14="http://schemas.microsoft.com/office/powerpoint/2010/main" val="3252741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3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a:t>Skriv rubrik</a:t>
            </a:r>
          </a:p>
        </p:txBody>
      </p:sp>
      <p:sp>
        <p:nvSpPr>
          <p:cNvPr id="3" name="Underrubrik 2"/>
          <p:cNvSpPr>
            <a:spLocks noGrp="1"/>
          </p:cNvSpPr>
          <p:nvPr>
            <p:ph type="subTitle" idx="1" hasCustomPrompt="1"/>
          </p:nvPr>
        </p:nvSpPr>
        <p:spPr>
          <a:xfrm>
            <a:off x="1624355" y="5810943"/>
            <a:ext cx="7917406" cy="392695"/>
          </a:xfrm>
        </p:spPr>
        <p:txBody>
          <a:bodyPr lIns="0" tIns="0" rIns="0" bIns="0" anchor="b"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22" name="Datum"/>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a:t>Datum</a:t>
            </a:r>
          </a:p>
        </p:txBody>
      </p:sp>
      <p:pic>
        <p:nvPicPr>
          <p:cNvPr id="7" name="Bildobjekt 6"/>
          <p:cNvPicPr>
            <a:picLocks noChangeAspect="1"/>
          </p:cNvPicPr>
          <p:nvPr userDrawn="1"/>
        </p:nvPicPr>
        <p:blipFill>
          <a:blip r:embed="rId3"/>
          <a:stretch>
            <a:fillRect/>
          </a:stretch>
        </p:blipFill>
        <p:spPr>
          <a:xfrm>
            <a:off x="10882959" y="6197683"/>
            <a:ext cx="972000" cy="460715"/>
          </a:xfrm>
          <a:prstGeom prst="rect">
            <a:avLst/>
          </a:prstGeom>
        </p:spPr>
      </p:pic>
      <p:sp>
        <p:nvSpPr>
          <p:cNvPr id="15" name="Rätvinklig triangel 14"/>
          <p:cNvSpPr/>
          <p:nvPr userDrawn="1"/>
        </p:nvSpPr>
        <p:spPr>
          <a:xfrm rot="5400000">
            <a:off x="23978" y="-18666"/>
            <a:ext cx="4361188" cy="4398523"/>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userDrawn="1"/>
        </p:nvSpPr>
        <p:spPr>
          <a:xfrm>
            <a:off x="1081038" y="-276983"/>
            <a:ext cx="10029925" cy="276999"/>
          </a:xfrm>
          <a:prstGeom prst="rect">
            <a:avLst/>
          </a:prstGeom>
          <a:noFill/>
        </p:spPr>
        <p:txBody>
          <a:bodyPr wrap="none" rtlCol="0">
            <a:spAutoFit/>
          </a:bodyPr>
          <a:lstStyle/>
          <a:p>
            <a:r>
              <a:rPr lang="sv-SE" sz="1200">
                <a:solidFill>
                  <a:srgbClr val="FF0000"/>
                </a:solidFill>
              </a:rPr>
              <a:t>För att infoga bakgrundsbild, högerklicka på vit yta och välj alternativet Formatera</a:t>
            </a:r>
            <a:r>
              <a:rPr lang="sv-SE" sz="1200" baseline="0">
                <a:solidFill>
                  <a:srgbClr val="FF0000"/>
                </a:solidFill>
              </a:rPr>
              <a:t> bakgrund. Välj Bild ute till höger och sedan fil och välj önskad bakgrundsbild</a:t>
            </a:r>
            <a:endParaRPr lang="sv-SE" sz="1200">
              <a:solidFill>
                <a:srgbClr val="FF0000"/>
              </a:solidFill>
            </a:endParaRPr>
          </a:p>
        </p:txBody>
      </p:sp>
    </p:spTree>
    <p:extLst>
      <p:ext uri="{BB962C8B-B14F-4D97-AF65-F5344CB8AC3E}">
        <p14:creationId xmlns:p14="http://schemas.microsoft.com/office/powerpoint/2010/main" val="152152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stor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243139" y="84084"/>
            <a:ext cx="5040000"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6243140" y="1176500"/>
            <a:ext cx="5040000" cy="473075"/>
          </a:xfrm>
        </p:spPr>
        <p:txBody>
          <a:bodyPr>
            <a:noAutofit/>
          </a:bodyPr>
          <a:lstStyle>
            <a:lvl1pPr marL="0" indent="0">
              <a:buFontTx/>
              <a:buNone/>
              <a:defRPr sz="2600" b="1">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6243140" y="1776539"/>
            <a:ext cx="5040000"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5991260" cy="6858000"/>
          </a:xfrm>
        </p:spPr>
        <p:txBody>
          <a:bodyPr/>
          <a:lstStyle>
            <a:lvl1pPr marL="0" indent="0">
              <a:buFontTx/>
              <a:buNone/>
              <a:defRPr/>
            </a:lvl1pPr>
          </a:lstStyle>
          <a:p>
            <a:r>
              <a:rPr lang="sv-SE"/>
              <a:t>Tryck på ikonen om du vill lägga till en bild. Infoga från G:\Gemensamt\Bilder och illustrationer PPT</a:t>
            </a:r>
          </a:p>
        </p:txBody>
      </p:sp>
    </p:spTree>
    <p:extLst>
      <p:ext uri="{BB962C8B-B14F-4D97-AF65-F5344CB8AC3E}">
        <p14:creationId xmlns:p14="http://schemas.microsoft.com/office/powerpoint/2010/main" val="2069217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655D8F-DEB4-4626-856E-6DB9E890EDE5}" type="datetime1">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9415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ld vänster stor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8008737" y="84084"/>
            <a:ext cx="3272038"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8008736" y="1176500"/>
            <a:ext cx="3248253" cy="473075"/>
          </a:xfrm>
        </p:spPr>
        <p:txBody>
          <a:bodyPr>
            <a:noAutofit/>
          </a:bodyPr>
          <a:lstStyle>
            <a:lvl1pPr marL="0" indent="0">
              <a:buFontTx/>
              <a:buNone/>
              <a:defRPr sz="2600" b="1">
                <a:latin typeface="+mj-lt"/>
              </a:defRPr>
            </a:lvl1pPr>
          </a:lstStyle>
          <a:p>
            <a:pPr lvl="0"/>
            <a:r>
              <a:rPr lang="sv-SE"/>
              <a:t>Skriv underrubrik</a:t>
            </a:r>
          </a:p>
        </p:txBody>
      </p:sp>
      <p:sp>
        <p:nvSpPr>
          <p:cNvPr id="9" name="Platshållare för text 8"/>
          <p:cNvSpPr>
            <a:spLocks noGrp="1"/>
          </p:cNvSpPr>
          <p:nvPr>
            <p:ph type="body" sz="quarter" idx="17" hasCustomPrompt="1"/>
          </p:nvPr>
        </p:nvSpPr>
        <p:spPr>
          <a:xfrm>
            <a:off x="8008736" y="1773238"/>
            <a:ext cx="3248025"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2C5FC5C-FE90-4021-B462-B94560601B2E}"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7714593"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0572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vänster smal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4499741" y="84084"/>
            <a:ext cx="6284747" cy="1040524"/>
          </a:xfrm>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4499742" y="1176500"/>
            <a:ext cx="6284747"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3" hasCustomPrompt="1"/>
          </p:nvPr>
        </p:nvSpPr>
        <p:spPr>
          <a:xfrm>
            <a:off x="4499742" y="1776539"/>
            <a:ext cx="6284912" cy="4121149"/>
          </a:xfrm>
        </p:spPr>
        <p:txBody>
          <a:bodyPr/>
          <a:lstStyle>
            <a:lvl1pPr>
              <a:defRPr baseline="0"/>
            </a:lvl1pPr>
            <a:lvl2pPr marL="273050" indent="-188913">
              <a:defRPr/>
            </a:lvl2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3984239" cy="6858000"/>
          </a:xfrm>
        </p:spPr>
        <p:txBody>
          <a:bodyPr/>
          <a:lstStyle>
            <a:lvl1pPr marL="0" indent="0">
              <a:buFontTx/>
              <a:buNone/>
              <a:defRPr/>
            </a:lvl1pPr>
          </a:lstStyle>
          <a:p>
            <a:r>
              <a:rPr lang="sv-SE"/>
              <a:t>Tryck på ikonen om du vill lägga till en bild. Infoga från G:\Gemensamt\Bilder och illustrationer PPT</a:t>
            </a:r>
          </a:p>
          <a:p>
            <a:endParaRPr lang="sv-SE"/>
          </a:p>
        </p:txBody>
      </p:sp>
      <p:sp>
        <p:nvSpPr>
          <p:cNvPr id="9" name="Rätvinklig triangel 8"/>
          <p:cNvSpPr/>
          <p:nvPr userDrawn="1"/>
        </p:nvSpPr>
        <p:spPr>
          <a:xfrm rot="5400000">
            <a:off x="13606" y="-12515"/>
            <a:ext cx="4027581" cy="4044176"/>
          </a:xfrm>
          <a:prstGeom prst="rtTriangle">
            <a:avLst/>
          </a:prstGeom>
          <a:solidFill>
            <a:srgbClr val="C9B8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878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stor triangel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8008737" y="84084"/>
            <a:ext cx="3272038"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8008736" y="1176500"/>
            <a:ext cx="3248253" cy="473075"/>
          </a:xfrm>
        </p:spPr>
        <p:txBody>
          <a:bodyPr>
            <a:noAutofit/>
          </a:bodyPr>
          <a:lstStyle>
            <a:lvl1pPr marL="0" indent="0">
              <a:buFontTx/>
              <a:buNone/>
              <a:defRPr sz="2600" b="1">
                <a:latin typeface="+mj-lt"/>
              </a:defRPr>
            </a:lvl1pPr>
          </a:lstStyle>
          <a:p>
            <a:pPr lvl="0"/>
            <a:r>
              <a:rPr lang="sv-SE"/>
              <a:t>Skriv underrubrik</a:t>
            </a:r>
          </a:p>
        </p:txBody>
      </p:sp>
      <p:sp>
        <p:nvSpPr>
          <p:cNvPr id="9" name="Platshållare för text 8"/>
          <p:cNvSpPr>
            <a:spLocks noGrp="1"/>
          </p:cNvSpPr>
          <p:nvPr>
            <p:ph type="body" sz="quarter" idx="17" hasCustomPrompt="1"/>
          </p:nvPr>
        </p:nvSpPr>
        <p:spPr>
          <a:xfrm>
            <a:off x="8008736" y="1773238"/>
            <a:ext cx="3248025"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7714593"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Tryck på ikonen om du vill lägga till en bild. Infoga från G:\Gemensamt\Bilder och illustrationer PPT</a:t>
            </a:r>
          </a:p>
          <a:p>
            <a:endParaRPr lang="sv-SE"/>
          </a:p>
        </p:txBody>
      </p:sp>
      <p:sp>
        <p:nvSpPr>
          <p:cNvPr id="13" name="Rätvinklig triangel 12"/>
          <p:cNvSpPr/>
          <p:nvPr userDrawn="1"/>
        </p:nvSpPr>
        <p:spPr>
          <a:xfrm rot="5400000">
            <a:off x="15309" y="-19525"/>
            <a:ext cx="4489134" cy="4519753"/>
          </a:xfrm>
          <a:prstGeom prst="rtTriangle">
            <a:avLst/>
          </a:prstGeom>
          <a:solidFill>
            <a:srgbClr val="C9B8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961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A28B31-46DD-4DC0-A5A8-39A47584E1CD}" type="datetimeFigureOut">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Tryck på ikonen om du vill lägga till en bild. Infoga från G:\Gemensamt\Bilder och illustrationer PPT</a:t>
            </a:r>
          </a:p>
          <a:p>
            <a:endParaRPr lang="sv-SE"/>
          </a:p>
        </p:txBody>
      </p:sp>
    </p:spTree>
    <p:extLst>
      <p:ext uri="{BB962C8B-B14F-4D97-AF65-F5344CB8AC3E}">
        <p14:creationId xmlns:p14="http://schemas.microsoft.com/office/powerpoint/2010/main" val="34867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A28B31-46DD-4DC0-A5A8-39A47584E1CD}" type="datetimeFigureOut">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62733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ida_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2CA28B31-46DD-4DC0-A5A8-39A47584E1CD}" type="datetimeFigureOut">
              <a:rPr lang="sv-SE" smtClean="0"/>
              <a:pPr/>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60000" cy="3060000"/>
          </a:xfrm>
          <a:prstGeom prst="rect">
            <a:avLst/>
          </a:prstGeom>
        </p:spPr>
      </p:pic>
    </p:spTree>
    <p:extLst>
      <p:ext uri="{BB962C8B-B14F-4D97-AF65-F5344CB8AC3E}">
        <p14:creationId xmlns:p14="http://schemas.microsoft.com/office/powerpoint/2010/main" val="395455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id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2CA28B31-46DD-4DC0-A5A8-39A47584E1CD}" type="datetimeFigureOut">
              <a:rPr lang="sv-SE" smtClean="0"/>
              <a:pPr/>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7" name="Likbent triangel 6"/>
          <p:cNvSpPr/>
          <p:nvPr userDrawn="1"/>
        </p:nvSpPr>
        <p:spPr>
          <a:xfrm>
            <a:off x="640306" y="5482623"/>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8256949" y="0"/>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363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CA28B31-46DD-4DC0-A5A8-39A47584E1CD}" type="datetimeFigureOut">
              <a:rPr lang="sv-SE" smtClean="0"/>
              <a:t>2023-01-30</a:t>
            </a:fld>
            <a:endParaRPr lang="sv-SE"/>
          </a:p>
        </p:txBody>
      </p:sp>
      <p:sp>
        <p:nvSpPr>
          <p:cNvPr id="5" name="Platshållare för bildnummer 4"/>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344110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CA28B31-46DD-4DC0-A5A8-39A47584E1CD}" type="datetimeFigureOut">
              <a:rPr lang="sv-SE" smtClean="0"/>
              <a:t>2023-01-30</a:t>
            </a:fld>
            <a:endParaRPr lang="sv-SE"/>
          </a:p>
        </p:txBody>
      </p:sp>
      <p:sp>
        <p:nvSpPr>
          <p:cNvPr id="4" name="Platshållare för bildnummer 3"/>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148430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Kapitel 1">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84" y="778368"/>
            <a:ext cx="3780000" cy="5346868"/>
          </a:xfrm>
          <a:prstGeom prst="rect">
            <a:avLst/>
          </a:prstGeom>
        </p:spPr>
      </p:pic>
    </p:spTree>
    <p:extLst>
      <p:ext uri="{BB962C8B-B14F-4D97-AF65-F5344CB8AC3E}">
        <p14:creationId xmlns:p14="http://schemas.microsoft.com/office/powerpoint/2010/main" val="125923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1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3070094"/>
            <a:ext cx="7881258" cy="392695"/>
          </a:xfrm>
        </p:spPr>
        <p:txBody>
          <a:bodyPr lIns="0" tIns="0" rIns="0" bIns="0" anchor="b"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540744"/>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15" name="Rätvinklig triangel 14"/>
          <p:cNvSpPr/>
          <p:nvPr userDrawn="1"/>
        </p:nvSpPr>
        <p:spPr>
          <a:xfrm rot="16200000" flipH="1">
            <a:off x="7810073" y="-20738"/>
            <a:ext cx="4361188" cy="4402667"/>
          </a:xfrm>
          <a:prstGeom prst="r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4231886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19" y="1281164"/>
            <a:ext cx="3420000" cy="4550298"/>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accent1"/>
                </a:solidFill>
              </a:defRPr>
            </a:lvl1pPr>
          </a:lstStyle>
          <a:p>
            <a:r>
              <a:rPr lang="sv-SE"/>
              <a:t>Skriv rubrik</a:t>
            </a:r>
          </a:p>
        </p:txBody>
      </p:sp>
    </p:spTree>
    <p:extLst>
      <p:ext uri="{BB962C8B-B14F-4D97-AF65-F5344CB8AC3E}">
        <p14:creationId xmlns:p14="http://schemas.microsoft.com/office/powerpoint/2010/main" val="3545844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 3">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736619" y="1299532"/>
            <a:ext cx="3420000" cy="4513561"/>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171400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 4">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99989" y="1323607"/>
            <a:ext cx="3888000" cy="4502947"/>
          </a:xfrm>
          <a:prstGeom prst="rect">
            <a:avLst/>
          </a:prstGeom>
        </p:spPr>
      </p:pic>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3363566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Kapitel 5">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5" name="Bildobjekt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939" t="4064" b="4127"/>
          <a:stretch/>
        </p:blipFill>
        <p:spPr>
          <a:xfrm>
            <a:off x="870692" y="1053736"/>
            <a:ext cx="3638369" cy="4868093"/>
          </a:xfrm>
          <a:prstGeom prst="rect">
            <a:avLst/>
          </a:prstGeom>
        </p:spPr>
      </p:pic>
    </p:spTree>
    <p:extLst>
      <p:ext uri="{BB962C8B-B14F-4D97-AF65-F5344CB8AC3E}">
        <p14:creationId xmlns:p14="http://schemas.microsoft.com/office/powerpoint/2010/main" val="1382401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 6">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909" y="1295983"/>
            <a:ext cx="3780000" cy="4555656"/>
          </a:xfrm>
          <a:prstGeom prst="rect">
            <a:avLst/>
          </a:prstGeom>
        </p:spPr>
      </p:pic>
    </p:spTree>
    <p:extLst>
      <p:ext uri="{BB962C8B-B14F-4D97-AF65-F5344CB8AC3E}">
        <p14:creationId xmlns:p14="http://schemas.microsoft.com/office/powerpoint/2010/main" val="377724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 7">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34370" y="888279"/>
            <a:ext cx="3780000" cy="5346865"/>
          </a:xfrm>
          <a:prstGeom prst="rect">
            <a:avLst/>
          </a:prstGeom>
        </p:spPr>
      </p:pic>
    </p:spTree>
    <p:extLst>
      <p:ext uri="{BB962C8B-B14F-4D97-AF65-F5344CB8AC3E}">
        <p14:creationId xmlns:p14="http://schemas.microsoft.com/office/powerpoint/2010/main" val="2439460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8">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19934" y="850674"/>
            <a:ext cx="3852000" cy="5448708"/>
          </a:xfrm>
          <a:prstGeom prst="rect">
            <a:avLst/>
          </a:prstGeom>
        </p:spPr>
      </p:pic>
    </p:spTree>
    <p:extLst>
      <p:ext uri="{BB962C8B-B14F-4D97-AF65-F5344CB8AC3E}">
        <p14:creationId xmlns:p14="http://schemas.microsoft.com/office/powerpoint/2010/main" val="3790583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Kapitel 9">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415" y="1351592"/>
            <a:ext cx="3744000" cy="4512279"/>
          </a:xfrm>
          <a:prstGeom prst="rect">
            <a:avLst/>
          </a:prstGeom>
        </p:spPr>
      </p:pic>
    </p:spTree>
    <p:extLst>
      <p:ext uri="{BB962C8B-B14F-4D97-AF65-F5344CB8AC3E}">
        <p14:creationId xmlns:p14="http://schemas.microsoft.com/office/powerpoint/2010/main" val="189474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 10">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884" y="60946"/>
            <a:ext cx="5616000" cy="7943931"/>
          </a:xfrm>
          <a:prstGeom prst="rect">
            <a:avLst/>
          </a:prstGeom>
        </p:spPr>
      </p:pic>
    </p:spTree>
    <p:extLst>
      <p:ext uri="{BB962C8B-B14F-4D97-AF65-F5344CB8AC3E}">
        <p14:creationId xmlns:p14="http://schemas.microsoft.com/office/powerpoint/2010/main" val="1102788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 11">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3376" y="1558247"/>
            <a:ext cx="4140000" cy="3959334"/>
          </a:xfrm>
          <a:prstGeom prst="rect">
            <a:avLst/>
          </a:prstGeom>
        </p:spPr>
      </p:pic>
    </p:spTree>
    <p:extLst>
      <p:ext uri="{BB962C8B-B14F-4D97-AF65-F5344CB8AC3E}">
        <p14:creationId xmlns:p14="http://schemas.microsoft.com/office/powerpoint/2010/main" val="351570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2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3070094"/>
            <a:ext cx="7881258" cy="392695"/>
          </a:xfrm>
        </p:spPr>
        <p:txBody>
          <a:bodyPr lIns="0" tIns="0" rIns="0" bIns="0" anchor="b"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540744"/>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8"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475865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 12">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46217" y="287378"/>
            <a:ext cx="5292000" cy="6548299"/>
          </a:xfrm>
          <a:prstGeom prst="rect">
            <a:avLst/>
          </a:prstGeom>
        </p:spPr>
      </p:pic>
    </p:spTree>
    <p:extLst>
      <p:ext uri="{BB962C8B-B14F-4D97-AF65-F5344CB8AC3E}">
        <p14:creationId xmlns:p14="http://schemas.microsoft.com/office/powerpoint/2010/main" val="424304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15" name="Rätvinklig triangel 14"/>
          <p:cNvSpPr/>
          <p:nvPr userDrawn="1"/>
        </p:nvSpPr>
        <p:spPr>
          <a:xfrm rot="5400000">
            <a:off x="23978" y="-18666"/>
            <a:ext cx="4361188" cy="4398523"/>
          </a:xfrm>
          <a:prstGeom prst="rtTriangle">
            <a:avLst/>
          </a:prstGeom>
          <a:solidFill>
            <a:srgbClr val="00AA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userDrawn="1"/>
        </p:nvSpPr>
        <p:spPr>
          <a:xfrm>
            <a:off x="0" y="-324656"/>
            <a:ext cx="12192000" cy="276999"/>
          </a:xfrm>
          <a:prstGeom prst="rect">
            <a:avLst/>
          </a:prstGeom>
          <a:noFill/>
        </p:spPr>
        <p:txBody>
          <a:bodyPr wrap="square" rtlCol="0">
            <a:spAutoFit/>
          </a:bodyPr>
          <a:lstStyle/>
          <a:p>
            <a:pPr algn="ctr"/>
            <a:r>
              <a:rPr lang="sv-SE" sz="1200" dirty="0">
                <a:solidFill>
                  <a:srgbClr val="FF0000"/>
                </a:solidFill>
              </a:rPr>
              <a:t>Välj Infoga bild från Bildarkivet för Tillväxtverkets bilder och illustrationer. Se även mallsidan.</a:t>
            </a:r>
          </a:p>
        </p:txBody>
      </p:sp>
      <p:sp>
        <p:nvSpPr>
          <p:cNvPr id="7" name="Rektangel 6">
            <a:extLst>
              <a:ext uri="{FF2B5EF4-FFF2-40B4-BE49-F238E27FC236}">
                <a16:creationId xmlns:a16="http://schemas.microsoft.com/office/drawing/2014/main" id="{E821F989-CDE3-1E41-B9A8-2E4ECA9FD4AF}"/>
              </a:ext>
            </a:extLst>
          </p:cNvPr>
          <p:cNvSpPr/>
          <p:nvPr userDrawn="1"/>
        </p:nvSpPr>
        <p:spPr>
          <a:xfrm>
            <a:off x="0" y="4225158"/>
            <a:ext cx="12192000" cy="2632842"/>
          </a:xfrm>
          <a:prstGeom prst="rect">
            <a:avLst/>
          </a:prstGeom>
          <a:gradFill flip="none" rotWithShape="1">
            <a:gsLst>
              <a:gs pos="1000">
                <a:schemeClr val="bg1">
                  <a:alpha val="0"/>
                </a:schemeClr>
              </a:gs>
              <a:gs pos="100000">
                <a:schemeClr val="bg1"/>
              </a:gs>
              <a:gs pos="72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83BD95E4-49CE-8943-916D-7F25FAD6DEC7}"/>
              </a:ext>
            </a:extLst>
          </p:cNvPr>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dirty="0"/>
              <a:t>Skriv rubrik</a:t>
            </a:r>
          </a:p>
        </p:txBody>
      </p:sp>
      <p:sp>
        <p:nvSpPr>
          <p:cNvPr id="9" name="Underrubrik 2">
            <a:extLst>
              <a:ext uri="{FF2B5EF4-FFF2-40B4-BE49-F238E27FC236}">
                <a16:creationId xmlns:a16="http://schemas.microsoft.com/office/drawing/2014/main" id="{6A611121-8571-184C-B02A-4920CF050FE4}"/>
              </a:ext>
            </a:extLst>
          </p:cNvPr>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text här</a:t>
            </a:r>
          </a:p>
        </p:txBody>
      </p:sp>
      <p:sp>
        <p:nvSpPr>
          <p:cNvPr id="10" name="Datum">
            <a:extLst>
              <a:ext uri="{FF2B5EF4-FFF2-40B4-BE49-F238E27FC236}">
                <a16:creationId xmlns:a16="http://schemas.microsoft.com/office/drawing/2014/main" id="{233520D6-C618-394D-AF63-E37F336DB3C6}"/>
              </a:ext>
            </a:extLst>
          </p:cNvPr>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dirty="0"/>
              <a:t>Datum</a:t>
            </a:r>
          </a:p>
        </p:txBody>
      </p:sp>
      <p:pic>
        <p:nvPicPr>
          <p:cNvPr id="13" name="Bildobjekt 12">
            <a:extLst>
              <a:ext uri="{FF2B5EF4-FFF2-40B4-BE49-F238E27FC236}">
                <a16:creationId xmlns:a16="http://schemas.microsoft.com/office/drawing/2014/main" id="{7C9788BE-9413-B940-A877-16562A20580B}"/>
              </a:ext>
            </a:extLst>
          </p:cNvPr>
          <p:cNvPicPr>
            <a:picLocks noChangeAspect="1"/>
          </p:cNvPicPr>
          <p:nvPr userDrawn="1"/>
        </p:nvPicPr>
        <p:blipFill>
          <a:blip r:embed="rId3"/>
          <a:stretch>
            <a:fillRect/>
          </a:stretch>
        </p:blipFill>
        <p:spPr>
          <a:xfrm>
            <a:off x="10882959" y="6197683"/>
            <a:ext cx="972000" cy="460615"/>
          </a:xfrm>
          <a:prstGeom prst="rect">
            <a:avLst/>
          </a:prstGeom>
        </p:spPr>
      </p:pic>
      <p:sp>
        <p:nvSpPr>
          <p:cNvPr id="16" name="Platshållare för datum 3">
            <a:extLst>
              <a:ext uri="{FF2B5EF4-FFF2-40B4-BE49-F238E27FC236}">
                <a16:creationId xmlns:a16="http://schemas.microsoft.com/office/drawing/2014/main" id="{17DBA0D1-8C69-3344-A7D6-5B4C45301466}"/>
              </a:ext>
            </a:extLst>
          </p:cNvPr>
          <p:cNvSpPr>
            <a:spLocks noGrp="1"/>
          </p:cNvSpPr>
          <p:nvPr>
            <p:ph type="dt" sz="half" idx="2"/>
          </p:nvPr>
        </p:nvSpPr>
        <p:spPr>
          <a:xfrm>
            <a:off x="6985692"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dirty="0"/>
          </a:p>
        </p:txBody>
      </p:sp>
      <p:sp>
        <p:nvSpPr>
          <p:cNvPr id="17" name="Platshållare för bildnummer 5">
            <a:extLst>
              <a:ext uri="{FF2B5EF4-FFF2-40B4-BE49-F238E27FC236}">
                <a16:creationId xmlns:a16="http://schemas.microsoft.com/office/drawing/2014/main" id="{9CEC31AA-ADEE-8342-AEF5-5293FC547372}"/>
              </a:ext>
            </a:extLst>
          </p:cNvPr>
          <p:cNvSpPr>
            <a:spLocks noGrp="1"/>
          </p:cNvSpPr>
          <p:nvPr>
            <p:ph type="sldNum" sz="quarter" idx="4"/>
          </p:nvPr>
        </p:nvSpPr>
        <p:spPr>
          <a:xfrm>
            <a:off x="7548803"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dirty="0"/>
          </a:p>
        </p:txBody>
      </p:sp>
      <p:pic>
        <p:nvPicPr>
          <p:cNvPr id="18" name="Bildobjekt 17">
            <a:extLst>
              <a:ext uri="{FF2B5EF4-FFF2-40B4-BE49-F238E27FC236}">
                <a16:creationId xmlns:a16="http://schemas.microsoft.com/office/drawing/2014/main" id="{0DB21EAE-7AF6-C04F-B1E6-E25C7A3532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2184508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a:t>Skriv rubrik</a:t>
            </a:r>
          </a:p>
        </p:txBody>
      </p:sp>
      <p:sp>
        <p:nvSpPr>
          <p:cNvPr id="3" name="Underrubrik 2"/>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22" name="Datum"/>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a:t>Datum</a:t>
            </a:r>
          </a:p>
        </p:txBody>
      </p:sp>
      <p:sp>
        <p:nvSpPr>
          <p:cNvPr id="15" name="Rätvinklig triangel 14"/>
          <p:cNvSpPr/>
          <p:nvPr userDrawn="1"/>
        </p:nvSpPr>
        <p:spPr>
          <a:xfrm rot="5400000">
            <a:off x="23978" y="-18666"/>
            <a:ext cx="4361188" cy="4398523"/>
          </a:xfrm>
          <a:prstGeom prst="rtTriangle">
            <a:avLst/>
          </a:prstGeom>
          <a:solidFill>
            <a:srgbClr val="00AA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userDrawn="1"/>
        </p:nvSpPr>
        <p:spPr>
          <a:xfrm>
            <a:off x="0" y="-324656"/>
            <a:ext cx="12192000" cy="276999"/>
          </a:xfrm>
          <a:prstGeom prst="rect">
            <a:avLst/>
          </a:prstGeom>
          <a:noFill/>
        </p:spPr>
        <p:txBody>
          <a:bodyPr wrap="square" rtlCol="0">
            <a:spAutoFit/>
          </a:bodyPr>
          <a:lstStyle/>
          <a:p>
            <a:pPr algn="ctr"/>
            <a:r>
              <a:rPr lang="sv-SE" sz="1200">
                <a:solidFill>
                  <a:srgbClr val="FF0000"/>
                </a:solidFill>
              </a:rPr>
              <a:t>Välj Infoga bild från Bildarkivet för Tillväxtverkets bilder och illustrationer. Se även mallsidan.</a:t>
            </a:r>
          </a:p>
        </p:txBody>
      </p:sp>
    </p:spTree>
    <p:extLst>
      <p:ext uri="{BB962C8B-B14F-4D97-AF65-F5344CB8AC3E}">
        <p14:creationId xmlns:p14="http://schemas.microsoft.com/office/powerpoint/2010/main" val="2325601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örstasida 1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2"/>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15" name="Rätvinklig triangel 14"/>
          <p:cNvSpPr/>
          <p:nvPr userDrawn="1"/>
        </p:nvSpPr>
        <p:spPr>
          <a:xfrm rot="16200000" flipH="1">
            <a:off x="7810073" y="-20738"/>
            <a:ext cx="4361188" cy="4402667"/>
          </a:xfrm>
          <a:prstGeom prst="rtTriangle">
            <a:avLst/>
          </a:prstGeom>
          <a:solidFill>
            <a:srgbClr val="00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2854713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örstasida 2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8"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4007308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örstasida 3 utan bild">
    <p:bg>
      <p:bgPr>
        <a:solidFill>
          <a:schemeClr val="bg2"/>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15" name="Rätvinklig triangel 14"/>
          <p:cNvSpPr/>
          <p:nvPr userDrawn="1"/>
        </p:nvSpPr>
        <p:spPr>
          <a:xfrm rot="16200000" flipH="1">
            <a:off x="7810073" y="-20738"/>
            <a:ext cx="4361188" cy="4402667"/>
          </a:xfrm>
          <a:prstGeom prst="rtTriangle">
            <a:avLst/>
          </a:prstGeom>
          <a:solidFill>
            <a:srgbClr val="00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1964161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85012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bild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13"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B245F0-8C00-48F4-962D-C2F1804975EA}"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indent="0">
              <a:buFontTx/>
              <a:buNone/>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4292157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innehåll-bild höger ljusgrön">
    <p:bg>
      <p:bgPr>
        <a:solidFill>
          <a:srgbClr val="FFFDED"/>
        </a:solidFill>
        <a:effectLst/>
      </p:bgPr>
    </p:bg>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17E1F7-944A-49C7-89B4-BDEBEDDBECC9}"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52210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vänster och innehåll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8" hasCustomPrompt="1"/>
          </p:nvPr>
        </p:nvSpPr>
        <p:spPr>
          <a:xfrm>
            <a:off x="981528" y="1776539"/>
            <a:ext cx="3273039"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quarter" idx="17"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243A4BD-780C-4729-BC1B-3FE9BA0EDD42}"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374442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3 utan bild">
    <p:bg>
      <p:bgPr>
        <a:solidFill>
          <a:schemeClr val="bg2"/>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3070094"/>
            <a:ext cx="7881258" cy="392695"/>
          </a:xfrm>
        </p:spPr>
        <p:txBody>
          <a:bodyPr lIns="0" tIns="0" rIns="0" bIns="0" anchor="b"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540744"/>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15" name="Rätvinklig triangel 14"/>
          <p:cNvSpPr/>
          <p:nvPr userDrawn="1"/>
        </p:nvSpPr>
        <p:spPr>
          <a:xfrm rot="16200000" flipH="1">
            <a:off x="7810073" y="-20738"/>
            <a:ext cx="4361188" cy="4402667"/>
          </a:xfrm>
          <a:prstGeom prst="r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1407337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vänster och innehåll">
    <p:bg>
      <p:bgPr>
        <a:solidFill>
          <a:srgbClr val="FFFDED"/>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4" name="Platshållare för datum 3"/>
          <p:cNvSpPr>
            <a:spLocks noGrp="1"/>
          </p:cNvSpPr>
          <p:nvPr>
            <p:ph type="dt" sz="half" idx="10"/>
          </p:nvPr>
        </p:nvSpPr>
        <p:spPr/>
        <p:txBody>
          <a:bodyPr/>
          <a:lstStyle/>
          <a:p>
            <a:fld id="{3EBB61B2-F828-4876-AAD1-835C42D495F7}" type="datetime1">
              <a:rPr lang="sv-SE" smtClean="0"/>
              <a:t>2023-01-30</a:t>
            </a:fld>
            <a:endParaRPr lang="sv-SE"/>
          </a:p>
        </p:txBody>
      </p:sp>
      <p:sp>
        <p:nvSpPr>
          <p:cNvPr id="5" name="Platshållare för innehåll 4"/>
          <p:cNvSpPr>
            <a:spLocks noGrp="1"/>
          </p:cNvSpPr>
          <p:nvPr>
            <p:ph sz="quarter" idx="16"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96837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4129067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vänster stor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243139" y="84084"/>
            <a:ext cx="5040000"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6243140" y="1176500"/>
            <a:ext cx="5040000" cy="473075"/>
          </a:xfrm>
        </p:spPr>
        <p:txBody>
          <a:bodyPr>
            <a:noAutofit/>
          </a:bodyPr>
          <a:lstStyle>
            <a:lvl1pPr marL="0" indent="0">
              <a:buFontTx/>
              <a:buNone/>
              <a:defRPr sz="2600" b="1">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6243140" y="1776539"/>
            <a:ext cx="5040000"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67CEB4E-1F85-4743-ACC5-DCD46BFD3510}"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5991260"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8" name="Platshållare för text 4"/>
          <p:cNvSpPr>
            <a:spLocks noGrp="1" noChangeAspect="1"/>
          </p:cNvSpPr>
          <p:nvPr>
            <p:ph type="body" sz="quarter" idx="17" hasCustomPrompt="1"/>
          </p:nvPr>
        </p:nvSpPr>
        <p:spPr>
          <a:xfrm>
            <a:off x="-5" y="-1"/>
            <a:ext cx="4363687" cy="3312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67512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vänster mindre triangel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4499741" y="84084"/>
            <a:ext cx="6284747" cy="1040524"/>
          </a:xfrm>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4499742" y="1176500"/>
            <a:ext cx="6284747"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3" hasCustomPrompt="1"/>
          </p:nvPr>
        </p:nvSpPr>
        <p:spPr>
          <a:xfrm>
            <a:off x="4499742" y="1776539"/>
            <a:ext cx="6284912" cy="4121149"/>
          </a:xfrm>
        </p:spPr>
        <p:txBody>
          <a:bodyPr/>
          <a:lstStyle>
            <a:lvl1pPr>
              <a:defRPr baseline="0"/>
            </a:lvl1pPr>
            <a:lvl2pPr marL="273050" indent="-188913">
              <a:defRPr/>
            </a:lvl2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58F38C7-E9F3-43BF-AE2F-AE8E8AD197E7}"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0"/>
            <a:ext cx="3984239"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5" name="Platshållare för text 4"/>
          <p:cNvSpPr>
            <a:spLocks noGrp="1"/>
          </p:cNvSpPr>
          <p:nvPr>
            <p:ph type="body" sz="quarter" idx="16" hasCustomPrompt="1"/>
          </p:nvPr>
        </p:nvSpPr>
        <p:spPr>
          <a:xfrm>
            <a:off x="-1" y="-1"/>
            <a:ext cx="3984239" cy="3040656"/>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004401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vänster stor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8008737" y="84084"/>
            <a:ext cx="3272038"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8008736" y="1176500"/>
            <a:ext cx="3248253" cy="473075"/>
          </a:xfrm>
        </p:spPr>
        <p:txBody>
          <a:bodyPr>
            <a:noAutofit/>
          </a:bodyPr>
          <a:lstStyle>
            <a:lvl1pPr marL="0" indent="0">
              <a:buFontTx/>
              <a:buNone/>
              <a:defRPr sz="2600" b="1">
                <a:latin typeface="+mj-lt"/>
              </a:defRPr>
            </a:lvl1pPr>
          </a:lstStyle>
          <a:p>
            <a:pPr lvl="0"/>
            <a:r>
              <a:rPr lang="sv-SE"/>
              <a:t>Skriv underrubrik</a:t>
            </a:r>
          </a:p>
        </p:txBody>
      </p:sp>
      <p:sp>
        <p:nvSpPr>
          <p:cNvPr id="9" name="Platshållare för text 8"/>
          <p:cNvSpPr>
            <a:spLocks noGrp="1"/>
          </p:cNvSpPr>
          <p:nvPr>
            <p:ph type="body" sz="quarter" idx="17" hasCustomPrompt="1"/>
          </p:nvPr>
        </p:nvSpPr>
        <p:spPr>
          <a:xfrm>
            <a:off x="8008736" y="1773238"/>
            <a:ext cx="3248025"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2C5FC5C-FE90-4021-B462-B94560601B2E}"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7714593"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506554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655D8F-DEB4-4626-856E-6DB9E890EDE5}" type="datetime1">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781922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771C413-27BF-4BA0-AD77-010F3C6804F1}" type="datetime1">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2450405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och innehåll - ljusgrön">
    <p:bg>
      <p:bgPr>
        <a:solidFill>
          <a:srgbClr val="FFFDED"/>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8634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tatsida_1">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8"/>
            <a:ext cx="3060000" cy="3060000"/>
          </a:xfrm>
          <a:prstGeom prst="rect">
            <a:avLst/>
          </a:prstGeom>
        </p:spPr>
      </p:pic>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81E36263-771B-48E1-8E31-D904F0580158}"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Tree>
    <p:extLst>
      <p:ext uri="{BB962C8B-B14F-4D97-AF65-F5344CB8AC3E}">
        <p14:creationId xmlns:p14="http://schemas.microsoft.com/office/powerpoint/2010/main" val="88509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tatsid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06F8C030-9BB5-4FE2-A611-19193A34FBF1}"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7" name="Likbent triangel 6"/>
          <p:cNvSpPr/>
          <p:nvPr userDrawn="1"/>
        </p:nvSpPr>
        <p:spPr>
          <a:xfrm>
            <a:off x="640306" y="5482623"/>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8256949" y="0"/>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6318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65E9A040-5A81-4206-B434-22070B675753}" type="datetime1">
              <a:rPr lang="sv-SE" smtClean="0"/>
              <a:t>2023-01-30</a:t>
            </a:fld>
            <a:endParaRPr lang="sv-SE"/>
          </a:p>
        </p:txBody>
      </p:sp>
      <p:sp>
        <p:nvSpPr>
          <p:cNvPr id="5" name="Platshållare för bildnummer 4"/>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32555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2CA28B31-46DD-4DC0-A5A8-39A47584E1CD}" type="datetimeFigureOut">
              <a:rPr lang="sv-SE" smtClean="0"/>
              <a:pPr/>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5639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52A3E7-9876-413F-9955-F060084543B0}" type="datetime1">
              <a:rPr lang="sv-SE" smtClean="0"/>
              <a:t>2023-01-30</a:t>
            </a:fld>
            <a:endParaRPr lang="sv-SE"/>
          </a:p>
        </p:txBody>
      </p:sp>
      <p:sp>
        <p:nvSpPr>
          <p:cNvPr id="4" name="Platshållare för bildnummer 3"/>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1851050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Kapitel 1">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468" y="1135523"/>
            <a:ext cx="2375999" cy="4649027"/>
          </a:xfrm>
          <a:prstGeom prst="rect">
            <a:avLst/>
          </a:prstGeom>
        </p:spPr>
      </p:pic>
    </p:spTree>
    <p:extLst>
      <p:ext uri="{BB962C8B-B14F-4D97-AF65-F5344CB8AC3E}">
        <p14:creationId xmlns:p14="http://schemas.microsoft.com/office/powerpoint/2010/main" val="4234905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solidFill>
          <a:srgbClr val="A5DDE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19" y="1282947"/>
            <a:ext cx="3419999" cy="4546732"/>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accent1"/>
                </a:solidFill>
              </a:defRPr>
            </a:lvl1pPr>
          </a:lstStyle>
          <a:p>
            <a:r>
              <a:rPr lang="sv-SE"/>
              <a:t>Skriv rubrik</a:t>
            </a:r>
          </a:p>
        </p:txBody>
      </p:sp>
    </p:spTree>
    <p:extLst>
      <p:ext uri="{BB962C8B-B14F-4D97-AF65-F5344CB8AC3E}">
        <p14:creationId xmlns:p14="http://schemas.microsoft.com/office/powerpoint/2010/main" val="114711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pitel 3">
    <p:bg>
      <p:bgPr>
        <a:solidFill>
          <a:srgbClr val="00A6A4"/>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736619" y="1299532"/>
            <a:ext cx="3420000" cy="4513561"/>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2780057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pitel 4">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99989" y="1323607"/>
            <a:ext cx="3888000" cy="4502947"/>
          </a:xfrm>
          <a:prstGeom prst="rect">
            <a:avLst/>
          </a:prstGeom>
        </p:spPr>
      </p:pic>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1205780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Kapitel 5">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392" y="1063609"/>
            <a:ext cx="3384000" cy="4829962"/>
          </a:xfrm>
          <a:prstGeom prst="rect">
            <a:avLst/>
          </a:prstGeom>
        </p:spPr>
      </p:pic>
    </p:spTree>
    <p:extLst>
      <p:ext uri="{BB962C8B-B14F-4D97-AF65-F5344CB8AC3E}">
        <p14:creationId xmlns:p14="http://schemas.microsoft.com/office/powerpoint/2010/main" val="353435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apitel 6">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909" y="1296739"/>
            <a:ext cx="3779999" cy="4554144"/>
          </a:xfrm>
          <a:prstGeom prst="rect">
            <a:avLst/>
          </a:prstGeom>
        </p:spPr>
      </p:pic>
    </p:spTree>
    <p:extLst>
      <p:ext uri="{BB962C8B-B14F-4D97-AF65-F5344CB8AC3E}">
        <p14:creationId xmlns:p14="http://schemas.microsoft.com/office/powerpoint/2010/main" val="1937132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apitel 7">
    <p:bg>
      <p:bgPr>
        <a:solidFill>
          <a:schemeClr val="accent3"/>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34370" y="888279"/>
            <a:ext cx="3780000" cy="5346865"/>
          </a:xfrm>
          <a:prstGeom prst="rect">
            <a:avLst/>
          </a:prstGeom>
        </p:spPr>
      </p:pic>
    </p:spTree>
    <p:extLst>
      <p:ext uri="{BB962C8B-B14F-4D97-AF65-F5344CB8AC3E}">
        <p14:creationId xmlns:p14="http://schemas.microsoft.com/office/powerpoint/2010/main" val="2380548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apitel 8">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19934" y="850674"/>
            <a:ext cx="3852000" cy="5448708"/>
          </a:xfrm>
          <a:prstGeom prst="rect">
            <a:avLst/>
          </a:prstGeom>
        </p:spPr>
      </p:pic>
    </p:spTree>
    <p:extLst>
      <p:ext uri="{BB962C8B-B14F-4D97-AF65-F5344CB8AC3E}">
        <p14:creationId xmlns:p14="http://schemas.microsoft.com/office/powerpoint/2010/main" val="4074485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Kapitel 9">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415" y="1352346"/>
            <a:ext cx="3743999" cy="4510771"/>
          </a:xfrm>
          <a:prstGeom prst="rect">
            <a:avLst/>
          </a:prstGeom>
        </p:spPr>
      </p:pic>
      <p:pic>
        <p:nvPicPr>
          <p:cNvPr id="4" name="Bildobjekt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415" y="1351592"/>
            <a:ext cx="3744001" cy="4512270"/>
          </a:xfrm>
          <a:prstGeom prst="rect">
            <a:avLst/>
          </a:prstGeom>
        </p:spPr>
      </p:pic>
    </p:spTree>
    <p:extLst>
      <p:ext uri="{BB962C8B-B14F-4D97-AF65-F5344CB8AC3E}">
        <p14:creationId xmlns:p14="http://schemas.microsoft.com/office/powerpoint/2010/main" val="165171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bild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13"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indent="0">
              <a:buFontTx/>
              <a:buNone/>
              <a:defRPr/>
            </a:lvl1pPr>
          </a:lstStyle>
          <a:p>
            <a:r>
              <a:rPr lang="sv-SE"/>
              <a:t>Tryck på ikonen om du vill lägga till en bild. Infoga från G:\Gemensamt\Bilder och illustrationer PPT</a:t>
            </a:r>
          </a:p>
        </p:txBody>
      </p:sp>
    </p:spTree>
    <p:extLst>
      <p:ext uri="{BB962C8B-B14F-4D97-AF65-F5344CB8AC3E}">
        <p14:creationId xmlns:p14="http://schemas.microsoft.com/office/powerpoint/2010/main" val="493837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el 10">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777" y="1520328"/>
            <a:ext cx="4856033" cy="4043190"/>
          </a:xfrm>
          <a:prstGeom prst="rect">
            <a:avLst/>
          </a:prstGeom>
        </p:spPr>
      </p:pic>
    </p:spTree>
    <p:extLst>
      <p:ext uri="{BB962C8B-B14F-4D97-AF65-F5344CB8AC3E}">
        <p14:creationId xmlns:p14="http://schemas.microsoft.com/office/powerpoint/2010/main" val="110756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apitel 11">
    <p:bg>
      <p:bgPr>
        <a:solidFill>
          <a:schemeClr val="accent3"/>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3376" y="1558247"/>
            <a:ext cx="4140000" cy="3959334"/>
          </a:xfrm>
          <a:prstGeom prst="rect">
            <a:avLst/>
          </a:prstGeom>
        </p:spPr>
      </p:pic>
    </p:spTree>
    <p:extLst>
      <p:ext uri="{BB962C8B-B14F-4D97-AF65-F5344CB8AC3E}">
        <p14:creationId xmlns:p14="http://schemas.microsoft.com/office/powerpoint/2010/main" val="2574654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apitel 12">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46217" y="287378"/>
            <a:ext cx="5292000" cy="6548299"/>
          </a:xfrm>
          <a:prstGeom prst="rect">
            <a:avLst/>
          </a:prstGeom>
        </p:spPr>
      </p:pic>
    </p:spTree>
    <p:extLst>
      <p:ext uri="{BB962C8B-B14F-4D97-AF65-F5344CB8AC3E}">
        <p14:creationId xmlns:p14="http://schemas.microsoft.com/office/powerpoint/2010/main" val="3488657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itatsid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dirty="0"/>
              <a:t>Skriv text</a:t>
            </a:r>
          </a:p>
        </p:txBody>
      </p:sp>
      <p:sp>
        <p:nvSpPr>
          <p:cNvPr id="3" name="Platshållare för datum 2"/>
          <p:cNvSpPr>
            <a:spLocks noGrp="1"/>
          </p:cNvSpPr>
          <p:nvPr>
            <p:ph type="dt" sz="half" idx="10"/>
          </p:nvPr>
        </p:nvSpPr>
        <p:spPr/>
        <p:txBody>
          <a:bodyPr/>
          <a:lstStyle/>
          <a:p>
            <a:fld id="{06F8C030-9BB5-4FE2-A611-19193A34FBF1}" type="datetime1">
              <a:rPr lang="sv-SE" smtClean="0"/>
              <a:t>2023-01-30</a:t>
            </a:fld>
            <a:endParaRPr lang="sv-SE" dirty="0"/>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dirty="0"/>
          </a:p>
        </p:txBody>
      </p:sp>
      <p:sp>
        <p:nvSpPr>
          <p:cNvPr id="7" name="Likbent triangel 6"/>
          <p:cNvSpPr/>
          <p:nvPr userDrawn="1"/>
        </p:nvSpPr>
        <p:spPr>
          <a:xfrm>
            <a:off x="640306" y="5482623"/>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Likbent triangel 7"/>
          <p:cNvSpPr/>
          <p:nvPr userDrawn="1"/>
        </p:nvSpPr>
        <p:spPr>
          <a:xfrm flipV="1">
            <a:off x="8256949" y="0"/>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18881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dirty="0"/>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dirty="0"/>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dirty="0"/>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dirty="0"/>
              <a:t>Skriv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628350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dirty="0"/>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dirty="0"/>
              <a:t>Skriv 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dirty="0"/>
              <a:t>Skriv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6771C413-27BF-4BA0-AD77-010F3C6804F1}" type="datetime1">
              <a:rPr lang="sv-SE" smtClean="0"/>
              <a:t>2023-01-30</a:t>
            </a:fld>
            <a:endParaRPr lang="sv-SE" dirty="0"/>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dirty="0"/>
          </a:p>
        </p:txBody>
      </p:sp>
    </p:spTree>
    <p:extLst>
      <p:ext uri="{BB962C8B-B14F-4D97-AF65-F5344CB8AC3E}">
        <p14:creationId xmlns:p14="http://schemas.microsoft.com/office/powerpoint/2010/main" val="2727951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itatsida_1">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8"/>
            <a:ext cx="3060000" cy="3060000"/>
          </a:xfrm>
          <a:prstGeom prst="rect">
            <a:avLst/>
          </a:prstGeom>
        </p:spPr>
      </p:pic>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dirty="0"/>
              <a:t>Skriv text</a:t>
            </a:r>
          </a:p>
        </p:txBody>
      </p:sp>
      <p:sp>
        <p:nvSpPr>
          <p:cNvPr id="3" name="Platshållare för datum 2"/>
          <p:cNvSpPr>
            <a:spLocks noGrp="1"/>
          </p:cNvSpPr>
          <p:nvPr>
            <p:ph type="dt" sz="half" idx="10"/>
          </p:nvPr>
        </p:nvSpPr>
        <p:spPr/>
        <p:txBody>
          <a:bodyPr/>
          <a:lstStyle/>
          <a:p>
            <a:fld id="{81E36263-771B-48E1-8E31-D904F0580158}" type="datetime1">
              <a:rPr lang="sv-SE" smtClean="0"/>
              <a:t>2023-01-30</a:t>
            </a:fld>
            <a:endParaRPr lang="sv-SE" dirty="0"/>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dirty="0"/>
          </a:p>
        </p:txBody>
      </p:sp>
    </p:spTree>
    <p:extLst>
      <p:ext uri="{BB962C8B-B14F-4D97-AF65-F5344CB8AC3E}">
        <p14:creationId xmlns:p14="http://schemas.microsoft.com/office/powerpoint/2010/main" val="1721600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15" name="Rätvinklig triangel 14"/>
          <p:cNvSpPr/>
          <p:nvPr userDrawn="1"/>
        </p:nvSpPr>
        <p:spPr>
          <a:xfrm rot="5400000">
            <a:off x="23978" y="-18666"/>
            <a:ext cx="4361188" cy="4398523"/>
          </a:xfrm>
          <a:prstGeom prst="rtTriangle">
            <a:avLst/>
          </a:prstGeom>
          <a:solidFill>
            <a:srgbClr val="00AA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userDrawn="1"/>
        </p:nvSpPr>
        <p:spPr>
          <a:xfrm>
            <a:off x="0" y="-324656"/>
            <a:ext cx="12192000" cy="276999"/>
          </a:xfrm>
          <a:prstGeom prst="rect">
            <a:avLst/>
          </a:prstGeom>
          <a:noFill/>
        </p:spPr>
        <p:txBody>
          <a:bodyPr wrap="square" rtlCol="0">
            <a:spAutoFit/>
          </a:bodyPr>
          <a:lstStyle/>
          <a:p>
            <a:pPr algn="ctr"/>
            <a:r>
              <a:rPr lang="sv-SE" sz="1200" dirty="0">
                <a:solidFill>
                  <a:srgbClr val="FF0000"/>
                </a:solidFill>
              </a:rPr>
              <a:t>Välj Infoga bild från Bildarkivet för Tillväxtverkets bilder och illustrationer. Se även mallsidan.</a:t>
            </a:r>
          </a:p>
        </p:txBody>
      </p:sp>
      <p:sp>
        <p:nvSpPr>
          <p:cNvPr id="7" name="Rektangel 6">
            <a:extLst>
              <a:ext uri="{FF2B5EF4-FFF2-40B4-BE49-F238E27FC236}">
                <a16:creationId xmlns:a16="http://schemas.microsoft.com/office/drawing/2014/main" id="{E821F989-CDE3-1E41-B9A8-2E4ECA9FD4AF}"/>
              </a:ext>
            </a:extLst>
          </p:cNvPr>
          <p:cNvSpPr/>
          <p:nvPr userDrawn="1"/>
        </p:nvSpPr>
        <p:spPr>
          <a:xfrm>
            <a:off x="0" y="4225158"/>
            <a:ext cx="12192000" cy="2632842"/>
          </a:xfrm>
          <a:prstGeom prst="rect">
            <a:avLst/>
          </a:prstGeom>
          <a:gradFill flip="none" rotWithShape="1">
            <a:gsLst>
              <a:gs pos="1000">
                <a:schemeClr val="bg1">
                  <a:alpha val="0"/>
                </a:schemeClr>
              </a:gs>
              <a:gs pos="100000">
                <a:schemeClr val="bg1"/>
              </a:gs>
              <a:gs pos="72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83BD95E4-49CE-8943-916D-7F25FAD6DEC7}"/>
              </a:ext>
            </a:extLst>
          </p:cNvPr>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dirty="0"/>
              <a:t>Skriv rubrik</a:t>
            </a:r>
          </a:p>
        </p:txBody>
      </p:sp>
      <p:sp>
        <p:nvSpPr>
          <p:cNvPr id="9" name="Underrubrik 2">
            <a:extLst>
              <a:ext uri="{FF2B5EF4-FFF2-40B4-BE49-F238E27FC236}">
                <a16:creationId xmlns:a16="http://schemas.microsoft.com/office/drawing/2014/main" id="{6A611121-8571-184C-B02A-4920CF050FE4}"/>
              </a:ext>
            </a:extLst>
          </p:cNvPr>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text här</a:t>
            </a:r>
          </a:p>
        </p:txBody>
      </p:sp>
      <p:sp>
        <p:nvSpPr>
          <p:cNvPr id="10" name="Datum">
            <a:extLst>
              <a:ext uri="{FF2B5EF4-FFF2-40B4-BE49-F238E27FC236}">
                <a16:creationId xmlns:a16="http://schemas.microsoft.com/office/drawing/2014/main" id="{233520D6-C618-394D-AF63-E37F336DB3C6}"/>
              </a:ext>
            </a:extLst>
          </p:cNvPr>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dirty="0"/>
              <a:t>Datum</a:t>
            </a:r>
          </a:p>
        </p:txBody>
      </p:sp>
      <p:pic>
        <p:nvPicPr>
          <p:cNvPr id="13" name="Bildobjekt 12">
            <a:extLst>
              <a:ext uri="{FF2B5EF4-FFF2-40B4-BE49-F238E27FC236}">
                <a16:creationId xmlns:a16="http://schemas.microsoft.com/office/drawing/2014/main" id="{7C9788BE-9413-B940-A877-16562A20580B}"/>
              </a:ext>
            </a:extLst>
          </p:cNvPr>
          <p:cNvPicPr>
            <a:picLocks noChangeAspect="1"/>
          </p:cNvPicPr>
          <p:nvPr userDrawn="1"/>
        </p:nvPicPr>
        <p:blipFill>
          <a:blip r:embed="rId3"/>
          <a:stretch>
            <a:fillRect/>
          </a:stretch>
        </p:blipFill>
        <p:spPr>
          <a:xfrm>
            <a:off x="10882959" y="6197683"/>
            <a:ext cx="972000" cy="460615"/>
          </a:xfrm>
          <a:prstGeom prst="rect">
            <a:avLst/>
          </a:prstGeom>
        </p:spPr>
      </p:pic>
      <p:sp>
        <p:nvSpPr>
          <p:cNvPr id="16" name="Platshållare för datum 3">
            <a:extLst>
              <a:ext uri="{FF2B5EF4-FFF2-40B4-BE49-F238E27FC236}">
                <a16:creationId xmlns:a16="http://schemas.microsoft.com/office/drawing/2014/main" id="{17DBA0D1-8C69-3344-A7D6-5B4C45301466}"/>
              </a:ext>
            </a:extLst>
          </p:cNvPr>
          <p:cNvSpPr>
            <a:spLocks noGrp="1"/>
          </p:cNvSpPr>
          <p:nvPr>
            <p:ph type="dt" sz="half" idx="2"/>
          </p:nvPr>
        </p:nvSpPr>
        <p:spPr>
          <a:xfrm>
            <a:off x="6985692"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dirty="0"/>
          </a:p>
        </p:txBody>
      </p:sp>
      <p:sp>
        <p:nvSpPr>
          <p:cNvPr id="17" name="Platshållare för bildnummer 5">
            <a:extLst>
              <a:ext uri="{FF2B5EF4-FFF2-40B4-BE49-F238E27FC236}">
                <a16:creationId xmlns:a16="http://schemas.microsoft.com/office/drawing/2014/main" id="{9CEC31AA-ADEE-8342-AEF5-5293FC547372}"/>
              </a:ext>
            </a:extLst>
          </p:cNvPr>
          <p:cNvSpPr>
            <a:spLocks noGrp="1"/>
          </p:cNvSpPr>
          <p:nvPr>
            <p:ph type="sldNum" sz="quarter" idx="4"/>
          </p:nvPr>
        </p:nvSpPr>
        <p:spPr>
          <a:xfrm>
            <a:off x="7548803"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dirty="0"/>
          </a:p>
        </p:txBody>
      </p:sp>
      <p:pic>
        <p:nvPicPr>
          <p:cNvPr id="18" name="Bildobjekt 17">
            <a:extLst>
              <a:ext uri="{FF2B5EF4-FFF2-40B4-BE49-F238E27FC236}">
                <a16:creationId xmlns:a16="http://schemas.microsoft.com/office/drawing/2014/main" id="{0DB21EAE-7AF6-C04F-B1E6-E25C7A3532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2028425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a:t>Skriv rubrik</a:t>
            </a:r>
          </a:p>
        </p:txBody>
      </p:sp>
      <p:sp>
        <p:nvSpPr>
          <p:cNvPr id="3" name="Underrubrik 2"/>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22" name="Datum"/>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a:t>Datum</a:t>
            </a:r>
          </a:p>
        </p:txBody>
      </p:sp>
      <p:sp>
        <p:nvSpPr>
          <p:cNvPr id="15" name="Rätvinklig triangel 14"/>
          <p:cNvSpPr/>
          <p:nvPr userDrawn="1"/>
        </p:nvSpPr>
        <p:spPr>
          <a:xfrm rot="5400000">
            <a:off x="23978" y="-18666"/>
            <a:ext cx="4361188" cy="4398523"/>
          </a:xfrm>
          <a:prstGeom prst="rtTriangle">
            <a:avLst/>
          </a:prstGeom>
          <a:solidFill>
            <a:srgbClr val="00AA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userDrawn="1"/>
        </p:nvSpPr>
        <p:spPr>
          <a:xfrm>
            <a:off x="0" y="-324656"/>
            <a:ext cx="12192000" cy="276999"/>
          </a:xfrm>
          <a:prstGeom prst="rect">
            <a:avLst/>
          </a:prstGeom>
          <a:noFill/>
        </p:spPr>
        <p:txBody>
          <a:bodyPr wrap="square" rtlCol="0">
            <a:spAutoFit/>
          </a:bodyPr>
          <a:lstStyle/>
          <a:p>
            <a:pPr algn="ctr"/>
            <a:r>
              <a:rPr lang="sv-SE" sz="1200">
                <a:solidFill>
                  <a:srgbClr val="FF0000"/>
                </a:solidFill>
              </a:rPr>
              <a:t>Välj Infoga bild från Bildarkivet för Tillväxtverkets bilder och illustrationer. Se även mallsidan.</a:t>
            </a:r>
          </a:p>
        </p:txBody>
      </p:sp>
    </p:spTree>
    <p:extLst>
      <p:ext uri="{BB962C8B-B14F-4D97-AF65-F5344CB8AC3E}">
        <p14:creationId xmlns:p14="http://schemas.microsoft.com/office/powerpoint/2010/main" val="832714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örstasida 1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2"/>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15" name="Rätvinklig triangel 14"/>
          <p:cNvSpPr/>
          <p:nvPr userDrawn="1"/>
        </p:nvSpPr>
        <p:spPr>
          <a:xfrm rot="16200000" flipH="1">
            <a:off x="7810073" y="-20738"/>
            <a:ext cx="4361188" cy="4402667"/>
          </a:xfrm>
          <a:prstGeom prst="rtTriangle">
            <a:avLst/>
          </a:prstGeom>
          <a:solidFill>
            <a:srgbClr val="00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394914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bild höger blå">
    <p:bg>
      <p:bgPr>
        <a:solidFill>
          <a:srgbClr val="EAF6FB"/>
        </a:solidFill>
        <a:effectLst/>
      </p:bgPr>
    </p:bg>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Tryck på ikonen om du vill lägga till en bild. Infoga från G:\Gemensamt\Bilder och illustrationer PPT</a:t>
            </a:r>
          </a:p>
        </p:txBody>
      </p:sp>
    </p:spTree>
    <p:extLst>
      <p:ext uri="{BB962C8B-B14F-4D97-AF65-F5344CB8AC3E}">
        <p14:creationId xmlns:p14="http://schemas.microsoft.com/office/powerpoint/2010/main" val="13735492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örstasida 2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8"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2964670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örstasida 3 utan bild">
    <p:bg>
      <p:bgPr>
        <a:solidFill>
          <a:schemeClr val="bg2"/>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sp>
        <p:nvSpPr>
          <p:cNvPr id="15" name="Rätvinklig triangel 14"/>
          <p:cNvSpPr/>
          <p:nvPr userDrawn="1"/>
        </p:nvSpPr>
        <p:spPr>
          <a:xfrm rot="16200000" flipH="1">
            <a:off x="7810073" y="-20738"/>
            <a:ext cx="4361188" cy="4402667"/>
          </a:xfrm>
          <a:prstGeom prst="rtTriangle">
            <a:avLst/>
          </a:prstGeom>
          <a:solidFill>
            <a:srgbClr val="00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2"/>
              </a:buBlip>
              <a:defRPr sz="5000" b="1" baseline="0"/>
            </a:lvl1pPr>
          </a:lstStyle>
          <a:p>
            <a:r>
              <a:rPr lang="sv-SE"/>
              <a:t>Skriv rubrik</a:t>
            </a:r>
          </a:p>
        </p:txBody>
      </p:sp>
    </p:spTree>
    <p:extLst>
      <p:ext uri="{BB962C8B-B14F-4D97-AF65-F5344CB8AC3E}">
        <p14:creationId xmlns:p14="http://schemas.microsoft.com/office/powerpoint/2010/main" val="985288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968280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innehåll-bild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13"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B245F0-8C00-48F4-962D-C2F1804975EA}"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indent="0">
              <a:buFontTx/>
              <a:buNone/>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70460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och innehåll-bild höger ljusgrön">
    <p:bg>
      <p:bgPr>
        <a:solidFill>
          <a:srgbClr val="FFFDED"/>
        </a:solidFill>
        <a:effectLst/>
      </p:bgPr>
    </p:bg>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17E1F7-944A-49C7-89B4-BDEBEDDBECC9}"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162718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vänster och innehåll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8" hasCustomPrompt="1"/>
          </p:nvPr>
        </p:nvSpPr>
        <p:spPr>
          <a:xfrm>
            <a:off x="981528" y="1776539"/>
            <a:ext cx="3273039"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quarter" idx="17"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243A4BD-780C-4729-BC1B-3FE9BA0EDD42}"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2906875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vänster och innehåll">
    <p:bg>
      <p:bgPr>
        <a:solidFill>
          <a:srgbClr val="FFFDED"/>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4" name="Platshållare för datum 3"/>
          <p:cNvSpPr>
            <a:spLocks noGrp="1"/>
          </p:cNvSpPr>
          <p:nvPr>
            <p:ph type="dt" sz="half" idx="10"/>
          </p:nvPr>
        </p:nvSpPr>
        <p:spPr/>
        <p:txBody>
          <a:bodyPr/>
          <a:lstStyle/>
          <a:p>
            <a:fld id="{3EBB61B2-F828-4876-AAD1-835C42D495F7}" type="datetime1">
              <a:rPr lang="sv-SE" smtClean="0"/>
              <a:t>2023-01-30</a:t>
            </a:fld>
            <a:endParaRPr lang="sv-SE"/>
          </a:p>
        </p:txBody>
      </p:sp>
      <p:sp>
        <p:nvSpPr>
          <p:cNvPr id="5" name="Platshållare för innehåll 4"/>
          <p:cNvSpPr>
            <a:spLocks noGrp="1"/>
          </p:cNvSpPr>
          <p:nvPr>
            <p:ph sz="quarter" idx="16"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96837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78282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d vänster stor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243139" y="84084"/>
            <a:ext cx="5040000"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6243140" y="1176500"/>
            <a:ext cx="5040000" cy="473075"/>
          </a:xfrm>
        </p:spPr>
        <p:txBody>
          <a:bodyPr>
            <a:noAutofit/>
          </a:bodyPr>
          <a:lstStyle>
            <a:lvl1pPr marL="0" indent="0">
              <a:buFontTx/>
              <a:buNone/>
              <a:defRPr sz="2600" b="1">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6243140" y="1776539"/>
            <a:ext cx="5040000"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67CEB4E-1F85-4743-ACC5-DCD46BFD3510}"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5991260"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8" name="Platshållare för text 4"/>
          <p:cNvSpPr>
            <a:spLocks noGrp="1" noChangeAspect="1"/>
          </p:cNvSpPr>
          <p:nvPr>
            <p:ph type="body" sz="quarter" idx="17" hasCustomPrompt="1"/>
          </p:nvPr>
        </p:nvSpPr>
        <p:spPr>
          <a:xfrm>
            <a:off x="-5" y="-1"/>
            <a:ext cx="4363687" cy="3312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712682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 vänster mindre triangel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4499741" y="84084"/>
            <a:ext cx="6284747" cy="1040524"/>
          </a:xfrm>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4499742" y="1176500"/>
            <a:ext cx="6284747"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3" hasCustomPrompt="1"/>
          </p:nvPr>
        </p:nvSpPr>
        <p:spPr>
          <a:xfrm>
            <a:off x="4499742" y="1776539"/>
            <a:ext cx="6284912" cy="4121149"/>
          </a:xfrm>
        </p:spPr>
        <p:txBody>
          <a:bodyPr/>
          <a:lstStyle>
            <a:lvl1pPr>
              <a:defRPr baseline="0"/>
            </a:lvl1pPr>
            <a:lvl2pPr marL="273050" indent="-188913">
              <a:defRPr/>
            </a:lvl2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58F38C7-E9F3-43BF-AE2F-AE8E8AD197E7}"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0"/>
            <a:ext cx="3984239"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5" name="Platshållare för text 4"/>
          <p:cNvSpPr>
            <a:spLocks noGrp="1"/>
          </p:cNvSpPr>
          <p:nvPr>
            <p:ph type="body" sz="quarter" idx="16" hasCustomPrompt="1"/>
          </p:nvPr>
        </p:nvSpPr>
        <p:spPr>
          <a:xfrm>
            <a:off x="-1" y="-1"/>
            <a:ext cx="3984239" cy="3040656"/>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136673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 vänster stor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8008737" y="84084"/>
            <a:ext cx="3272038"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8008736" y="1176500"/>
            <a:ext cx="3248253" cy="473075"/>
          </a:xfrm>
        </p:spPr>
        <p:txBody>
          <a:bodyPr>
            <a:noAutofit/>
          </a:bodyPr>
          <a:lstStyle>
            <a:lvl1pPr marL="0" indent="0">
              <a:buFontTx/>
              <a:buNone/>
              <a:defRPr sz="2600" b="1">
                <a:latin typeface="+mj-lt"/>
              </a:defRPr>
            </a:lvl1pPr>
          </a:lstStyle>
          <a:p>
            <a:pPr lvl="0"/>
            <a:r>
              <a:rPr lang="sv-SE"/>
              <a:t>Skriv underrubrik</a:t>
            </a:r>
          </a:p>
        </p:txBody>
      </p:sp>
      <p:sp>
        <p:nvSpPr>
          <p:cNvPr id="9" name="Platshållare för text 8"/>
          <p:cNvSpPr>
            <a:spLocks noGrp="1"/>
          </p:cNvSpPr>
          <p:nvPr>
            <p:ph type="body" sz="quarter" idx="17" hasCustomPrompt="1"/>
          </p:nvPr>
        </p:nvSpPr>
        <p:spPr>
          <a:xfrm>
            <a:off x="8008736" y="1773238"/>
            <a:ext cx="3248025"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2C5FC5C-FE90-4021-B462-B94560601B2E}" type="datetime1">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7714593"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12854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vänster och innehåll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8" hasCustomPrompt="1"/>
          </p:nvPr>
        </p:nvSpPr>
        <p:spPr>
          <a:xfrm>
            <a:off x="981528" y="1776539"/>
            <a:ext cx="3273039"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quarter" idx="17"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21038987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655D8F-DEB4-4626-856E-6DB9E890EDE5}" type="datetime1">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286206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771C413-27BF-4BA0-AD77-010F3C6804F1}" type="datetime1">
              <a:rPr lang="sv-SE" smtClean="0"/>
              <a:t>2023-01-30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2224881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 ljusgrön">
    <p:bg>
      <p:bgPr>
        <a:solidFill>
          <a:srgbClr val="FFFDED"/>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809448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tatsida_1">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8"/>
            <a:ext cx="3060000" cy="3060000"/>
          </a:xfrm>
          <a:prstGeom prst="rect">
            <a:avLst/>
          </a:prstGeom>
        </p:spPr>
      </p:pic>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81E36263-771B-48E1-8E31-D904F0580158}"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Tree>
    <p:extLst>
      <p:ext uri="{BB962C8B-B14F-4D97-AF65-F5344CB8AC3E}">
        <p14:creationId xmlns:p14="http://schemas.microsoft.com/office/powerpoint/2010/main" val="36193136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sid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06F8C030-9BB5-4FE2-A611-19193A34FBF1}"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7" name="Likbent triangel 6"/>
          <p:cNvSpPr/>
          <p:nvPr userDrawn="1"/>
        </p:nvSpPr>
        <p:spPr>
          <a:xfrm>
            <a:off x="640306" y="5482623"/>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8256949" y="0"/>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0309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65E9A040-5A81-4206-B434-22070B675753}" type="datetime1">
              <a:rPr lang="sv-SE" smtClean="0"/>
              <a:t>2023-01-30</a:t>
            </a:fld>
            <a:endParaRPr lang="sv-SE"/>
          </a:p>
        </p:txBody>
      </p:sp>
      <p:sp>
        <p:nvSpPr>
          <p:cNvPr id="5" name="Platshållare för bildnummer 4"/>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4136537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52A3E7-9876-413F-9955-F060084543B0}" type="datetime1">
              <a:rPr lang="sv-SE" smtClean="0"/>
              <a:t>2023-01-30</a:t>
            </a:fld>
            <a:endParaRPr lang="sv-SE"/>
          </a:p>
        </p:txBody>
      </p:sp>
      <p:sp>
        <p:nvSpPr>
          <p:cNvPr id="4" name="Platshållare för bildnummer 3"/>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871219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Kapitel 1">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468" y="1135523"/>
            <a:ext cx="2375999" cy="4649027"/>
          </a:xfrm>
          <a:prstGeom prst="rect">
            <a:avLst/>
          </a:prstGeom>
        </p:spPr>
      </p:pic>
    </p:spTree>
    <p:extLst>
      <p:ext uri="{BB962C8B-B14F-4D97-AF65-F5344CB8AC3E}">
        <p14:creationId xmlns:p14="http://schemas.microsoft.com/office/powerpoint/2010/main" val="3108423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solidFill>
          <a:srgbClr val="A5DDE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19" y="1282947"/>
            <a:ext cx="3419999" cy="4546732"/>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accent1"/>
                </a:solidFill>
              </a:defRPr>
            </a:lvl1pPr>
          </a:lstStyle>
          <a:p>
            <a:r>
              <a:rPr lang="sv-SE"/>
              <a:t>Skriv rubrik</a:t>
            </a:r>
          </a:p>
        </p:txBody>
      </p:sp>
    </p:spTree>
    <p:extLst>
      <p:ext uri="{BB962C8B-B14F-4D97-AF65-F5344CB8AC3E}">
        <p14:creationId xmlns:p14="http://schemas.microsoft.com/office/powerpoint/2010/main" val="4180253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pitel 3">
    <p:bg>
      <p:bgPr>
        <a:solidFill>
          <a:srgbClr val="00A6A4"/>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736619" y="1299532"/>
            <a:ext cx="3420000" cy="4513561"/>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208705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vänster och innehåll">
    <p:bg>
      <p:bgPr>
        <a:solidFill>
          <a:srgbClr val="EAF6FB"/>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4" name="Platshållare för datum 3"/>
          <p:cNvSpPr>
            <a:spLocks noGrp="1"/>
          </p:cNvSpPr>
          <p:nvPr>
            <p:ph type="dt" sz="half" idx="10"/>
          </p:nvPr>
        </p:nvSpPr>
        <p:spPr/>
        <p:txBody>
          <a:bodyPr/>
          <a:lstStyle/>
          <a:p>
            <a:fld id="{2CA28B31-46DD-4DC0-A5A8-39A47584E1CD}" type="datetimeFigureOut">
              <a:rPr lang="sv-SE" smtClean="0"/>
              <a:t>2023-01-30</a:t>
            </a:fld>
            <a:endParaRPr lang="sv-SE"/>
          </a:p>
        </p:txBody>
      </p:sp>
      <p:sp>
        <p:nvSpPr>
          <p:cNvPr id="5" name="Platshållare för innehåll 4"/>
          <p:cNvSpPr>
            <a:spLocks noGrp="1"/>
          </p:cNvSpPr>
          <p:nvPr>
            <p:ph sz="quarter" idx="16"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96837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Tryck på ikonen om du vill lägga till en bild. Infoga från G:\Gemensamt\Bilder och illustrationer PPT</a:t>
            </a:r>
          </a:p>
        </p:txBody>
      </p:sp>
    </p:spTree>
    <p:extLst>
      <p:ext uri="{BB962C8B-B14F-4D97-AF65-F5344CB8AC3E}">
        <p14:creationId xmlns:p14="http://schemas.microsoft.com/office/powerpoint/2010/main" val="2328396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pitel 4">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99989" y="1323607"/>
            <a:ext cx="3888000" cy="4502947"/>
          </a:xfrm>
          <a:prstGeom prst="rect">
            <a:avLst/>
          </a:prstGeom>
        </p:spPr>
      </p:pic>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1825607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Kapitel 5">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392" y="1063609"/>
            <a:ext cx="3384000" cy="4829962"/>
          </a:xfrm>
          <a:prstGeom prst="rect">
            <a:avLst/>
          </a:prstGeom>
        </p:spPr>
      </p:pic>
    </p:spTree>
    <p:extLst>
      <p:ext uri="{BB962C8B-B14F-4D97-AF65-F5344CB8AC3E}">
        <p14:creationId xmlns:p14="http://schemas.microsoft.com/office/powerpoint/2010/main" val="3385174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pitel 6">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909" y="1296739"/>
            <a:ext cx="3779999" cy="4554144"/>
          </a:xfrm>
          <a:prstGeom prst="rect">
            <a:avLst/>
          </a:prstGeom>
        </p:spPr>
      </p:pic>
    </p:spTree>
    <p:extLst>
      <p:ext uri="{BB962C8B-B14F-4D97-AF65-F5344CB8AC3E}">
        <p14:creationId xmlns:p14="http://schemas.microsoft.com/office/powerpoint/2010/main" val="685265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pitel 7">
    <p:bg>
      <p:bgPr>
        <a:solidFill>
          <a:schemeClr val="accent3"/>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34370" y="888279"/>
            <a:ext cx="3780000" cy="5346865"/>
          </a:xfrm>
          <a:prstGeom prst="rect">
            <a:avLst/>
          </a:prstGeom>
        </p:spPr>
      </p:pic>
    </p:spTree>
    <p:extLst>
      <p:ext uri="{BB962C8B-B14F-4D97-AF65-F5344CB8AC3E}">
        <p14:creationId xmlns:p14="http://schemas.microsoft.com/office/powerpoint/2010/main" val="1453458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Kapitel 8">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19934" y="850674"/>
            <a:ext cx="3852000" cy="5448708"/>
          </a:xfrm>
          <a:prstGeom prst="rect">
            <a:avLst/>
          </a:prstGeom>
        </p:spPr>
      </p:pic>
    </p:spTree>
    <p:extLst>
      <p:ext uri="{BB962C8B-B14F-4D97-AF65-F5344CB8AC3E}">
        <p14:creationId xmlns:p14="http://schemas.microsoft.com/office/powerpoint/2010/main" val="884752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Kapitel 9">
    <p:bg>
      <p:bgPr>
        <a:solidFill>
          <a:srgbClr val="E1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415" y="1352346"/>
            <a:ext cx="3743999" cy="4510771"/>
          </a:xfrm>
          <a:prstGeom prst="rect">
            <a:avLst/>
          </a:prstGeom>
        </p:spPr>
      </p:pic>
      <p:pic>
        <p:nvPicPr>
          <p:cNvPr id="4" name="Bildobjekt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415" y="1351592"/>
            <a:ext cx="3744001" cy="4512270"/>
          </a:xfrm>
          <a:prstGeom prst="rect">
            <a:avLst/>
          </a:prstGeom>
        </p:spPr>
      </p:pic>
    </p:spTree>
    <p:extLst>
      <p:ext uri="{BB962C8B-B14F-4D97-AF65-F5344CB8AC3E}">
        <p14:creationId xmlns:p14="http://schemas.microsoft.com/office/powerpoint/2010/main" val="2982515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Kapitel 10">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777" y="1520328"/>
            <a:ext cx="4856033" cy="4043190"/>
          </a:xfrm>
          <a:prstGeom prst="rect">
            <a:avLst/>
          </a:prstGeom>
        </p:spPr>
      </p:pic>
    </p:spTree>
    <p:extLst>
      <p:ext uri="{BB962C8B-B14F-4D97-AF65-F5344CB8AC3E}">
        <p14:creationId xmlns:p14="http://schemas.microsoft.com/office/powerpoint/2010/main" val="16512629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apitel 11">
    <p:bg>
      <p:bgPr>
        <a:solidFill>
          <a:schemeClr val="accent3"/>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3376" y="1558247"/>
            <a:ext cx="4140000" cy="3959334"/>
          </a:xfrm>
          <a:prstGeom prst="rect">
            <a:avLst/>
          </a:prstGeom>
        </p:spPr>
      </p:pic>
    </p:spTree>
    <p:extLst>
      <p:ext uri="{BB962C8B-B14F-4D97-AF65-F5344CB8AC3E}">
        <p14:creationId xmlns:p14="http://schemas.microsoft.com/office/powerpoint/2010/main" val="10845739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apitel 12">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46217" y="287378"/>
            <a:ext cx="5292000" cy="6548299"/>
          </a:xfrm>
          <a:prstGeom prst="rect">
            <a:avLst/>
          </a:prstGeom>
        </p:spPr>
      </p:pic>
    </p:spTree>
    <p:extLst>
      <p:ext uri="{BB962C8B-B14F-4D97-AF65-F5344CB8AC3E}">
        <p14:creationId xmlns:p14="http://schemas.microsoft.com/office/powerpoint/2010/main" val="2913738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2023-01-30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753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theme" Target="../theme/theme2.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0.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9.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65.xml"/><Relationship Id="rId7" Type="http://schemas.openxmlformats.org/officeDocument/2006/relationships/image" Target="../media/image19.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4.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2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20.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image" Target="../media/image19.emf"/><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heme" Target="../theme/theme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image" Target="../media/image2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image" Target="../media/image3.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30519" y="6430868"/>
            <a:ext cx="720000" cy="365125"/>
          </a:xfrm>
          <a:prstGeom prst="rect">
            <a:avLst/>
          </a:prstGeom>
        </p:spPr>
        <p:txBody>
          <a:bodyPr vert="horz" lIns="0" tIns="0" rIns="0" bIns="0" rtlCol="0" anchor="ctr"/>
          <a:lstStyle>
            <a:lvl1pPr algn="l">
              <a:defRPr sz="900">
                <a:solidFill>
                  <a:schemeClr val="tx1"/>
                </a:solidFill>
              </a:defRPr>
            </a:lvl1pPr>
          </a:lstStyle>
          <a:p>
            <a:fld id="{2CA28B31-46DD-4DC0-A5A8-39A47584E1CD}" type="datetimeFigureOut">
              <a:rPr lang="sv-SE" smtClean="0"/>
              <a:pPr/>
              <a:t>2023-01-30</a:t>
            </a:fld>
            <a:endParaRPr lang="sv-SE"/>
          </a:p>
        </p:txBody>
      </p:sp>
      <p:sp>
        <p:nvSpPr>
          <p:cNvPr id="6" name="Platshållare för bildnummer 5"/>
          <p:cNvSpPr>
            <a:spLocks noGrp="1"/>
          </p:cNvSpPr>
          <p:nvPr>
            <p:ph type="sldNum" sz="quarter" idx="4"/>
          </p:nvPr>
        </p:nvSpPr>
        <p:spPr>
          <a:xfrm>
            <a:off x="8893630"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a:p>
        </p:txBody>
      </p:sp>
      <p:pic>
        <p:nvPicPr>
          <p:cNvPr id="8" name="Bildobjekt 7"/>
          <p:cNvPicPr>
            <a:picLocks noChangeAspect="1"/>
          </p:cNvPicPr>
          <p:nvPr userDrawn="1"/>
        </p:nvPicPr>
        <p:blipFill>
          <a:blip r:embed="rId32"/>
          <a:stretch>
            <a:fillRect/>
          </a:stretch>
        </p:blipFill>
        <p:spPr>
          <a:xfrm>
            <a:off x="10882959" y="6197683"/>
            <a:ext cx="972000" cy="460715"/>
          </a:xfrm>
          <a:prstGeom prst="rect">
            <a:avLst/>
          </a:prstGeom>
        </p:spPr>
      </p:pic>
      <p:pic>
        <p:nvPicPr>
          <p:cNvPr id="7" name="Bildobjekt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9565511" y="6339375"/>
            <a:ext cx="931033" cy="322664"/>
          </a:xfrm>
          <a:prstGeom prst="rect">
            <a:avLst/>
          </a:prstGeom>
        </p:spPr>
      </p:pic>
    </p:spTree>
    <p:extLst>
      <p:ext uri="{BB962C8B-B14F-4D97-AF65-F5344CB8AC3E}">
        <p14:creationId xmlns:p14="http://schemas.microsoft.com/office/powerpoint/2010/main" val="36918441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Lst>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34"/>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985692"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dirty="0"/>
          </a:p>
        </p:txBody>
      </p:sp>
      <p:sp>
        <p:nvSpPr>
          <p:cNvPr id="6" name="Platshållare för bildnummer 5"/>
          <p:cNvSpPr>
            <a:spLocks noGrp="1"/>
          </p:cNvSpPr>
          <p:nvPr>
            <p:ph type="sldNum" sz="quarter" idx="4"/>
          </p:nvPr>
        </p:nvSpPr>
        <p:spPr>
          <a:xfrm>
            <a:off x="7548803"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dirty="0"/>
          </a:p>
        </p:txBody>
      </p:sp>
      <p:pic>
        <p:nvPicPr>
          <p:cNvPr id="5" name="Bildobjekt 4"/>
          <p:cNvPicPr>
            <a:picLocks noChangeAspect="1"/>
          </p:cNvPicPr>
          <p:nvPr userDrawn="1"/>
        </p:nvPicPr>
        <p:blipFill>
          <a:blip r:embed="rId3"/>
          <a:stretch>
            <a:fillRect/>
          </a:stretch>
        </p:blipFill>
        <p:spPr>
          <a:xfrm>
            <a:off x="10882959" y="6197683"/>
            <a:ext cx="972000" cy="460615"/>
          </a:xfrm>
          <a:prstGeom prst="rect">
            <a:avLst/>
          </a:prstGeom>
        </p:spPr>
      </p:pic>
      <p:pic>
        <p:nvPicPr>
          <p:cNvPr id="10" name="Bildobjekt 9">
            <a:extLst>
              <a:ext uri="{FF2B5EF4-FFF2-40B4-BE49-F238E27FC236}">
                <a16:creationId xmlns:a16="http://schemas.microsoft.com/office/drawing/2014/main" id="{D97FDF4B-A8E0-CB43-B042-709067277D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1124123281"/>
      </p:ext>
    </p:extLst>
  </p:cSld>
  <p:clrMap bg1="lt1" tx1="dk1" bg2="lt2" tx2="dk2" accent1="accent1" accent2="accent2" accent3="accent3" accent4="accent4" accent5="accent5" accent6="accent6" hlink="hlink" folHlink="folHlink"/>
  <p:sldLayoutIdLst>
    <p:sldLayoutId id="2147483767" r:id="rId1"/>
  </p:sldLayoutIdLs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5"/>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732808"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a:p>
        </p:txBody>
      </p:sp>
      <p:sp>
        <p:nvSpPr>
          <p:cNvPr id="6" name="Platshållare för bildnummer 5"/>
          <p:cNvSpPr>
            <a:spLocks noGrp="1"/>
          </p:cNvSpPr>
          <p:nvPr>
            <p:ph type="sldNum" sz="quarter" idx="4"/>
          </p:nvPr>
        </p:nvSpPr>
        <p:spPr>
          <a:xfrm>
            <a:off x="8295919"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a:p>
        </p:txBody>
      </p:sp>
      <p:pic>
        <p:nvPicPr>
          <p:cNvPr id="5" name="Bildobjekt 4"/>
          <p:cNvPicPr>
            <a:picLocks noChangeAspect="1"/>
          </p:cNvPicPr>
          <p:nvPr userDrawn="1"/>
        </p:nvPicPr>
        <p:blipFill>
          <a:blip r:embed="rId33"/>
          <a:stretch>
            <a:fillRect/>
          </a:stretch>
        </p:blipFill>
        <p:spPr>
          <a:xfrm>
            <a:off x="10882959" y="6197683"/>
            <a:ext cx="972000" cy="460615"/>
          </a:xfrm>
          <a:prstGeom prst="rect">
            <a:avLst/>
          </a:prstGeom>
        </p:spPr>
      </p:pic>
      <p:pic>
        <p:nvPicPr>
          <p:cNvPr id="8" name="Bildobjekt 7">
            <a:extLst>
              <a:ext uri="{FF2B5EF4-FFF2-40B4-BE49-F238E27FC236}">
                <a16:creationId xmlns:a16="http://schemas.microsoft.com/office/drawing/2014/main" id="{7AE8E5B1-F7A8-45E9-8ACD-967E6D839E5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26966529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Ls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35"/>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985692"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dirty="0"/>
          </a:p>
        </p:txBody>
      </p:sp>
      <p:sp>
        <p:nvSpPr>
          <p:cNvPr id="6" name="Platshållare för bildnummer 5"/>
          <p:cNvSpPr>
            <a:spLocks noGrp="1"/>
          </p:cNvSpPr>
          <p:nvPr>
            <p:ph type="sldNum" sz="quarter" idx="4"/>
          </p:nvPr>
        </p:nvSpPr>
        <p:spPr>
          <a:xfrm>
            <a:off x="7548803"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dirty="0"/>
          </a:p>
        </p:txBody>
      </p:sp>
      <p:pic>
        <p:nvPicPr>
          <p:cNvPr id="5" name="Bildobjekt 4"/>
          <p:cNvPicPr>
            <a:picLocks noChangeAspect="1"/>
          </p:cNvPicPr>
          <p:nvPr userDrawn="1"/>
        </p:nvPicPr>
        <p:blipFill>
          <a:blip r:embed="rId7"/>
          <a:stretch>
            <a:fillRect/>
          </a:stretch>
        </p:blipFill>
        <p:spPr>
          <a:xfrm>
            <a:off x="10882959" y="6197683"/>
            <a:ext cx="972000" cy="460615"/>
          </a:xfrm>
          <a:prstGeom prst="rect">
            <a:avLst/>
          </a:prstGeom>
        </p:spPr>
      </p:pic>
      <p:pic>
        <p:nvPicPr>
          <p:cNvPr id="10" name="Bildobjekt 9">
            <a:extLst>
              <a:ext uri="{FF2B5EF4-FFF2-40B4-BE49-F238E27FC236}">
                <a16:creationId xmlns:a16="http://schemas.microsoft.com/office/drawing/2014/main" id="{D97FDF4B-A8E0-CB43-B042-709067277D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8463216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9"/>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732808"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a:p>
        </p:txBody>
      </p:sp>
      <p:sp>
        <p:nvSpPr>
          <p:cNvPr id="6" name="Platshållare för bildnummer 5"/>
          <p:cNvSpPr>
            <a:spLocks noGrp="1"/>
          </p:cNvSpPr>
          <p:nvPr>
            <p:ph type="sldNum" sz="quarter" idx="4"/>
          </p:nvPr>
        </p:nvSpPr>
        <p:spPr>
          <a:xfrm>
            <a:off x="8295919"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a:p>
        </p:txBody>
      </p:sp>
      <p:pic>
        <p:nvPicPr>
          <p:cNvPr id="5" name="Bildobjekt 4"/>
          <p:cNvPicPr>
            <a:picLocks noChangeAspect="1"/>
          </p:cNvPicPr>
          <p:nvPr userDrawn="1"/>
        </p:nvPicPr>
        <p:blipFill>
          <a:blip r:embed="rId33"/>
          <a:stretch>
            <a:fillRect/>
          </a:stretch>
        </p:blipFill>
        <p:spPr>
          <a:xfrm>
            <a:off x="10882959" y="6197683"/>
            <a:ext cx="972000" cy="460615"/>
          </a:xfrm>
          <a:prstGeom prst="rect">
            <a:avLst/>
          </a:prstGeom>
        </p:spPr>
      </p:pic>
      <p:pic>
        <p:nvPicPr>
          <p:cNvPr id="8" name="Bildobjekt 7">
            <a:extLst>
              <a:ext uri="{FF2B5EF4-FFF2-40B4-BE49-F238E27FC236}">
                <a16:creationId xmlns:a16="http://schemas.microsoft.com/office/drawing/2014/main" id="{7AE8E5B1-F7A8-45E9-8ACD-967E6D839E5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255728288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Ls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35"/>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30519"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2023-01-30</a:t>
            </a:fld>
            <a:endParaRPr lang="sv-SE"/>
          </a:p>
        </p:txBody>
      </p:sp>
      <p:sp>
        <p:nvSpPr>
          <p:cNvPr id="6" name="Platshållare för bildnummer 5"/>
          <p:cNvSpPr>
            <a:spLocks noGrp="1"/>
          </p:cNvSpPr>
          <p:nvPr>
            <p:ph type="sldNum" sz="quarter" idx="4"/>
          </p:nvPr>
        </p:nvSpPr>
        <p:spPr>
          <a:xfrm>
            <a:off x="8893630"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a:p>
        </p:txBody>
      </p:sp>
      <p:pic>
        <p:nvPicPr>
          <p:cNvPr id="8" name="Bildobjekt 7"/>
          <p:cNvPicPr>
            <a:picLocks noChangeAspect="1"/>
          </p:cNvPicPr>
          <p:nvPr userDrawn="1"/>
        </p:nvPicPr>
        <p:blipFill>
          <a:blip r:embed="rId5"/>
          <a:stretch>
            <a:fillRect/>
          </a:stretch>
        </p:blipFill>
        <p:spPr>
          <a:xfrm>
            <a:off x="10882959" y="6197683"/>
            <a:ext cx="972000" cy="460715"/>
          </a:xfrm>
          <a:prstGeom prst="rect">
            <a:avLst/>
          </a:prstGeom>
        </p:spPr>
      </p:pic>
      <p:pic>
        <p:nvPicPr>
          <p:cNvPr id="10" name="Bildobjekt 9">
            <a:extLst>
              <a:ext uri="{FF2B5EF4-FFF2-40B4-BE49-F238E27FC236}">
                <a16:creationId xmlns:a16="http://schemas.microsoft.com/office/drawing/2014/main" id="{B2340320-B779-4F7D-B1DC-1B6777F1F2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621610995"/>
      </p:ext>
    </p:extLst>
  </p:cSld>
  <p:clrMap bg1="lt1" tx1="dk1" bg2="lt2" tx2="dk2" accent1="accent1" accent2="accent2" accent3="accent3" accent4="accent4" accent5="accent5" accent6="accent6" hlink="hlink" folHlink="folHlink"/>
  <p:sldLayoutIdLst>
    <p:sldLayoutId id="2147483707" r:id="rId1"/>
    <p:sldLayoutId id="2147483715"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7"/>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p15:clr>
            <a:srgbClr val="F26B43"/>
          </p15:clr>
        </p15:guide>
        <p15:guide id="2" pos="3840">
          <p15:clr>
            <a:srgbClr val="F26B43"/>
          </p15:clr>
        </p15:guide>
        <p15:guide id="3" pos="7106">
          <p15:clr>
            <a:srgbClr val="F26B43"/>
          </p15:clr>
        </p15:guide>
        <p15:guide id="4" orient="horz" pos="1117">
          <p15:clr>
            <a:srgbClr val="F26B43"/>
          </p15:clr>
        </p15:guide>
        <p15:guide id="5" pos="619">
          <p15:clr>
            <a:srgbClr val="F26B43"/>
          </p15:clr>
        </p15:guide>
        <p15:guide id="6" pos="4883">
          <p15:clr>
            <a:srgbClr val="F26B43"/>
          </p15:clr>
        </p15:guide>
        <p15:guide id="7" orient="horz" pos="41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hyperlink" Target="mailto:ostramellansverige@tillvaxtverket.se" TargetMode="External"/><Relationship Id="rId5" Type="http://schemas.openxmlformats.org/officeDocument/2006/relationships/hyperlink" Target="http://www.tillvaxtverket.se/vara-tjanster/utlysningar" TargetMode="External"/><Relationship Id="rId4" Type="http://schemas.openxmlformats.org/officeDocument/2006/relationships/hyperlink" Target="http://www.tillvaxtverket.se/eu-program/ostra_mellansveri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5.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9.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3153" y="4858742"/>
            <a:ext cx="10108400" cy="869262"/>
          </a:xfrm>
        </p:spPr>
        <p:txBody>
          <a:bodyPr/>
          <a:lstStyle/>
          <a:p>
            <a:r>
              <a:rPr lang="sv-SE" sz="4400" dirty="0"/>
              <a:t>Europeiska regionala utvecklingsfonden</a:t>
            </a:r>
          </a:p>
        </p:txBody>
      </p:sp>
      <p:sp>
        <p:nvSpPr>
          <p:cNvPr id="3" name="Subtitle 2"/>
          <p:cNvSpPr>
            <a:spLocks noGrp="1"/>
          </p:cNvSpPr>
          <p:nvPr>
            <p:ph type="subTitle" idx="4294967295"/>
          </p:nvPr>
        </p:nvSpPr>
        <p:spPr>
          <a:xfrm>
            <a:off x="1624355" y="5766875"/>
            <a:ext cx="7917406" cy="392695"/>
          </a:xfrm>
        </p:spPr>
        <p:txBody>
          <a:bodyPr vert="horz" lIns="0" tIns="0" rIns="0" bIns="0" rtlCol="0" anchor="t">
            <a:noAutofit/>
          </a:bodyPr>
          <a:lstStyle/>
          <a:p>
            <a:pPr marL="0" indent="0">
              <a:buNone/>
            </a:pPr>
            <a:r>
              <a:rPr lang="sv-SE" sz="3200" dirty="0">
                <a:latin typeface="Calibri Light"/>
                <a:cs typeface="Calibri Light"/>
              </a:rPr>
              <a:t>Östra Mellansverige 2021–2027</a:t>
            </a:r>
            <a:endParaRPr lang="en-US" dirty="0"/>
          </a:p>
          <a:p>
            <a:pPr marL="0" indent="0">
              <a:buNone/>
            </a:pPr>
            <a:endParaRPr lang="sv-SE" dirty="0"/>
          </a:p>
        </p:txBody>
      </p:sp>
    </p:spTree>
    <p:extLst>
      <p:ext uri="{BB962C8B-B14F-4D97-AF65-F5344CB8AC3E}">
        <p14:creationId xmlns:p14="http://schemas.microsoft.com/office/powerpoint/2010/main" val="30799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03343B88-8392-44CE-8022-788D22F2E130}"/>
              </a:ext>
            </a:extLst>
          </p:cNvPr>
          <p:cNvSpPr>
            <a:spLocks noGrp="1"/>
          </p:cNvSpPr>
          <p:nvPr>
            <p:ph type="title"/>
          </p:nvPr>
        </p:nvSpPr>
        <p:spPr>
          <a:xfrm>
            <a:off x="968829" y="84084"/>
            <a:ext cx="8599714" cy="1040524"/>
          </a:xfrm>
        </p:spPr>
        <p:txBody>
          <a:bodyPr/>
          <a:lstStyle/>
          <a:p>
            <a:r>
              <a:rPr lang="sv-SE" sz="4400" dirty="0"/>
              <a:t>Bedömning</a:t>
            </a:r>
            <a:endParaRPr lang="sv-SE" dirty="0"/>
          </a:p>
        </p:txBody>
      </p:sp>
      <p:grpSp>
        <p:nvGrpSpPr>
          <p:cNvPr id="52" name="Grupp 51">
            <a:extLst>
              <a:ext uri="{FF2B5EF4-FFF2-40B4-BE49-F238E27FC236}">
                <a16:creationId xmlns:a16="http://schemas.microsoft.com/office/drawing/2014/main" id="{F94E8E72-C61B-4736-B82E-8AE00BCEC7DD}"/>
              </a:ext>
            </a:extLst>
          </p:cNvPr>
          <p:cNvGrpSpPr/>
          <p:nvPr/>
        </p:nvGrpSpPr>
        <p:grpSpPr>
          <a:xfrm>
            <a:off x="564362" y="1401098"/>
            <a:ext cx="11231097" cy="4085804"/>
            <a:chOff x="513228" y="1686514"/>
            <a:chExt cx="11231097" cy="4085804"/>
          </a:xfrm>
        </p:grpSpPr>
        <p:sp>
          <p:nvSpPr>
            <p:cNvPr id="5" name="textruta 4">
              <a:extLst>
                <a:ext uri="{FF2B5EF4-FFF2-40B4-BE49-F238E27FC236}">
                  <a16:creationId xmlns:a16="http://schemas.microsoft.com/office/drawing/2014/main" id="{4891DAF5-4817-4F65-BAFD-7D377D4488F4}"/>
                </a:ext>
              </a:extLst>
            </p:cNvPr>
            <p:cNvSpPr txBox="1"/>
            <p:nvPr/>
          </p:nvSpPr>
          <p:spPr>
            <a:xfrm>
              <a:off x="4812169" y="1686514"/>
              <a:ext cx="2226906" cy="353943"/>
            </a:xfrm>
            <a:prstGeom prst="rect">
              <a:avLst/>
            </a:prstGeom>
            <a:noFill/>
          </p:spPr>
          <p:txBody>
            <a:bodyPr wrap="square" rtlCol="0">
              <a:spAutoFit/>
            </a:bodyPr>
            <a:lstStyle/>
            <a:p>
              <a:r>
                <a:rPr lang="sv-SE" sz="1700" b="1" dirty="0"/>
                <a:t>Dialog/komplettering</a:t>
              </a:r>
            </a:p>
          </p:txBody>
        </p:sp>
        <p:cxnSp>
          <p:nvCxnSpPr>
            <p:cNvPr id="9" name="Rak pilkoppling 8">
              <a:extLst>
                <a:ext uri="{FF2B5EF4-FFF2-40B4-BE49-F238E27FC236}">
                  <a16:creationId xmlns:a16="http://schemas.microsoft.com/office/drawing/2014/main" id="{EA55EEB0-11E5-4913-866D-5565050951BD}"/>
                </a:ext>
              </a:extLst>
            </p:cNvPr>
            <p:cNvCxnSpPr>
              <a:cxnSpLocks/>
            </p:cNvCxnSpPr>
            <p:nvPr/>
          </p:nvCxnSpPr>
          <p:spPr>
            <a:xfrm flipV="1">
              <a:off x="4547721" y="3540747"/>
              <a:ext cx="528897" cy="466638"/>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DD784B4B-5BAF-4DA2-8EA0-C4078CFC19CA}"/>
                </a:ext>
              </a:extLst>
            </p:cNvPr>
            <p:cNvSpPr txBox="1"/>
            <p:nvPr/>
          </p:nvSpPr>
          <p:spPr>
            <a:xfrm>
              <a:off x="513228" y="5156765"/>
              <a:ext cx="2041451" cy="353943"/>
            </a:xfrm>
            <a:prstGeom prst="rect">
              <a:avLst/>
            </a:prstGeom>
            <a:noFill/>
            <a:ln>
              <a:noFill/>
            </a:ln>
          </p:spPr>
          <p:txBody>
            <a:bodyPr wrap="square" rtlCol="0">
              <a:spAutoFit/>
            </a:bodyPr>
            <a:lstStyle/>
            <a:p>
              <a:r>
                <a:rPr lang="sv-SE" sz="1700" b="1" dirty="0"/>
                <a:t>Ansökan kommer in</a:t>
              </a:r>
            </a:p>
          </p:txBody>
        </p:sp>
        <p:sp>
          <p:nvSpPr>
            <p:cNvPr id="8" name="textruta 7">
              <a:extLst>
                <a:ext uri="{FF2B5EF4-FFF2-40B4-BE49-F238E27FC236}">
                  <a16:creationId xmlns:a16="http://schemas.microsoft.com/office/drawing/2014/main" id="{7372FEB8-2DC2-4674-83B3-D476E57E0E9F}"/>
                </a:ext>
              </a:extLst>
            </p:cNvPr>
            <p:cNvSpPr txBox="1"/>
            <p:nvPr/>
          </p:nvSpPr>
          <p:spPr>
            <a:xfrm>
              <a:off x="2763916" y="5156765"/>
              <a:ext cx="2341041" cy="353943"/>
            </a:xfrm>
            <a:prstGeom prst="rect">
              <a:avLst/>
            </a:prstGeom>
            <a:noFill/>
          </p:spPr>
          <p:txBody>
            <a:bodyPr wrap="square" rtlCol="0">
              <a:spAutoFit/>
            </a:bodyPr>
            <a:lstStyle/>
            <a:p>
              <a:r>
                <a:rPr lang="sv-SE" sz="1700" b="1" dirty="0"/>
                <a:t>Grundläggande krav </a:t>
              </a:r>
            </a:p>
          </p:txBody>
        </p:sp>
        <p:sp>
          <p:nvSpPr>
            <p:cNvPr id="10" name="textruta 9">
              <a:extLst>
                <a:ext uri="{FF2B5EF4-FFF2-40B4-BE49-F238E27FC236}">
                  <a16:creationId xmlns:a16="http://schemas.microsoft.com/office/drawing/2014/main" id="{E82B1E47-BD7F-4A2F-A7CB-FF2D9C027091}"/>
                </a:ext>
              </a:extLst>
            </p:cNvPr>
            <p:cNvSpPr txBox="1"/>
            <p:nvPr/>
          </p:nvSpPr>
          <p:spPr>
            <a:xfrm>
              <a:off x="6496050" y="5156765"/>
              <a:ext cx="2477432" cy="615553"/>
            </a:xfrm>
            <a:prstGeom prst="rect">
              <a:avLst/>
            </a:prstGeom>
            <a:noFill/>
          </p:spPr>
          <p:txBody>
            <a:bodyPr wrap="square" rtlCol="0">
              <a:spAutoFit/>
            </a:bodyPr>
            <a:lstStyle/>
            <a:p>
              <a:r>
                <a:rPr lang="sv-SE" sz="1700" b="1" dirty="0"/>
                <a:t>Poängsättning enligt </a:t>
              </a:r>
            </a:p>
            <a:p>
              <a:r>
                <a:rPr lang="sv-SE" sz="1700" b="1" dirty="0"/>
                <a:t>kvalitetskriterier</a:t>
              </a:r>
            </a:p>
          </p:txBody>
        </p:sp>
        <p:sp>
          <p:nvSpPr>
            <p:cNvPr id="11" name="textruta 10">
              <a:extLst>
                <a:ext uri="{FF2B5EF4-FFF2-40B4-BE49-F238E27FC236}">
                  <a16:creationId xmlns:a16="http://schemas.microsoft.com/office/drawing/2014/main" id="{84B31853-B22B-413C-8CE7-DF17A2294E74}"/>
                </a:ext>
              </a:extLst>
            </p:cNvPr>
            <p:cNvSpPr txBox="1"/>
            <p:nvPr/>
          </p:nvSpPr>
          <p:spPr>
            <a:xfrm>
              <a:off x="9123106" y="5156765"/>
              <a:ext cx="2621219" cy="615553"/>
            </a:xfrm>
            <a:prstGeom prst="rect">
              <a:avLst/>
            </a:prstGeom>
            <a:noFill/>
          </p:spPr>
          <p:txBody>
            <a:bodyPr wrap="square" rtlCol="0">
              <a:spAutoFit/>
            </a:bodyPr>
            <a:lstStyle/>
            <a:p>
              <a:r>
                <a:rPr lang="sv-SE" sz="1700" b="1" dirty="0"/>
                <a:t>Lämnas över för </a:t>
              </a:r>
              <a:br>
                <a:rPr lang="sv-SE" sz="1700" b="1" dirty="0"/>
              </a:br>
              <a:r>
                <a:rPr lang="sv-SE" sz="1700" b="1" dirty="0"/>
                <a:t>prioritering och beslut</a:t>
              </a:r>
            </a:p>
          </p:txBody>
        </p:sp>
        <p:pic>
          <p:nvPicPr>
            <p:cNvPr id="14" name="Bildobjekt 13" descr="En bild som visar clipart&#10;&#10;Automatiskt genererad beskrivning">
              <a:extLst>
                <a:ext uri="{FF2B5EF4-FFF2-40B4-BE49-F238E27FC236}">
                  <a16:creationId xmlns:a16="http://schemas.microsoft.com/office/drawing/2014/main" id="{AC683C5C-EDE2-42C5-AC96-5C5BDA264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634" y="3836027"/>
              <a:ext cx="974700" cy="865046"/>
            </a:xfrm>
            <a:prstGeom prst="rect">
              <a:avLst/>
            </a:prstGeom>
          </p:spPr>
        </p:pic>
        <p:pic>
          <p:nvPicPr>
            <p:cNvPr id="18" name="Bildobjekt 17" descr="En bild som visar text, visitkort, kuvert&#10;&#10;Automatiskt genererad beskrivning">
              <a:extLst>
                <a:ext uri="{FF2B5EF4-FFF2-40B4-BE49-F238E27FC236}">
                  <a16:creationId xmlns:a16="http://schemas.microsoft.com/office/drawing/2014/main" id="{E80E1A00-2E37-4238-A890-B5EA2E77E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009" y="2301641"/>
              <a:ext cx="981848" cy="1101653"/>
            </a:xfrm>
            <a:prstGeom prst="rect">
              <a:avLst/>
            </a:prstGeom>
          </p:spPr>
        </p:pic>
        <p:pic>
          <p:nvPicPr>
            <p:cNvPr id="19" name="Bildobjekt 18">
              <a:extLst>
                <a:ext uri="{FF2B5EF4-FFF2-40B4-BE49-F238E27FC236}">
                  <a16:creationId xmlns:a16="http://schemas.microsoft.com/office/drawing/2014/main" id="{AA35F33D-B0BD-434C-8953-C4EBF4819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419" y="3751814"/>
              <a:ext cx="1370770" cy="949259"/>
            </a:xfrm>
            <a:prstGeom prst="rect">
              <a:avLst/>
            </a:prstGeom>
          </p:spPr>
        </p:pic>
        <p:pic>
          <p:nvPicPr>
            <p:cNvPr id="22" name="Bildobjekt 21" descr="En bild som visar text, visitkort, kontorsmaterial, kuvert&#10;&#10;Automatiskt genererad beskrivning">
              <a:extLst>
                <a:ext uri="{FF2B5EF4-FFF2-40B4-BE49-F238E27FC236}">
                  <a16:creationId xmlns:a16="http://schemas.microsoft.com/office/drawing/2014/main" id="{7130C0D4-42F7-4BB8-B14B-9C8F196A58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560" y="3704563"/>
              <a:ext cx="1086114" cy="996510"/>
            </a:xfrm>
            <a:prstGeom prst="rect">
              <a:avLst/>
            </a:prstGeom>
          </p:spPr>
        </p:pic>
        <p:pic>
          <p:nvPicPr>
            <p:cNvPr id="25" name="Bildobjekt 24" descr="En bild som visar clipart&#10;&#10;Automatiskt genererad beskrivning">
              <a:extLst>
                <a:ext uri="{FF2B5EF4-FFF2-40B4-BE49-F238E27FC236}">
                  <a16:creationId xmlns:a16="http://schemas.microsoft.com/office/drawing/2014/main" id="{9E5D57E8-49D9-468B-9C0D-C780C4FB53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6399" y="3496360"/>
              <a:ext cx="1532531" cy="1204713"/>
            </a:xfrm>
            <a:prstGeom prst="rect">
              <a:avLst/>
            </a:prstGeom>
          </p:spPr>
        </p:pic>
        <p:sp>
          <p:nvSpPr>
            <p:cNvPr id="31" name="textruta 30">
              <a:extLst>
                <a:ext uri="{FF2B5EF4-FFF2-40B4-BE49-F238E27FC236}">
                  <a16:creationId xmlns:a16="http://schemas.microsoft.com/office/drawing/2014/main" id="{4E232C3F-9F6C-43EB-95FE-4B12AEBAEF21}"/>
                </a:ext>
              </a:extLst>
            </p:cNvPr>
            <p:cNvSpPr txBox="1"/>
            <p:nvPr/>
          </p:nvSpPr>
          <p:spPr>
            <a:xfrm>
              <a:off x="3540794" y="2993898"/>
              <a:ext cx="772886" cy="646331"/>
            </a:xfrm>
            <a:prstGeom prst="rect">
              <a:avLst/>
            </a:prstGeom>
            <a:noFill/>
          </p:spPr>
          <p:txBody>
            <a:bodyPr wrap="square" rtlCol="0">
              <a:spAutoFit/>
            </a:bodyPr>
            <a:lstStyle/>
            <a:p>
              <a:r>
                <a:rPr lang="sv-SE" sz="3600" b="1" dirty="0">
                  <a:latin typeface="Cambria" panose="02040503050406030204" pitchFamily="18" charset="0"/>
                  <a:ea typeface="Cambria" panose="02040503050406030204" pitchFamily="18" charset="0"/>
                </a:rPr>
                <a:t>1</a:t>
              </a:r>
            </a:p>
          </p:txBody>
        </p:sp>
        <p:sp>
          <p:nvSpPr>
            <p:cNvPr id="32" name="textruta 31">
              <a:extLst>
                <a:ext uri="{FF2B5EF4-FFF2-40B4-BE49-F238E27FC236}">
                  <a16:creationId xmlns:a16="http://schemas.microsoft.com/office/drawing/2014/main" id="{F96CFC49-C94F-4EC2-8CFC-D65029AB802F}"/>
                </a:ext>
              </a:extLst>
            </p:cNvPr>
            <p:cNvSpPr txBox="1"/>
            <p:nvPr/>
          </p:nvSpPr>
          <p:spPr>
            <a:xfrm>
              <a:off x="7157630" y="2993898"/>
              <a:ext cx="772886" cy="646331"/>
            </a:xfrm>
            <a:prstGeom prst="rect">
              <a:avLst/>
            </a:prstGeom>
            <a:noFill/>
          </p:spPr>
          <p:txBody>
            <a:bodyPr wrap="square" rtlCol="0">
              <a:spAutoFit/>
            </a:bodyPr>
            <a:lstStyle/>
            <a:p>
              <a:r>
                <a:rPr lang="sv-SE" sz="3600" b="1" dirty="0">
                  <a:latin typeface="Cambria" panose="02040503050406030204" pitchFamily="18" charset="0"/>
                  <a:ea typeface="Cambria" panose="02040503050406030204" pitchFamily="18" charset="0"/>
                </a:rPr>
                <a:t>2</a:t>
              </a:r>
            </a:p>
          </p:txBody>
        </p:sp>
        <p:cxnSp>
          <p:nvCxnSpPr>
            <p:cNvPr id="42" name="Rak pilkoppling 41">
              <a:extLst>
                <a:ext uri="{FF2B5EF4-FFF2-40B4-BE49-F238E27FC236}">
                  <a16:creationId xmlns:a16="http://schemas.microsoft.com/office/drawing/2014/main" id="{95A9F7F2-3ACA-4B34-8085-659D2345F55F}"/>
                </a:ext>
              </a:extLst>
            </p:cNvPr>
            <p:cNvCxnSpPr>
              <a:cxnSpLocks/>
            </p:cNvCxnSpPr>
            <p:nvPr/>
          </p:nvCxnSpPr>
          <p:spPr>
            <a:xfrm>
              <a:off x="6194841" y="3171274"/>
              <a:ext cx="301209" cy="533289"/>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3" name="Platshållare för text 2">
            <a:extLst>
              <a:ext uri="{FF2B5EF4-FFF2-40B4-BE49-F238E27FC236}">
                <a16:creationId xmlns:a16="http://schemas.microsoft.com/office/drawing/2014/main" id="{B887F456-8924-428F-9C5C-F99BECB3B164}"/>
              </a:ext>
            </a:extLst>
          </p:cNvPr>
          <p:cNvSpPr>
            <a:spLocks noGrp="1"/>
          </p:cNvSpPr>
          <p:nvPr>
            <p:ph type="body" sz="quarter" idx="15"/>
          </p:nvPr>
        </p:nvSpPr>
        <p:spPr>
          <a:xfrm>
            <a:off x="968375" y="1176500"/>
            <a:ext cx="8599489" cy="473075"/>
          </a:xfrm>
        </p:spPr>
        <p:txBody>
          <a:bodyPr/>
          <a:lstStyle/>
          <a:p>
            <a:r>
              <a:rPr lang="sv-SE" dirty="0"/>
              <a:t>Görs i två steg</a:t>
            </a:r>
          </a:p>
        </p:txBody>
      </p:sp>
    </p:spTree>
    <p:extLst>
      <p:ext uri="{BB962C8B-B14F-4D97-AF65-F5344CB8AC3E}">
        <p14:creationId xmlns:p14="http://schemas.microsoft.com/office/powerpoint/2010/main" val="349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614E4521-4D2B-4F4B-9473-6A702862246A}"/>
              </a:ext>
            </a:extLst>
          </p:cNvPr>
          <p:cNvSpPr txBox="1">
            <a:spLocks/>
          </p:cNvSpPr>
          <p:nvPr/>
        </p:nvSpPr>
        <p:spPr>
          <a:xfrm>
            <a:off x="6553338" y="0"/>
            <a:ext cx="4940935" cy="1040524"/>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a:lstStyle>
          <a:p>
            <a:pPr>
              <a:spcAft>
                <a:spcPts val="600"/>
              </a:spcAft>
              <a:buSzPct val="73000"/>
            </a:pPr>
            <a:r>
              <a:rPr lang="sv-SE" sz="3700" b="1" kern="1200" baseline="0" dirty="0">
                <a:latin typeface="+mj-lt"/>
                <a:ea typeface="+mj-ea"/>
                <a:cs typeface="+mj-cs"/>
              </a:rPr>
              <a:t>Vill du veta mer?</a:t>
            </a:r>
          </a:p>
        </p:txBody>
      </p:sp>
      <p:sp>
        <p:nvSpPr>
          <p:cNvPr id="11" name="Platshållare för innehåll 3">
            <a:extLst>
              <a:ext uri="{FF2B5EF4-FFF2-40B4-BE49-F238E27FC236}">
                <a16:creationId xmlns:a16="http://schemas.microsoft.com/office/drawing/2014/main" id="{D2C76361-B096-AE4B-B8FD-71A6BE29D83E}"/>
              </a:ext>
            </a:extLst>
          </p:cNvPr>
          <p:cNvSpPr txBox="1">
            <a:spLocks/>
          </p:cNvSpPr>
          <p:nvPr/>
        </p:nvSpPr>
        <p:spPr>
          <a:xfrm>
            <a:off x="6576784" y="1407478"/>
            <a:ext cx="5315054" cy="4566602"/>
          </a:xfrm>
          <a:prstGeom prst="rect">
            <a:avLst/>
          </a:prstGeom>
        </p:spPr>
        <p:txBody>
          <a:bodyPr vert="horz" lIns="0" tIns="0" rIns="0" bIns="0" rtlCol="0">
            <a:norm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sv-SE" sz="1800" dirty="0">
                <a:hlinkClick r:id="rId4"/>
              </a:rPr>
              <a:t>www.tillvaxtverket.se/eu-program/ostra_mellansverige</a:t>
            </a:r>
            <a:r>
              <a:rPr lang="sv-SE" sz="1800" dirty="0"/>
              <a:t> </a:t>
            </a:r>
          </a:p>
          <a:p>
            <a:pPr>
              <a:lnSpc>
                <a:spcPct val="90000"/>
              </a:lnSpc>
            </a:pPr>
            <a:r>
              <a:rPr lang="sv-SE" sz="1800" dirty="0">
                <a:hlinkClick r:id="rId5"/>
              </a:rPr>
              <a:t>www.tillvaxtverket.se/vara-tjanster/utlysningar</a:t>
            </a:r>
            <a:endParaRPr lang="sv-SE" sz="1800" dirty="0"/>
          </a:p>
          <a:p>
            <a:pPr>
              <a:lnSpc>
                <a:spcPct val="90000"/>
              </a:lnSpc>
            </a:pPr>
            <a:r>
              <a:rPr lang="sv-SE" sz="1800" dirty="0"/>
              <a:t>Prenumerera gärna på våra utlysningar!</a:t>
            </a:r>
          </a:p>
          <a:p>
            <a:pPr>
              <a:lnSpc>
                <a:spcPct val="90000"/>
              </a:lnSpc>
            </a:pPr>
            <a:r>
              <a:rPr lang="sv-SE" sz="1800" dirty="0"/>
              <a:t>Mejl: </a:t>
            </a:r>
            <a:r>
              <a:rPr lang="sv-SE" sz="1800" dirty="0">
                <a:hlinkClick r:id="rId6"/>
              </a:rPr>
              <a:t>ostramellansverige@tillvaxtverket.se</a:t>
            </a:r>
            <a:r>
              <a:rPr lang="sv-SE" sz="1800" dirty="0"/>
              <a:t> </a:t>
            </a:r>
          </a:p>
          <a:p>
            <a:pPr>
              <a:lnSpc>
                <a:spcPct val="90000"/>
              </a:lnSpc>
            </a:pPr>
            <a:r>
              <a:rPr lang="sv-SE" sz="1800" dirty="0"/>
              <a:t>Kontakta regionerna!</a:t>
            </a:r>
          </a:p>
          <a:p>
            <a:pPr>
              <a:lnSpc>
                <a:spcPct val="90000"/>
              </a:lnSpc>
            </a:pPr>
            <a:endParaRPr lang="sv-SE" sz="1800" dirty="0"/>
          </a:p>
        </p:txBody>
      </p:sp>
      <p:pic>
        <p:nvPicPr>
          <p:cNvPr id="3" name="Bildobjekt 2">
            <a:extLst>
              <a:ext uri="{FF2B5EF4-FFF2-40B4-BE49-F238E27FC236}">
                <a16:creationId xmlns:a16="http://schemas.microsoft.com/office/drawing/2014/main" id="{9058D57C-D356-48B4-9FF7-F288E4B263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6077756" cy="6858000"/>
          </a:xfrm>
          <a:prstGeom prst="rect">
            <a:avLst/>
          </a:prstGeom>
        </p:spPr>
      </p:pic>
    </p:spTree>
    <p:extLst>
      <p:ext uri="{BB962C8B-B14F-4D97-AF65-F5344CB8AC3E}">
        <p14:creationId xmlns:p14="http://schemas.microsoft.com/office/powerpoint/2010/main" val="367979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649E1C3-B371-4B19-AB75-7B0A30A4F30A}"/>
              </a:ext>
            </a:extLst>
          </p:cNvPr>
          <p:cNvSpPr>
            <a:spLocks noGrp="1"/>
          </p:cNvSpPr>
          <p:nvPr>
            <p:ph sz="quarter" idx="16"/>
          </p:nvPr>
        </p:nvSpPr>
        <p:spPr>
          <a:xfrm>
            <a:off x="397737" y="274348"/>
            <a:ext cx="10299246" cy="3154652"/>
          </a:xfrm>
        </p:spPr>
        <p:txBody>
          <a:bodyPr/>
          <a:lstStyle/>
          <a:p>
            <a:r>
              <a:rPr lang="sv-SE" sz="8000" dirty="0"/>
              <a:t>Tack!</a:t>
            </a:r>
          </a:p>
          <a:p>
            <a:pPr marL="0" indent="0">
              <a:buNone/>
            </a:pPr>
            <a:r>
              <a:rPr lang="sv-SE" sz="2800" b="1" dirty="0"/>
              <a:t>Erik Bergström Eklöf</a:t>
            </a:r>
          </a:p>
          <a:p>
            <a:pPr marL="0" indent="0">
              <a:buNone/>
            </a:pPr>
            <a:r>
              <a:rPr lang="sv-SE" sz="2800"/>
              <a:t>erik.bergstrom.eklof@</a:t>
            </a:r>
            <a:r>
              <a:rPr lang="sv-SE" sz="2800" dirty="0"/>
              <a:t>tillvaxtverket.se</a:t>
            </a:r>
          </a:p>
        </p:txBody>
      </p:sp>
    </p:spTree>
    <p:extLst>
      <p:ext uri="{BB962C8B-B14F-4D97-AF65-F5344CB8AC3E}">
        <p14:creationId xmlns:p14="http://schemas.microsoft.com/office/powerpoint/2010/main" val="30620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C61ECA5-611D-0E48-BA05-930AA9621B53}"/>
              </a:ext>
            </a:extLst>
          </p:cNvPr>
          <p:cNvSpPr/>
          <p:nvPr/>
        </p:nvSpPr>
        <p:spPr>
          <a:xfrm>
            <a:off x="982663" y="1879918"/>
            <a:ext cx="4442777" cy="1945322"/>
          </a:xfrm>
          <a:prstGeom prst="rect">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ktangel 20">
            <a:extLst>
              <a:ext uri="{FF2B5EF4-FFF2-40B4-BE49-F238E27FC236}">
                <a16:creationId xmlns:a16="http://schemas.microsoft.com/office/drawing/2014/main" id="{034A6098-ABFE-234C-B022-08A8380DD4B1}"/>
              </a:ext>
            </a:extLst>
          </p:cNvPr>
          <p:cNvSpPr/>
          <p:nvPr/>
        </p:nvSpPr>
        <p:spPr>
          <a:xfrm>
            <a:off x="982663" y="3941128"/>
            <a:ext cx="4458017" cy="1945322"/>
          </a:xfrm>
          <a:prstGeom prst="rect">
            <a:avLst/>
          </a:prstGeom>
          <a:solidFill>
            <a:srgbClr val="02A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ktangel 22">
            <a:extLst>
              <a:ext uri="{FF2B5EF4-FFF2-40B4-BE49-F238E27FC236}">
                <a16:creationId xmlns:a16="http://schemas.microsoft.com/office/drawing/2014/main" id="{35A9832E-5559-A343-AD95-1EA47156F6B0}"/>
              </a:ext>
            </a:extLst>
          </p:cNvPr>
          <p:cNvSpPr/>
          <p:nvPr/>
        </p:nvSpPr>
        <p:spPr>
          <a:xfrm>
            <a:off x="5294154" y="3941128"/>
            <a:ext cx="5986621" cy="1945322"/>
          </a:xfrm>
          <a:prstGeom prst="rect">
            <a:avLst/>
          </a:prstGeom>
          <a:solidFill>
            <a:srgbClr val="A5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ktangel 24">
            <a:extLst>
              <a:ext uri="{FF2B5EF4-FFF2-40B4-BE49-F238E27FC236}">
                <a16:creationId xmlns:a16="http://schemas.microsoft.com/office/drawing/2014/main" id="{D7A1744B-706B-C241-B1BF-F05150B45237}"/>
              </a:ext>
            </a:extLst>
          </p:cNvPr>
          <p:cNvSpPr/>
          <p:nvPr/>
        </p:nvSpPr>
        <p:spPr>
          <a:xfrm>
            <a:off x="5294154" y="1879918"/>
            <a:ext cx="5986621" cy="1945322"/>
          </a:xfrm>
          <a:prstGeom prst="rect">
            <a:avLst/>
          </a:prstGeom>
          <a:solidFill>
            <a:srgbClr val="84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latshållare för text 2">
            <a:extLst>
              <a:ext uri="{FF2B5EF4-FFF2-40B4-BE49-F238E27FC236}">
                <a16:creationId xmlns:a16="http://schemas.microsoft.com/office/drawing/2014/main" id="{E16DD161-FFE6-4562-9FFA-EC7F4037314A}"/>
              </a:ext>
            </a:extLst>
          </p:cNvPr>
          <p:cNvSpPr>
            <a:spLocks noGrp="1"/>
          </p:cNvSpPr>
          <p:nvPr>
            <p:ph type="body" sz="quarter" idx="15"/>
          </p:nvPr>
        </p:nvSpPr>
        <p:spPr>
          <a:xfrm>
            <a:off x="5505402" y="1420087"/>
            <a:ext cx="3524037" cy="492942"/>
          </a:xfrm>
        </p:spPr>
        <p:txBody>
          <a:bodyPr/>
          <a:lstStyle/>
          <a:p>
            <a:r>
              <a:rPr lang="sv-SE" sz="2000" dirty="0">
                <a:latin typeface="Calibri" panose="020F0502020204030204" pitchFamily="34" charset="0"/>
                <a:cs typeface="Calibri" panose="020F0502020204030204" pitchFamily="34" charset="0"/>
              </a:rPr>
              <a:t>Sju specifika mål </a:t>
            </a:r>
          </a:p>
        </p:txBody>
      </p:sp>
      <p:sp>
        <p:nvSpPr>
          <p:cNvPr id="9" name="Platshållare för innehåll 3">
            <a:extLst>
              <a:ext uri="{FF2B5EF4-FFF2-40B4-BE49-F238E27FC236}">
                <a16:creationId xmlns:a16="http://schemas.microsoft.com/office/drawing/2014/main" id="{F813EAB8-26C9-473C-BAF0-BB437A46AC5B}"/>
              </a:ext>
            </a:extLst>
          </p:cNvPr>
          <p:cNvSpPr txBox="1">
            <a:spLocks/>
          </p:cNvSpPr>
          <p:nvPr/>
        </p:nvSpPr>
        <p:spPr>
          <a:xfrm>
            <a:off x="1172135" y="2008388"/>
            <a:ext cx="3064949" cy="1105562"/>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600"/>
              </a:spcAft>
              <a:buClrTx/>
              <a:buSzPct val="73000"/>
              <a:buFontTx/>
              <a:buNone/>
              <a:tabLst/>
              <a:defRPr/>
            </a:pP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Ett smartare</a:t>
            </a:r>
            <a:b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Europa</a:t>
            </a:r>
          </a:p>
        </p:txBody>
      </p:sp>
      <p:sp>
        <p:nvSpPr>
          <p:cNvPr id="12" name="Platshållare för innehåll 3">
            <a:extLst>
              <a:ext uri="{FF2B5EF4-FFF2-40B4-BE49-F238E27FC236}">
                <a16:creationId xmlns:a16="http://schemas.microsoft.com/office/drawing/2014/main" id="{B396542D-0B96-4551-8959-BA76CD3D9E22}"/>
              </a:ext>
            </a:extLst>
          </p:cNvPr>
          <p:cNvSpPr txBox="1">
            <a:spLocks/>
          </p:cNvSpPr>
          <p:nvPr/>
        </p:nvSpPr>
        <p:spPr>
          <a:xfrm>
            <a:off x="1202615" y="4102755"/>
            <a:ext cx="3206927" cy="770827"/>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600"/>
              </a:spcAft>
              <a:buClrTx/>
              <a:buSzPct val="73000"/>
              <a:buFontTx/>
              <a:buNone/>
              <a:tabLst/>
              <a:defRPr/>
            </a:pP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Ett grönare</a:t>
            </a:r>
            <a:b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Europa</a:t>
            </a:r>
          </a:p>
        </p:txBody>
      </p:sp>
      <p:sp>
        <p:nvSpPr>
          <p:cNvPr id="14" name="Platshållare för innehåll 3">
            <a:extLst>
              <a:ext uri="{FF2B5EF4-FFF2-40B4-BE49-F238E27FC236}">
                <a16:creationId xmlns:a16="http://schemas.microsoft.com/office/drawing/2014/main" id="{2EAB3ABF-1FB7-4D28-BD95-8ED8588C0295}"/>
              </a:ext>
            </a:extLst>
          </p:cNvPr>
          <p:cNvSpPr txBox="1">
            <a:spLocks/>
          </p:cNvSpPr>
          <p:nvPr/>
        </p:nvSpPr>
        <p:spPr>
          <a:xfrm>
            <a:off x="2746066" y="4029238"/>
            <a:ext cx="3216353" cy="728536"/>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600"/>
              </a:spcAft>
              <a:buClrTx/>
              <a:buSzPct val="73000"/>
              <a:buFontTx/>
              <a:buNone/>
              <a:tabLst/>
              <a:defRPr/>
            </a:pPr>
            <a:endParaRPr kumimoji="0" lang="sv-SE"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ruta 1">
            <a:extLst>
              <a:ext uri="{FF2B5EF4-FFF2-40B4-BE49-F238E27FC236}">
                <a16:creationId xmlns:a16="http://schemas.microsoft.com/office/drawing/2014/main" id="{AEB5C8DF-E652-4F66-9167-DC6578FCCE55}"/>
              </a:ext>
            </a:extLst>
          </p:cNvPr>
          <p:cNvSpPr txBox="1"/>
          <p:nvPr/>
        </p:nvSpPr>
        <p:spPr>
          <a:xfrm>
            <a:off x="1089343" y="1376075"/>
            <a:ext cx="3524036" cy="3637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Två politiska mål</a:t>
            </a:r>
          </a:p>
        </p:txBody>
      </p:sp>
      <p:sp>
        <p:nvSpPr>
          <p:cNvPr id="28" name="Rubrik 1">
            <a:extLst>
              <a:ext uri="{FF2B5EF4-FFF2-40B4-BE49-F238E27FC236}">
                <a16:creationId xmlns:a16="http://schemas.microsoft.com/office/drawing/2014/main" id="{7C6DBC08-6775-4554-A5CD-CC6F617B9961}"/>
              </a:ext>
            </a:extLst>
          </p:cNvPr>
          <p:cNvSpPr>
            <a:spLocks noGrp="1"/>
          </p:cNvSpPr>
          <p:nvPr>
            <p:ph type="title"/>
          </p:nvPr>
        </p:nvSpPr>
        <p:spPr>
          <a:xfrm>
            <a:off x="968829" y="84084"/>
            <a:ext cx="8599714" cy="1040524"/>
          </a:xfrm>
        </p:spPr>
        <p:txBody>
          <a:bodyPr/>
          <a:lstStyle/>
          <a:p>
            <a:r>
              <a:rPr lang="sv-SE" dirty="0"/>
              <a:t>Ett smartare och grönare Europa</a:t>
            </a:r>
          </a:p>
        </p:txBody>
      </p:sp>
      <p:pic>
        <p:nvPicPr>
          <p:cNvPr id="11" name="Bildobjekt 10">
            <a:extLst>
              <a:ext uri="{FF2B5EF4-FFF2-40B4-BE49-F238E27FC236}">
                <a16:creationId xmlns:a16="http://schemas.microsoft.com/office/drawing/2014/main" id="{BE034156-DC35-9B4E-A22C-D62B08352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543" y="2168221"/>
            <a:ext cx="1247775" cy="1276020"/>
          </a:xfrm>
          <a:prstGeom prst="rect">
            <a:avLst/>
          </a:prstGeom>
        </p:spPr>
      </p:pic>
      <p:pic>
        <p:nvPicPr>
          <p:cNvPr id="15" name="Bildobjekt 14" descr="En bild som visar klocka, föremål utomhus&#10;&#10;Automatiskt genererad beskrivning">
            <a:extLst>
              <a:ext uri="{FF2B5EF4-FFF2-40B4-BE49-F238E27FC236}">
                <a16:creationId xmlns:a16="http://schemas.microsoft.com/office/drawing/2014/main" id="{7CC72547-9142-EF46-9314-CAE6149525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3936" y="4008120"/>
            <a:ext cx="2120481" cy="1695450"/>
          </a:xfrm>
          <a:prstGeom prst="rect">
            <a:avLst/>
          </a:prstGeom>
        </p:spPr>
      </p:pic>
      <p:sp>
        <p:nvSpPr>
          <p:cNvPr id="20" name="Platshållare för innehåll 3">
            <a:extLst>
              <a:ext uri="{FF2B5EF4-FFF2-40B4-BE49-F238E27FC236}">
                <a16:creationId xmlns:a16="http://schemas.microsoft.com/office/drawing/2014/main" id="{41398B12-E259-4D26-BFD9-18D7F3E294F1}"/>
              </a:ext>
            </a:extLst>
          </p:cNvPr>
          <p:cNvSpPr>
            <a:spLocks noGrp="1"/>
          </p:cNvSpPr>
          <p:nvPr>
            <p:ph sz="quarter" idx="16"/>
          </p:nvPr>
        </p:nvSpPr>
        <p:spPr>
          <a:xfrm>
            <a:off x="5505401" y="2020400"/>
            <a:ext cx="6511007" cy="1617322"/>
          </a:xfrm>
        </p:spPr>
        <p:txBody>
          <a:bodyPr/>
          <a:lstStyle/>
          <a:p>
            <a:pPr>
              <a:spcBef>
                <a:spcPts val="0"/>
              </a:spcBef>
            </a:pPr>
            <a:r>
              <a:rPr lang="sv-SE" sz="2000" dirty="0">
                <a:latin typeface="+mn-lt"/>
              </a:rPr>
              <a:t>Stärka forskning och innovation</a:t>
            </a:r>
          </a:p>
          <a:p>
            <a:pPr>
              <a:spcBef>
                <a:spcPts val="0"/>
              </a:spcBef>
            </a:pPr>
            <a:r>
              <a:rPr lang="sv-SE" sz="2000" dirty="0">
                <a:latin typeface="+mn-lt"/>
              </a:rPr>
              <a:t>Säkra nyttan av digitalisering</a:t>
            </a:r>
          </a:p>
          <a:p>
            <a:pPr>
              <a:spcBef>
                <a:spcPts val="0"/>
              </a:spcBef>
            </a:pPr>
            <a:r>
              <a:rPr lang="sv-SE" sz="2000" dirty="0">
                <a:latin typeface="+mn-lt"/>
              </a:rPr>
              <a:t>Stärka små och medelstora företags tillväxt och konkurrenskraft</a:t>
            </a:r>
          </a:p>
          <a:p>
            <a:pPr>
              <a:spcBef>
                <a:spcPts val="0"/>
              </a:spcBef>
            </a:pPr>
            <a:r>
              <a:rPr lang="sv-SE" sz="2000" dirty="0">
                <a:latin typeface="+mn-lt"/>
              </a:rPr>
              <a:t>Utveckla färdigheter för smart specialisering</a:t>
            </a:r>
          </a:p>
          <a:p>
            <a:endParaRPr lang="sv-SE" sz="2800" dirty="0"/>
          </a:p>
          <a:p>
            <a:endParaRPr lang="sv-SE" dirty="0"/>
          </a:p>
        </p:txBody>
      </p:sp>
      <p:sp>
        <p:nvSpPr>
          <p:cNvPr id="24" name="Platshållare för innehåll 4">
            <a:extLst>
              <a:ext uri="{FF2B5EF4-FFF2-40B4-BE49-F238E27FC236}">
                <a16:creationId xmlns:a16="http://schemas.microsoft.com/office/drawing/2014/main" id="{EB721B69-A16B-45A1-90F7-5F51177180A6}"/>
              </a:ext>
            </a:extLst>
          </p:cNvPr>
          <p:cNvSpPr>
            <a:spLocks noGrp="1"/>
          </p:cNvSpPr>
          <p:nvPr>
            <p:ph sz="quarter" idx="17"/>
          </p:nvPr>
        </p:nvSpPr>
        <p:spPr>
          <a:xfrm>
            <a:off x="5505401" y="3713906"/>
            <a:ext cx="4932000" cy="748000"/>
          </a:xfrm>
        </p:spPr>
        <p:txBody>
          <a:bodyPr/>
          <a:lstStyle/>
          <a:p>
            <a:pPr marL="0" indent="0">
              <a:spcBef>
                <a:spcPts val="0"/>
              </a:spcBef>
              <a:buNone/>
            </a:pPr>
            <a:endParaRPr lang="sv-SE" sz="2000" dirty="0">
              <a:latin typeface="+mn-lt"/>
            </a:endParaRPr>
          </a:p>
          <a:p>
            <a:pPr>
              <a:spcBef>
                <a:spcPts val="0"/>
              </a:spcBef>
            </a:pPr>
            <a:r>
              <a:rPr lang="sv-SE" sz="2000" dirty="0">
                <a:latin typeface="+mn-lt"/>
              </a:rPr>
              <a:t>Främja energieffektivitet </a:t>
            </a:r>
          </a:p>
          <a:p>
            <a:pPr>
              <a:spcBef>
                <a:spcPts val="0"/>
              </a:spcBef>
            </a:pPr>
            <a:r>
              <a:rPr lang="sv-SE" sz="2000" dirty="0">
                <a:latin typeface="+mn-lt"/>
              </a:rPr>
              <a:t>Smarta energisystem</a:t>
            </a:r>
          </a:p>
          <a:p>
            <a:pPr>
              <a:spcBef>
                <a:spcPts val="0"/>
              </a:spcBef>
            </a:pPr>
            <a:r>
              <a:rPr lang="sv-SE" sz="2000" dirty="0">
                <a:latin typeface="+mn-lt"/>
              </a:rPr>
              <a:t>Cirkulär ekonomi</a:t>
            </a:r>
          </a:p>
          <a:p>
            <a:pPr marL="0" indent="0">
              <a:buNone/>
            </a:pPr>
            <a:endParaRPr lang="sv-SE" dirty="0"/>
          </a:p>
        </p:txBody>
      </p:sp>
    </p:spTree>
    <p:extLst>
      <p:ext uri="{BB962C8B-B14F-4D97-AF65-F5344CB8AC3E}">
        <p14:creationId xmlns:p14="http://schemas.microsoft.com/office/powerpoint/2010/main" val="313327317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B6C7-EE56-40E5-9702-481738D26952}"/>
              </a:ext>
            </a:extLst>
          </p:cNvPr>
          <p:cNvSpPr txBox="1">
            <a:spLocks/>
          </p:cNvSpPr>
          <p:nvPr/>
        </p:nvSpPr>
        <p:spPr>
          <a:xfrm>
            <a:off x="968829" y="84084"/>
            <a:ext cx="8599714" cy="1040524"/>
          </a:xfrm>
          <a:prstGeom prst="rect">
            <a:avLst/>
          </a:prstGeom>
        </p:spPr>
        <p:txBody>
          <a:bodyPr anchor="b">
            <a:normAutofit/>
          </a:bodyPr>
          <a:lst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Calibri"/>
                <a:ea typeface="+mj-ea"/>
                <a:cs typeface="+mj-cs"/>
              </a:rPr>
              <a:t>Fördelning i programmet  2021–2027</a:t>
            </a:r>
          </a:p>
        </p:txBody>
      </p:sp>
      <p:sp>
        <p:nvSpPr>
          <p:cNvPr id="3" name="Text Placeholder 2">
            <a:extLst>
              <a:ext uri="{FF2B5EF4-FFF2-40B4-BE49-F238E27FC236}">
                <a16:creationId xmlns:a16="http://schemas.microsoft.com/office/drawing/2014/main" id="{F2E49687-3642-49E1-9E4C-124E62E06C23}"/>
              </a:ext>
            </a:extLst>
          </p:cNvPr>
          <p:cNvSpPr txBox="1">
            <a:spLocks/>
          </p:cNvSpPr>
          <p:nvPr/>
        </p:nvSpPr>
        <p:spPr>
          <a:xfrm>
            <a:off x="968375" y="1176500"/>
            <a:ext cx="8599489" cy="473075"/>
          </a:xfrm>
          <a:prstGeom prst="rect">
            <a:avLst/>
          </a:prstGeom>
        </p:spPr>
        <p:txBody>
          <a:bodyPr>
            <a:norm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400" marR="0" lvl="0" indent="-266400" algn="l" defTabSz="914400" rtl="0" eaLnBrk="1" fontAlgn="auto" latinLnBrk="0" hangingPunct="1">
              <a:lnSpc>
                <a:spcPct val="100000"/>
              </a:lnSpc>
              <a:spcBef>
                <a:spcPts val="1400"/>
              </a:spcBef>
              <a:spcAft>
                <a:spcPts val="600"/>
              </a:spcAft>
              <a:buClrTx/>
              <a:buSzPct val="73000"/>
              <a:buFontTx/>
              <a:buBlip>
                <a:blip r:embed="rId3"/>
              </a:buBlip>
              <a:tabLst/>
              <a:defRPr/>
            </a:pPr>
            <a:r>
              <a:rPr lang="sv-SE" sz="2400" dirty="0">
                <a:solidFill>
                  <a:prstClr val="black"/>
                </a:solidFill>
              </a:rPr>
              <a:t>Östra</a:t>
            </a:r>
            <a:r>
              <a:rPr kumimoji="0" lang="sv-SE"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Mellansveriges budget uppgår till drygt </a:t>
            </a:r>
            <a:r>
              <a:rPr lang="sv-SE" sz="2400" dirty="0">
                <a:solidFill>
                  <a:prstClr val="black"/>
                </a:solidFill>
              </a:rPr>
              <a:t>577</a:t>
            </a:r>
            <a:r>
              <a:rPr kumimoji="0" lang="sv-SE"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miljoner kronor </a:t>
            </a:r>
          </a:p>
        </p:txBody>
      </p:sp>
      <p:graphicFrame>
        <p:nvGraphicFramePr>
          <p:cNvPr id="6" name="Diagram 5">
            <a:extLst>
              <a:ext uri="{FF2B5EF4-FFF2-40B4-BE49-F238E27FC236}">
                <a16:creationId xmlns:a16="http://schemas.microsoft.com/office/drawing/2014/main" id="{3E21ADDF-B648-4840-A662-7FD3042157FB}"/>
              </a:ext>
            </a:extLst>
          </p:cNvPr>
          <p:cNvGraphicFramePr/>
          <p:nvPr>
            <p:extLst>
              <p:ext uri="{D42A27DB-BD31-4B8C-83A1-F6EECF244321}">
                <p14:modId xmlns:p14="http://schemas.microsoft.com/office/powerpoint/2010/main" val="1929548971"/>
              </p:ext>
            </p:extLst>
          </p:nvPr>
        </p:nvGraphicFramePr>
        <p:xfrm>
          <a:off x="680483" y="1818167"/>
          <a:ext cx="9643731" cy="4497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76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utomhus, himmel, flagga, dag&#10;&#10;Automatiskt genererad beskrivning">
            <a:extLst>
              <a:ext uri="{FF2B5EF4-FFF2-40B4-BE49-F238E27FC236}">
                <a16:creationId xmlns:a16="http://schemas.microsoft.com/office/drawing/2014/main" id="{5F9D788D-BFCC-864F-9453-820B00026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02" y="-1525338"/>
            <a:ext cx="13061802" cy="8734649"/>
          </a:xfrm>
          <a:prstGeom prst="rect">
            <a:avLst/>
          </a:prstGeom>
        </p:spPr>
      </p:pic>
      <p:sp>
        <p:nvSpPr>
          <p:cNvPr id="10" name="Rektangel 9">
            <a:extLst>
              <a:ext uri="{FF2B5EF4-FFF2-40B4-BE49-F238E27FC236}">
                <a16:creationId xmlns:a16="http://schemas.microsoft.com/office/drawing/2014/main" id="{393AD27A-2764-5F40-8A32-F82A05F2804E}"/>
              </a:ext>
            </a:extLst>
          </p:cNvPr>
          <p:cNvSpPr/>
          <p:nvPr/>
        </p:nvSpPr>
        <p:spPr>
          <a:xfrm>
            <a:off x="-869802" y="-325967"/>
            <a:ext cx="13621273" cy="750993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Times New Roman" panose="02020603050405020304" pitchFamily="18" charset="0"/>
              </a:rPr>
              <a:t> </a:t>
            </a: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29D9FB5C-01B9-4931-8D5E-14DF671530F6}"/>
              </a:ext>
            </a:extLst>
          </p:cNvPr>
          <p:cNvSpPr>
            <a:spLocks noGrp="1"/>
          </p:cNvSpPr>
          <p:nvPr>
            <p:ph type="title"/>
          </p:nvPr>
        </p:nvSpPr>
        <p:spPr/>
        <p:txBody>
          <a:bodyPr/>
          <a:lstStyle/>
          <a:p>
            <a:r>
              <a:rPr lang="sv-SE" dirty="0">
                <a:solidFill>
                  <a:schemeClr val="bg1"/>
                </a:solidFill>
              </a:rPr>
              <a:t>Kommande utlysningar</a:t>
            </a:r>
          </a:p>
        </p:txBody>
      </p:sp>
      <p:sp>
        <p:nvSpPr>
          <p:cNvPr id="11" name="Platshållare för innehåll 10">
            <a:extLst>
              <a:ext uri="{FF2B5EF4-FFF2-40B4-BE49-F238E27FC236}">
                <a16:creationId xmlns:a16="http://schemas.microsoft.com/office/drawing/2014/main" id="{B560B8F2-BF0A-E99B-D4F4-3BCF9F5F3BA6}"/>
              </a:ext>
            </a:extLst>
          </p:cNvPr>
          <p:cNvSpPr>
            <a:spLocks noGrp="1"/>
          </p:cNvSpPr>
          <p:nvPr>
            <p:ph sz="quarter" idx="16"/>
          </p:nvPr>
        </p:nvSpPr>
        <p:spPr/>
        <p:txBody>
          <a:bodyPr/>
          <a:lstStyle/>
          <a:p>
            <a:r>
              <a:rPr lang="sv-SE" sz="2400" b="1" dirty="0">
                <a:solidFill>
                  <a:prstClr val="white"/>
                </a:solidFill>
                <a:latin typeface="Calibri"/>
              </a:rPr>
              <a:t>Stänger 16 mars</a:t>
            </a:r>
          </a:p>
          <a:p>
            <a:pPr marL="0" indent="0">
              <a:buNone/>
            </a:pPr>
            <a:r>
              <a:rPr lang="sv-SE" sz="2400" b="1" dirty="0">
                <a:solidFill>
                  <a:prstClr val="white"/>
                </a:solidFill>
                <a:latin typeface="Calibri"/>
              </a:rPr>
              <a:t>Öppet för samtliga insatser i programmet</a:t>
            </a:r>
          </a:p>
        </p:txBody>
      </p:sp>
      <p:sp>
        <p:nvSpPr>
          <p:cNvPr id="13" name="Platshållare för innehåll 12">
            <a:extLst>
              <a:ext uri="{FF2B5EF4-FFF2-40B4-BE49-F238E27FC236}">
                <a16:creationId xmlns:a16="http://schemas.microsoft.com/office/drawing/2014/main" id="{546D507E-287B-27B7-9615-04770143F3E2}"/>
              </a:ext>
            </a:extLst>
          </p:cNvPr>
          <p:cNvSpPr>
            <a:spLocks noGrp="1"/>
          </p:cNvSpPr>
          <p:nvPr>
            <p:ph sz="quarter" idx="17"/>
          </p:nvPr>
        </p:nvSpPr>
        <p:spPr/>
        <p:txBody>
          <a:bodyPr/>
          <a:lstStyle/>
          <a:p>
            <a:r>
              <a:rPr lang="sv-SE" sz="2400" b="1" dirty="0">
                <a:solidFill>
                  <a:prstClr val="white"/>
                </a:solidFill>
                <a:latin typeface="Calibri"/>
              </a:rPr>
              <a:t>Öppnar preliminärt i början av augusti (v. 32)</a:t>
            </a:r>
          </a:p>
          <a:p>
            <a:pPr marL="0" indent="0">
              <a:buNone/>
            </a:pPr>
            <a:r>
              <a:rPr lang="sv-SE" sz="2400" b="1" dirty="0">
                <a:solidFill>
                  <a:prstClr val="white"/>
                </a:solidFill>
                <a:latin typeface="Calibri"/>
              </a:rPr>
              <a:t>Troligtvis öppet för samtliga insatser i programmet</a:t>
            </a:r>
          </a:p>
        </p:txBody>
      </p:sp>
    </p:spTree>
    <p:extLst>
      <p:ext uri="{BB962C8B-B14F-4D97-AF65-F5344CB8AC3E}">
        <p14:creationId xmlns:p14="http://schemas.microsoft.com/office/powerpoint/2010/main" val="5648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CA3B932-1E9D-8242-95C9-E65868FCA988}"/>
              </a:ext>
            </a:extLst>
          </p:cNvPr>
          <p:cNvPicPr>
            <a:picLocks noChangeAspect="1"/>
          </p:cNvPicPr>
          <p:nvPr/>
        </p:nvPicPr>
        <p:blipFill>
          <a:blip r:embed="rId3"/>
          <a:stretch>
            <a:fillRect/>
          </a:stretch>
        </p:blipFill>
        <p:spPr>
          <a:xfrm>
            <a:off x="0" y="1498238"/>
            <a:ext cx="11449050" cy="3626212"/>
          </a:xfrm>
          <a:prstGeom prst="rect">
            <a:avLst/>
          </a:prstGeom>
        </p:spPr>
      </p:pic>
      <p:sp>
        <p:nvSpPr>
          <p:cNvPr id="5" name="Rubrik 4">
            <a:extLst>
              <a:ext uri="{FF2B5EF4-FFF2-40B4-BE49-F238E27FC236}">
                <a16:creationId xmlns:a16="http://schemas.microsoft.com/office/drawing/2014/main" id="{FE20C9FC-42FA-4D7F-9F62-88BE3A75453A}"/>
              </a:ext>
            </a:extLst>
          </p:cNvPr>
          <p:cNvSpPr>
            <a:spLocks noGrp="1"/>
          </p:cNvSpPr>
          <p:nvPr>
            <p:ph type="title"/>
          </p:nvPr>
        </p:nvSpPr>
        <p:spPr>
          <a:xfrm>
            <a:off x="643909" y="154706"/>
            <a:ext cx="8599714" cy="1040524"/>
          </a:xfrm>
        </p:spPr>
        <p:txBody>
          <a:bodyPr/>
          <a:lstStyle/>
          <a:p>
            <a:r>
              <a:rPr lang="sv-SE" dirty="0"/>
              <a:t>Vilka projekt kan vi finansiera?</a:t>
            </a:r>
          </a:p>
        </p:txBody>
      </p:sp>
      <p:sp>
        <p:nvSpPr>
          <p:cNvPr id="12" name="textruta 11">
            <a:extLst>
              <a:ext uri="{FF2B5EF4-FFF2-40B4-BE49-F238E27FC236}">
                <a16:creationId xmlns:a16="http://schemas.microsoft.com/office/drawing/2014/main" id="{AD75C1C8-B44A-4ABA-A0D7-BBDABCD2800E}"/>
              </a:ext>
            </a:extLst>
          </p:cNvPr>
          <p:cNvSpPr txBox="1"/>
          <p:nvPr/>
        </p:nvSpPr>
        <p:spPr>
          <a:xfrm>
            <a:off x="814732" y="1720657"/>
            <a:ext cx="3627532" cy="477054"/>
          </a:xfrm>
          <a:prstGeom prst="rect">
            <a:avLst/>
          </a:prstGeom>
          <a:noFill/>
        </p:spPr>
        <p:txBody>
          <a:bodyPr wrap="none" rtlCol="0">
            <a:spAutoFit/>
          </a:bodyPr>
          <a:lstStyle/>
          <a:p>
            <a:r>
              <a:rPr lang="sv-SE" sz="2500" dirty="0">
                <a:solidFill>
                  <a:schemeClr val="bg1"/>
                </a:solidFill>
              </a:rPr>
              <a:t>Direkta insatser till företag</a:t>
            </a:r>
          </a:p>
        </p:txBody>
      </p:sp>
      <p:sp>
        <p:nvSpPr>
          <p:cNvPr id="14" name="textruta 13">
            <a:extLst>
              <a:ext uri="{FF2B5EF4-FFF2-40B4-BE49-F238E27FC236}">
                <a16:creationId xmlns:a16="http://schemas.microsoft.com/office/drawing/2014/main" id="{054FD19E-E78D-4729-8C2C-34B2A9DDDF8B}"/>
              </a:ext>
            </a:extLst>
          </p:cNvPr>
          <p:cNvSpPr txBox="1"/>
          <p:nvPr/>
        </p:nvSpPr>
        <p:spPr>
          <a:xfrm>
            <a:off x="814732" y="3011722"/>
            <a:ext cx="3856633" cy="477054"/>
          </a:xfrm>
          <a:prstGeom prst="rect">
            <a:avLst/>
          </a:prstGeom>
          <a:noFill/>
        </p:spPr>
        <p:txBody>
          <a:bodyPr wrap="none" rtlCol="0">
            <a:spAutoFit/>
          </a:bodyPr>
          <a:lstStyle/>
          <a:p>
            <a:r>
              <a:rPr lang="sv-SE" sz="2500" dirty="0">
                <a:solidFill>
                  <a:schemeClr val="bg1"/>
                </a:solidFill>
              </a:rPr>
              <a:t>Utveckling av stödstrukturer</a:t>
            </a:r>
          </a:p>
        </p:txBody>
      </p:sp>
      <p:sp>
        <p:nvSpPr>
          <p:cNvPr id="16" name="textruta 15">
            <a:extLst>
              <a:ext uri="{FF2B5EF4-FFF2-40B4-BE49-F238E27FC236}">
                <a16:creationId xmlns:a16="http://schemas.microsoft.com/office/drawing/2014/main" id="{ACE3DA27-F328-40E1-8D17-587E175C4D5C}"/>
              </a:ext>
            </a:extLst>
          </p:cNvPr>
          <p:cNvSpPr txBox="1"/>
          <p:nvPr/>
        </p:nvSpPr>
        <p:spPr>
          <a:xfrm>
            <a:off x="814732" y="4348494"/>
            <a:ext cx="5445017" cy="477054"/>
          </a:xfrm>
          <a:prstGeom prst="rect">
            <a:avLst/>
          </a:prstGeom>
          <a:noFill/>
        </p:spPr>
        <p:txBody>
          <a:bodyPr wrap="none" rtlCol="0">
            <a:spAutoFit/>
          </a:bodyPr>
          <a:lstStyle/>
          <a:p>
            <a:r>
              <a:rPr lang="sv-SE" sz="2500" dirty="0">
                <a:solidFill>
                  <a:schemeClr val="bg1"/>
                </a:solidFill>
              </a:rPr>
              <a:t>Uppbyggnad av miljöer och infrastruktur</a:t>
            </a:r>
          </a:p>
        </p:txBody>
      </p:sp>
      <p:sp>
        <p:nvSpPr>
          <p:cNvPr id="13" name="textruta 12">
            <a:extLst>
              <a:ext uri="{FF2B5EF4-FFF2-40B4-BE49-F238E27FC236}">
                <a16:creationId xmlns:a16="http://schemas.microsoft.com/office/drawing/2014/main" id="{28F0DD32-C75D-4F48-A0FD-A7B9E737B2B8}"/>
              </a:ext>
            </a:extLst>
          </p:cNvPr>
          <p:cNvSpPr txBox="1"/>
          <p:nvPr/>
        </p:nvSpPr>
        <p:spPr>
          <a:xfrm>
            <a:off x="8949326" y="4638054"/>
            <a:ext cx="2276585" cy="861774"/>
          </a:xfrm>
          <a:prstGeom prst="rect">
            <a:avLst/>
          </a:prstGeom>
          <a:noFill/>
        </p:spPr>
        <p:txBody>
          <a:bodyPr wrap="none" rtlCol="0">
            <a:spAutoFit/>
          </a:bodyPr>
          <a:lstStyle/>
          <a:p>
            <a:pPr algn="ctr"/>
            <a:r>
              <a:rPr lang="sv-SE" sz="2500" dirty="0"/>
              <a:t>Små och medel-</a:t>
            </a:r>
          </a:p>
          <a:p>
            <a:pPr algn="ctr"/>
            <a:r>
              <a:rPr lang="sv-SE" sz="2500" dirty="0"/>
              <a:t>stora företag</a:t>
            </a:r>
          </a:p>
        </p:txBody>
      </p:sp>
    </p:spTree>
    <p:extLst>
      <p:ext uri="{BB962C8B-B14F-4D97-AF65-F5344CB8AC3E}">
        <p14:creationId xmlns:p14="http://schemas.microsoft.com/office/powerpoint/2010/main" val="1171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A764-5D81-40D8-BD9F-893C70C537BB}"/>
              </a:ext>
            </a:extLst>
          </p:cNvPr>
          <p:cNvSpPr>
            <a:spLocks noGrp="1"/>
          </p:cNvSpPr>
          <p:nvPr>
            <p:ph type="title"/>
          </p:nvPr>
        </p:nvSpPr>
        <p:spPr>
          <a:xfrm>
            <a:off x="6365126" y="84084"/>
            <a:ext cx="3272038" cy="1040524"/>
          </a:xfrm>
        </p:spPr>
        <p:txBody>
          <a:bodyPr anchor="b">
            <a:normAutofit/>
          </a:bodyPr>
          <a:lstStyle/>
          <a:p>
            <a:r>
              <a:rPr lang="en-US" dirty="0" err="1"/>
              <a:t>Ansökningar</a:t>
            </a:r>
            <a:endParaRPr lang="en-US" dirty="0"/>
          </a:p>
        </p:txBody>
      </p:sp>
      <p:sp>
        <p:nvSpPr>
          <p:cNvPr id="12" name="Content Placeholder 3">
            <a:extLst>
              <a:ext uri="{FF2B5EF4-FFF2-40B4-BE49-F238E27FC236}">
                <a16:creationId xmlns:a16="http://schemas.microsoft.com/office/drawing/2014/main" id="{05C8D553-1998-49AB-8F57-4A5081733073}"/>
              </a:ext>
            </a:extLst>
          </p:cNvPr>
          <p:cNvSpPr>
            <a:spLocks noGrp="1"/>
          </p:cNvSpPr>
          <p:nvPr>
            <p:ph type="body" sz="quarter" idx="17"/>
          </p:nvPr>
        </p:nvSpPr>
        <p:spPr>
          <a:xfrm>
            <a:off x="6365125" y="1797302"/>
            <a:ext cx="5325305" cy="4113212"/>
          </a:xfrm>
        </p:spPr>
        <p:txBody>
          <a:bodyPr vert="horz" lIns="0" tIns="0" rIns="0" bIns="0" rtlCol="0" anchor="t">
            <a:normAutofit/>
          </a:bodyPr>
          <a:lstStyle/>
          <a:p>
            <a:pPr marL="266065" indent="-266065">
              <a:lnSpc>
                <a:spcPct val="90000"/>
              </a:lnSpc>
            </a:pPr>
            <a:r>
              <a:rPr lang="sv-SE" dirty="0">
                <a:latin typeface="Calibri Light"/>
                <a:cs typeface="Calibri Light"/>
              </a:rPr>
              <a:t>Högre krav på </a:t>
            </a:r>
            <a:r>
              <a:rPr lang="sv-SE" b="1" dirty="0">
                <a:latin typeface="Calibri"/>
                <a:cs typeface="Calibri"/>
              </a:rPr>
              <a:t>fullständiga</a:t>
            </a:r>
            <a:r>
              <a:rPr lang="sv-SE" dirty="0">
                <a:latin typeface="Calibri Light"/>
                <a:cs typeface="Calibri Light"/>
              </a:rPr>
              <a:t> ansökningar</a:t>
            </a:r>
            <a:endParaRPr lang="sv-SE" dirty="0"/>
          </a:p>
          <a:p>
            <a:pPr marL="266065" indent="-266065">
              <a:lnSpc>
                <a:spcPct val="90000"/>
              </a:lnSpc>
            </a:pPr>
            <a:r>
              <a:rPr lang="sv-SE" dirty="0">
                <a:latin typeface="Calibri Light"/>
                <a:cs typeface="Calibri Light"/>
              </a:rPr>
              <a:t>Större fokus på </a:t>
            </a:r>
            <a:r>
              <a:rPr lang="sv-SE" b="1" dirty="0">
                <a:latin typeface="Calibri"/>
                <a:cs typeface="Calibri"/>
              </a:rPr>
              <a:t>stöd och information inför </a:t>
            </a:r>
            <a:r>
              <a:rPr lang="sv-SE" dirty="0">
                <a:latin typeface="Calibri Light"/>
                <a:cs typeface="Calibri Light"/>
              </a:rPr>
              <a:t>att ansökan lämnas in</a:t>
            </a:r>
          </a:p>
          <a:p>
            <a:pPr marL="266065" indent="-266065">
              <a:lnSpc>
                <a:spcPct val="90000"/>
              </a:lnSpc>
            </a:pPr>
            <a:r>
              <a:rPr lang="sv-SE" dirty="0">
                <a:latin typeface="Calibri Light"/>
                <a:cs typeface="Calibri Light"/>
              </a:rPr>
              <a:t>Projekt måste ha en </a:t>
            </a:r>
            <a:r>
              <a:rPr lang="sv-SE" b="1" dirty="0">
                <a:latin typeface="Calibri"/>
                <a:cs typeface="Calibri"/>
              </a:rPr>
              <a:t>hållbarhetsanalys</a:t>
            </a:r>
            <a:r>
              <a:rPr lang="sv-SE" dirty="0">
                <a:latin typeface="Calibri Light"/>
                <a:cs typeface="Calibri Light"/>
              </a:rPr>
              <a:t> </a:t>
            </a:r>
            <a:endParaRPr lang="sv-SE" dirty="0">
              <a:cs typeface="Calibri Light"/>
            </a:endParaRPr>
          </a:p>
          <a:p>
            <a:pPr marL="266065" indent="-266065">
              <a:lnSpc>
                <a:spcPct val="90000"/>
              </a:lnSpc>
            </a:pPr>
            <a:r>
              <a:rPr lang="sv-SE" dirty="0"/>
              <a:t>Alla projekt ska koppla an till de </a:t>
            </a:r>
            <a:br>
              <a:rPr lang="sv-SE" dirty="0"/>
            </a:br>
            <a:r>
              <a:rPr lang="sv-SE" b="1" dirty="0">
                <a:latin typeface="Calibri" panose="020F0502020204030204" pitchFamily="34" charset="0"/>
                <a:cs typeface="Calibri" panose="020F0502020204030204" pitchFamily="34" charset="0"/>
              </a:rPr>
              <a:t>globala målen i Agenda 2030</a:t>
            </a:r>
          </a:p>
          <a:p>
            <a:pPr marL="0" indent="0">
              <a:lnSpc>
                <a:spcPct val="90000"/>
              </a:lnSpc>
              <a:buNone/>
            </a:pPr>
            <a:endParaRPr lang="sv-SE" dirty="0"/>
          </a:p>
        </p:txBody>
      </p:sp>
      <p:pic>
        <p:nvPicPr>
          <p:cNvPr id="5" name="Picture 5">
            <a:extLst>
              <a:ext uri="{FF2B5EF4-FFF2-40B4-BE49-F238E27FC236}">
                <a16:creationId xmlns:a16="http://schemas.microsoft.com/office/drawing/2014/main" id="{2084545D-A2B7-4601-9B53-176FB74DF92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3563" r="22767"/>
          <a:stretch/>
        </p:blipFill>
        <p:spPr>
          <a:xfrm>
            <a:off x="-11577" y="4216"/>
            <a:ext cx="5822068" cy="6858000"/>
          </a:xfrm>
          <a:noFill/>
        </p:spPr>
      </p:pic>
    </p:spTree>
    <p:extLst>
      <p:ext uri="{BB962C8B-B14F-4D97-AF65-F5344CB8AC3E}">
        <p14:creationId xmlns:p14="http://schemas.microsoft.com/office/powerpoint/2010/main" val="30394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B8AAE0-6A03-47AC-A741-E5CD55A4D17E}"/>
              </a:ext>
            </a:extLst>
          </p:cNvPr>
          <p:cNvSpPr>
            <a:spLocks noGrp="1"/>
          </p:cNvSpPr>
          <p:nvPr>
            <p:ph type="title"/>
          </p:nvPr>
        </p:nvSpPr>
        <p:spPr>
          <a:xfrm>
            <a:off x="5913716" y="84084"/>
            <a:ext cx="3272038" cy="1040524"/>
          </a:xfrm>
        </p:spPr>
        <p:txBody>
          <a:bodyPr anchor="b">
            <a:normAutofit/>
          </a:bodyPr>
          <a:lstStyle/>
          <a:p>
            <a:r>
              <a:rPr lang="en-US" dirty="0" err="1"/>
              <a:t>Handboken</a:t>
            </a:r>
            <a:endParaRPr lang="en-US" dirty="0"/>
          </a:p>
        </p:txBody>
      </p:sp>
      <p:sp>
        <p:nvSpPr>
          <p:cNvPr id="4" name="Platshållare för innehåll 3">
            <a:extLst>
              <a:ext uri="{FF2B5EF4-FFF2-40B4-BE49-F238E27FC236}">
                <a16:creationId xmlns:a16="http://schemas.microsoft.com/office/drawing/2014/main" id="{E2506EE3-5C6D-4C00-946C-3BB7CC5A2259}"/>
              </a:ext>
            </a:extLst>
          </p:cNvPr>
          <p:cNvSpPr>
            <a:spLocks noGrp="1"/>
          </p:cNvSpPr>
          <p:nvPr>
            <p:ph type="body" sz="quarter" idx="17"/>
          </p:nvPr>
        </p:nvSpPr>
        <p:spPr>
          <a:xfrm>
            <a:off x="5913715" y="1785270"/>
            <a:ext cx="5788290" cy="4113212"/>
          </a:xfrm>
        </p:spPr>
        <p:txBody>
          <a:bodyPr vert="horz" lIns="0" tIns="0" rIns="0" bIns="0" rtlCol="0">
            <a:normAutofit/>
          </a:bodyPr>
          <a:lstStyle/>
          <a:p>
            <a:pPr marL="266065" indent="-266065">
              <a:lnSpc>
                <a:spcPct val="90000"/>
              </a:lnSpc>
            </a:pPr>
            <a:r>
              <a:rPr lang="sv-SE" b="1" dirty="0">
                <a:latin typeface="Calibri" panose="020F0502020204030204" pitchFamily="34" charset="0"/>
                <a:cs typeface="Calibri" panose="020F0502020204030204" pitchFamily="34" charset="0"/>
              </a:rPr>
              <a:t>Planera, Ansöka, Genomföra </a:t>
            </a:r>
          </a:p>
          <a:p>
            <a:pPr marL="266065" indent="-266065">
              <a:lnSpc>
                <a:spcPct val="90000"/>
              </a:lnSpc>
            </a:pPr>
            <a:r>
              <a:rPr lang="sv-SE" dirty="0"/>
              <a:t>Bättre struktur för </a:t>
            </a:r>
            <a:r>
              <a:rPr lang="sv-SE" b="1" dirty="0">
                <a:latin typeface="Calibri" panose="020F0502020204030204" pitchFamily="34" charset="0"/>
                <a:cs typeface="Calibri" panose="020F0502020204030204" pitchFamily="34" charset="0"/>
              </a:rPr>
              <a:t>mer användarvänlighet</a:t>
            </a:r>
          </a:p>
          <a:p>
            <a:pPr marL="266065" indent="-266065">
              <a:lnSpc>
                <a:spcPct val="90000"/>
              </a:lnSpc>
            </a:pPr>
            <a:r>
              <a:rPr lang="sv-SE" b="1" dirty="0">
                <a:latin typeface="Calibri" panose="020F0502020204030204" pitchFamily="34" charset="0"/>
                <a:cs typeface="Calibri" panose="020F0502020204030204" pitchFamily="34" charset="0"/>
              </a:rPr>
              <a:t>Mer pedagogisk </a:t>
            </a:r>
            <a:r>
              <a:rPr lang="sv-SE" dirty="0"/>
              <a:t>genom illustrationer </a:t>
            </a:r>
            <a:br>
              <a:rPr lang="sv-SE" dirty="0"/>
            </a:br>
            <a:r>
              <a:rPr lang="sv-SE" dirty="0"/>
              <a:t>och filmer</a:t>
            </a:r>
          </a:p>
          <a:p>
            <a:pPr marL="266065" indent="-266065">
              <a:lnSpc>
                <a:spcPct val="90000"/>
              </a:lnSpc>
            </a:pPr>
            <a:r>
              <a:rPr lang="sv-SE" b="1" dirty="0">
                <a:latin typeface="Calibri" panose="020F0502020204030204" pitchFamily="34" charset="0"/>
                <a:cs typeface="Calibri" panose="020F0502020204030204" pitchFamily="34" charset="0"/>
              </a:rPr>
              <a:t>Sökfunktion</a:t>
            </a:r>
            <a:endParaRPr lang="sv-SE" dirty="0"/>
          </a:p>
          <a:p>
            <a:pPr marL="266065" indent="-266065">
              <a:lnSpc>
                <a:spcPct val="90000"/>
              </a:lnSpc>
            </a:pPr>
            <a:r>
              <a:rPr lang="sv-SE" dirty="0"/>
              <a:t>Länkar Min ansökan</a:t>
            </a:r>
          </a:p>
        </p:txBody>
      </p:sp>
      <p:pic>
        <p:nvPicPr>
          <p:cNvPr id="10" name="Platshållare för bild 9">
            <a:extLst>
              <a:ext uri="{FF2B5EF4-FFF2-40B4-BE49-F238E27FC236}">
                <a16:creationId xmlns:a16="http://schemas.microsoft.com/office/drawing/2014/main" id="{53103F89-8F13-477C-955E-A873F8118BB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406" r="40954" b="-2"/>
          <a:stretch/>
        </p:blipFill>
        <p:spPr>
          <a:xfrm>
            <a:off x="-4" y="4216"/>
            <a:ext cx="5613721" cy="6858000"/>
          </a:xfrm>
          <a:noFill/>
        </p:spPr>
      </p:pic>
    </p:spTree>
    <p:extLst>
      <p:ext uri="{BB962C8B-B14F-4D97-AF65-F5344CB8AC3E}">
        <p14:creationId xmlns:p14="http://schemas.microsoft.com/office/powerpoint/2010/main" val="109043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A916B383-5A12-4EB5-8277-39A3001B5B01}"/>
              </a:ext>
            </a:extLst>
          </p:cNvPr>
          <p:cNvSpPr>
            <a:spLocks noGrp="1"/>
          </p:cNvSpPr>
          <p:nvPr>
            <p:ph type="title"/>
          </p:nvPr>
        </p:nvSpPr>
        <p:spPr>
          <a:xfrm>
            <a:off x="4508937" y="84084"/>
            <a:ext cx="6771836" cy="1040524"/>
          </a:xfrm>
        </p:spPr>
        <p:txBody>
          <a:bodyPr vert="horz" lIns="0" tIns="0" rIns="0" bIns="0" rtlCol="0" anchor="b" anchorCtr="0">
            <a:normAutofit/>
          </a:bodyPr>
          <a:lstStyle/>
          <a:p>
            <a:r>
              <a:rPr lang="sv-SE" b="1" kern="1200" dirty="0">
                <a:latin typeface="+mj-lt"/>
                <a:ea typeface="+mj-ea"/>
                <a:cs typeface="+mj-cs"/>
              </a:rPr>
              <a:t>Förändringsteori</a:t>
            </a:r>
          </a:p>
        </p:txBody>
      </p:sp>
      <p:sp>
        <p:nvSpPr>
          <p:cNvPr id="6" name="Platshållare för text 2">
            <a:extLst>
              <a:ext uri="{FF2B5EF4-FFF2-40B4-BE49-F238E27FC236}">
                <a16:creationId xmlns:a16="http://schemas.microsoft.com/office/drawing/2014/main" id="{5B5421F5-912A-4681-9F76-1C5FF2E8B3AE}"/>
              </a:ext>
            </a:extLst>
          </p:cNvPr>
          <p:cNvSpPr>
            <a:spLocks noGrp="1"/>
          </p:cNvSpPr>
          <p:nvPr>
            <p:ph type="body" sz="quarter" idx="15"/>
          </p:nvPr>
        </p:nvSpPr>
        <p:spPr>
          <a:xfrm>
            <a:off x="4508936" y="1176500"/>
            <a:ext cx="6771837" cy="473075"/>
          </a:xfrm>
        </p:spPr>
        <p:txBody>
          <a:bodyPr vert="horz" lIns="0" tIns="0" rIns="0" bIns="0" rtlCol="0">
            <a:normAutofit/>
          </a:bodyPr>
          <a:lstStyle/>
          <a:p>
            <a:r>
              <a:rPr lang="sv-SE" b="1" kern="1200" dirty="0">
                <a:latin typeface="+mj-lt"/>
                <a:ea typeface="+mn-ea"/>
                <a:cs typeface="+mn-cs"/>
              </a:rPr>
              <a:t>Vad är </a:t>
            </a:r>
            <a:r>
              <a:rPr lang="sv-SE" dirty="0"/>
              <a:t>det</a:t>
            </a:r>
            <a:r>
              <a:rPr lang="sv-SE" b="1" kern="1200" dirty="0">
                <a:latin typeface="+mj-lt"/>
                <a:ea typeface="+mn-ea"/>
                <a:cs typeface="+mn-cs"/>
              </a:rPr>
              <a:t>?</a:t>
            </a:r>
          </a:p>
        </p:txBody>
      </p:sp>
      <p:sp>
        <p:nvSpPr>
          <p:cNvPr id="4" name="Platshållare för innehåll 3">
            <a:extLst>
              <a:ext uri="{FF2B5EF4-FFF2-40B4-BE49-F238E27FC236}">
                <a16:creationId xmlns:a16="http://schemas.microsoft.com/office/drawing/2014/main" id="{61601933-2D9E-44D5-974B-B73870193673}"/>
              </a:ext>
            </a:extLst>
          </p:cNvPr>
          <p:cNvSpPr>
            <a:spLocks noGrp="1"/>
          </p:cNvSpPr>
          <p:nvPr>
            <p:ph sz="quarter" idx="16"/>
          </p:nvPr>
        </p:nvSpPr>
        <p:spPr>
          <a:xfrm>
            <a:off x="4508936" y="1788570"/>
            <a:ext cx="7008150" cy="4104000"/>
          </a:xfrm>
        </p:spPr>
        <p:txBody>
          <a:bodyPr vert="horz" lIns="0" tIns="0" rIns="0" bIns="0" rtlCol="0">
            <a:normAutofit/>
          </a:bodyPr>
          <a:lstStyle/>
          <a:p>
            <a:pPr>
              <a:lnSpc>
                <a:spcPct val="90000"/>
              </a:lnSpc>
            </a:pPr>
            <a:r>
              <a:rPr lang="sv-SE" dirty="0"/>
              <a:t>Ni kopplar ihop projektets aktiviteter med </a:t>
            </a:r>
            <a:br>
              <a:rPr lang="sv-SE" dirty="0"/>
            </a:br>
            <a:r>
              <a:rPr lang="sv-SE" dirty="0"/>
              <a:t>de</a:t>
            </a:r>
            <a:r>
              <a:rPr lang="sv-SE" b="1" dirty="0">
                <a:latin typeface="Calibri" panose="020F0502020204030204" pitchFamily="34" charset="0"/>
                <a:cs typeface="Calibri" panose="020F0502020204030204" pitchFamily="34" charset="0"/>
              </a:rPr>
              <a:t> resultat ni förväntar</a:t>
            </a:r>
            <a:r>
              <a:rPr lang="sv-SE" dirty="0"/>
              <a:t> er …</a:t>
            </a:r>
          </a:p>
          <a:p>
            <a:pPr>
              <a:lnSpc>
                <a:spcPct val="90000"/>
              </a:lnSpc>
            </a:pPr>
            <a:r>
              <a:rPr lang="sv-SE" dirty="0"/>
              <a:t>… och hur de </a:t>
            </a:r>
            <a:r>
              <a:rPr lang="sv-SE" b="1" dirty="0">
                <a:latin typeface="Calibri" panose="020F0502020204030204" pitchFamily="34" charset="0"/>
                <a:cs typeface="Calibri" panose="020F0502020204030204" pitchFamily="34" charset="0"/>
              </a:rPr>
              <a:t>leder till mål för projekt, program och samhälle</a:t>
            </a:r>
            <a:r>
              <a:rPr lang="sv-SE" dirty="0"/>
              <a:t>.</a:t>
            </a:r>
          </a:p>
          <a:p>
            <a:pPr>
              <a:lnSpc>
                <a:spcPct val="90000"/>
              </a:lnSpc>
            </a:pPr>
            <a:r>
              <a:rPr lang="sv-SE" dirty="0"/>
              <a:t> Visar hur projektet bidrar till att </a:t>
            </a:r>
            <a:r>
              <a:rPr lang="sv-SE" b="1" dirty="0">
                <a:latin typeface="Calibri" panose="020F0502020204030204" pitchFamily="34" charset="0"/>
                <a:cs typeface="Calibri" panose="020F0502020204030204" pitchFamily="34" charset="0"/>
              </a:rPr>
              <a:t>lösa utmaning</a:t>
            </a:r>
            <a:r>
              <a:rPr lang="sv-SE" dirty="0"/>
              <a:t> </a:t>
            </a:r>
            <a:br>
              <a:rPr lang="sv-SE" dirty="0"/>
            </a:br>
            <a:r>
              <a:rPr lang="sv-SE" dirty="0"/>
              <a:t>i utlysning</a:t>
            </a:r>
          </a:p>
          <a:p>
            <a:pPr>
              <a:lnSpc>
                <a:spcPct val="90000"/>
              </a:lnSpc>
            </a:pPr>
            <a:r>
              <a:rPr lang="sv-SE" dirty="0"/>
              <a:t>Ni beskriver er förändringsteori </a:t>
            </a:r>
            <a:r>
              <a:rPr lang="sv-SE" b="1" dirty="0">
                <a:latin typeface="Calibri" panose="020F0502020204030204" pitchFamily="34" charset="0"/>
                <a:cs typeface="Calibri" panose="020F0502020204030204" pitchFamily="34" charset="0"/>
              </a:rPr>
              <a:t>genom </a:t>
            </a:r>
            <a:br>
              <a:rPr lang="sv-SE" b="1" dirty="0">
                <a:latin typeface="Calibri" panose="020F0502020204030204" pitchFamily="34" charset="0"/>
                <a:cs typeface="Calibri" panose="020F0502020204030204" pitchFamily="34" charset="0"/>
              </a:rPr>
            </a:br>
            <a:r>
              <a:rPr lang="sv-SE" b="1" dirty="0">
                <a:latin typeface="Calibri" panose="020F0502020204030204" pitchFamily="34" charset="0"/>
                <a:cs typeface="Calibri" panose="020F0502020204030204" pitchFamily="34" charset="0"/>
              </a:rPr>
              <a:t>svaren på frågorna</a:t>
            </a:r>
            <a:r>
              <a:rPr lang="sv-SE" dirty="0"/>
              <a:t> i Min ansökan</a:t>
            </a:r>
          </a:p>
          <a:p>
            <a:pPr>
              <a:lnSpc>
                <a:spcPct val="90000"/>
              </a:lnSpc>
            </a:pPr>
            <a:endParaRPr lang="sv-SE" dirty="0"/>
          </a:p>
        </p:txBody>
      </p:sp>
      <p:pic>
        <p:nvPicPr>
          <p:cNvPr id="7" name="Platshållare för bild 6">
            <a:extLst>
              <a:ext uri="{FF2B5EF4-FFF2-40B4-BE49-F238E27FC236}">
                <a16:creationId xmlns:a16="http://schemas.microsoft.com/office/drawing/2014/main" id="{7B66093E-2D19-4058-8953-0E55F2F6FFD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5120" t="1" r="12265" b="1"/>
          <a:stretch/>
        </p:blipFill>
        <p:spPr>
          <a:xfrm>
            <a:off x="-4559624" y="84084"/>
            <a:ext cx="4235649" cy="6858000"/>
          </a:xfrm>
          <a:noFill/>
        </p:spPr>
      </p:pic>
      <p:pic>
        <p:nvPicPr>
          <p:cNvPr id="11" name="Bildobjekt 10">
            <a:extLst>
              <a:ext uri="{FF2B5EF4-FFF2-40B4-BE49-F238E27FC236}">
                <a16:creationId xmlns:a16="http://schemas.microsoft.com/office/drawing/2014/main" id="{C80FB583-1BB9-43C3-B775-797CD021EE9C}"/>
              </a:ext>
            </a:extLst>
          </p:cNvPr>
          <p:cNvPicPr>
            <a:picLocks noChangeAspect="1"/>
          </p:cNvPicPr>
          <p:nvPr/>
        </p:nvPicPr>
        <p:blipFill rotWithShape="1">
          <a:blip r:embed="rId4">
            <a:extLst>
              <a:ext uri="{28A0092B-C50C-407E-A947-70E740481C1C}">
                <a14:useLocalDpi xmlns:a14="http://schemas.microsoft.com/office/drawing/2010/main" val="0"/>
              </a:ext>
            </a:extLst>
          </a:blip>
          <a:srcRect l="19490" r="31141"/>
          <a:stretch/>
        </p:blipFill>
        <p:spPr>
          <a:xfrm>
            <a:off x="0" y="0"/>
            <a:ext cx="3785356" cy="6858000"/>
          </a:xfrm>
          <a:prstGeom prst="rect">
            <a:avLst/>
          </a:prstGeom>
        </p:spPr>
      </p:pic>
    </p:spTree>
    <p:extLst>
      <p:ext uri="{BB962C8B-B14F-4D97-AF65-F5344CB8AC3E}">
        <p14:creationId xmlns:p14="http://schemas.microsoft.com/office/powerpoint/2010/main" val="142826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1B806C-4946-41F4-A394-E4A6272FEF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01"/>
          <a:stretch/>
        </p:blipFill>
        <p:spPr>
          <a:xfrm>
            <a:off x="1300426" y="68263"/>
            <a:ext cx="9591148" cy="6040437"/>
          </a:xfrm>
          <a:prstGeom prst="rect">
            <a:avLst/>
          </a:prstGeom>
          <a:noFill/>
        </p:spPr>
      </p:pic>
      <p:pic>
        <p:nvPicPr>
          <p:cNvPr id="4" name="Bildobjekt 3">
            <a:extLst>
              <a:ext uri="{FF2B5EF4-FFF2-40B4-BE49-F238E27FC236}">
                <a16:creationId xmlns:a16="http://schemas.microsoft.com/office/drawing/2014/main" id="{CAD0FF05-3365-475D-A7AE-F5FDB8963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028" y="0"/>
            <a:ext cx="10251943" cy="6858000"/>
          </a:xfrm>
          <a:prstGeom prst="rect">
            <a:avLst/>
          </a:prstGeom>
        </p:spPr>
      </p:pic>
    </p:spTree>
    <p:extLst>
      <p:ext uri="{BB962C8B-B14F-4D97-AF65-F5344CB8AC3E}">
        <p14:creationId xmlns:p14="http://schemas.microsoft.com/office/powerpoint/2010/main" val="802959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Lila_svensk">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Lila_svensk_EU-logo.potx" id="{E9A205EA-7E95-4414-AEFD-E3205208D2AB}" vid="{FB65B8AE-BE19-4496-A249-D455A03FF196}"/>
    </a:ext>
  </a:extLst>
</a:theme>
</file>

<file path=ppt/theme/theme2.xml><?xml version="1.0" encoding="utf-8"?>
<a:theme xmlns:a="http://schemas.openxmlformats.org/drawingml/2006/main" name="Grön_svensk - EU-logo">
  <a:themeElements>
    <a:clrScheme name="Tillväxtverket_Grön">
      <a:dk1>
        <a:sysClr val="windowText" lastClr="000000"/>
      </a:dk1>
      <a:lt1>
        <a:sysClr val="window" lastClr="FFFFFF"/>
      </a:lt1>
      <a:dk2>
        <a:srgbClr val="A5DDE1"/>
      </a:dk2>
      <a:lt2>
        <a:srgbClr val="EAF6FB"/>
      </a:lt2>
      <a:accent1>
        <a:srgbClr val="006D71"/>
      </a:accent1>
      <a:accent2>
        <a:srgbClr val="A5DDE1"/>
      </a:accent2>
      <a:accent3>
        <a:srgbClr val="02A6A4"/>
      </a:accent3>
      <a:accent4>
        <a:srgbClr val="004376"/>
      </a:accent4>
      <a:accent5>
        <a:srgbClr val="92C8EF"/>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8" id="{3DE1F149-00AE-409C-A9BF-F928FACEA3F4}" vid="{BD563D5C-69BE-44A7-9668-7376C14AB439}"/>
    </a:ext>
  </a:extLst>
</a:theme>
</file>

<file path=ppt/theme/theme3.xml><?xml version="1.0" encoding="utf-8"?>
<a:theme xmlns:a="http://schemas.openxmlformats.org/drawingml/2006/main" name="1_Grön_svensk - EU-logo">
  <a:themeElements>
    <a:clrScheme name="Tillväxtverket_Grön">
      <a:dk1>
        <a:sysClr val="windowText" lastClr="000000"/>
      </a:dk1>
      <a:lt1>
        <a:sysClr val="window" lastClr="FFFFFF"/>
      </a:lt1>
      <a:dk2>
        <a:srgbClr val="A5DDE1"/>
      </a:dk2>
      <a:lt2>
        <a:srgbClr val="EAF6FB"/>
      </a:lt2>
      <a:accent1>
        <a:srgbClr val="006D71"/>
      </a:accent1>
      <a:accent2>
        <a:srgbClr val="A5DDE1"/>
      </a:accent2>
      <a:accent3>
        <a:srgbClr val="02A6A4"/>
      </a:accent3>
      <a:accent4>
        <a:srgbClr val="004376"/>
      </a:accent4>
      <a:accent5>
        <a:srgbClr val="92C8EF"/>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8" id="{3DE1F149-00AE-409C-A9BF-F928FACEA3F4}" vid="{BD563D5C-69BE-44A7-9668-7376C14AB439}"/>
    </a:ext>
  </a:extLst>
</a:theme>
</file>

<file path=ppt/theme/theme4.xml><?xml version="1.0" encoding="utf-8"?>
<a:theme xmlns:a="http://schemas.openxmlformats.org/drawingml/2006/main" name="3_Grön_svensk - EU-logo">
  <a:themeElements>
    <a:clrScheme name="Tillväxtverket_Grön">
      <a:dk1>
        <a:sysClr val="windowText" lastClr="000000"/>
      </a:dk1>
      <a:lt1>
        <a:sysClr val="window" lastClr="FFFFFF"/>
      </a:lt1>
      <a:dk2>
        <a:srgbClr val="A5DDE1"/>
      </a:dk2>
      <a:lt2>
        <a:srgbClr val="EAF6FB"/>
      </a:lt2>
      <a:accent1>
        <a:srgbClr val="006D71"/>
      </a:accent1>
      <a:accent2>
        <a:srgbClr val="A5DDE1"/>
      </a:accent2>
      <a:accent3>
        <a:srgbClr val="02A6A4"/>
      </a:accent3>
      <a:accent4>
        <a:srgbClr val="004376"/>
      </a:accent4>
      <a:accent5>
        <a:srgbClr val="92C8EF"/>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8" id="{3DE1F149-00AE-409C-A9BF-F928FACEA3F4}" vid="{BD563D5C-69BE-44A7-9668-7376C14AB439}"/>
    </a:ext>
  </a:extLst>
</a:theme>
</file>

<file path=ppt/theme/theme5.xml><?xml version="1.0" encoding="utf-8"?>
<a:theme xmlns:a="http://schemas.openxmlformats.org/drawingml/2006/main" name="4_Grön_svensk - EU-logo">
  <a:themeElements>
    <a:clrScheme name="Tillväxtverket_Grön">
      <a:dk1>
        <a:sysClr val="windowText" lastClr="000000"/>
      </a:dk1>
      <a:lt1>
        <a:sysClr val="window" lastClr="FFFFFF"/>
      </a:lt1>
      <a:dk2>
        <a:srgbClr val="A5DDE1"/>
      </a:dk2>
      <a:lt2>
        <a:srgbClr val="EAF6FB"/>
      </a:lt2>
      <a:accent1>
        <a:srgbClr val="006D71"/>
      </a:accent1>
      <a:accent2>
        <a:srgbClr val="A5DDE1"/>
      </a:accent2>
      <a:accent3>
        <a:srgbClr val="02A6A4"/>
      </a:accent3>
      <a:accent4>
        <a:srgbClr val="004376"/>
      </a:accent4>
      <a:accent5>
        <a:srgbClr val="92C8EF"/>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8" id="{3DE1F149-00AE-409C-A9BF-F928FACEA3F4}" vid="{BD563D5C-69BE-44A7-9668-7376C14AB439}"/>
    </a:ext>
  </a:extLst>
</a:theme>
</file>

<file path=ppt/theme/theme6.xml><?xml version="1.0" encoding="utf-8"?>
<a:theme xmlns:a="http://schemas.openxmlformats.org/drawingml/2006/main" name="1_Lila_svensk">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1" id="{8411834B-0560-48B6-BAAE-D07789459301}" vid="{2DE10FE2-5786-40CA-9F1C-8D4BB944BF3E}"/>
    </a:ext>
  </a:extLst>
</a:theme>
</file>

<file path=ppt/theme/theme7.xml><?xml version="1.0" encoding="utf-8"?>
<a:theme xmlns:a="http://schemas.openxmlformats.org/drawingml/2006/main" name="Office-tema">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C0B4B4A1416EC46A1ACCC1D35228C42" ma:contentTypeVersion="14" ma:contentTypeDescription="Skapa ett nytt dokument." ma:contentTypeScope="" ma:versionID="8147306f2b9dfd18d96040f0166814ec">
  <xsd:schema xmlns:xsd="http://www.w3.org/2001/XMLSchema" xmlns:xs="http://www.w3.org/2001/XMLSchema" xmlns:p="http://schemas.microsoft.com/office/2006/metadata/properties" xmlns:ns2="7c4da9c8-694d-4ee0-aca6-82ab5b85be04" xmlns:ns3="17c6f7ac-0690-44eb-b0b7-6a0a1ed295d9" targetNamespace="http://schemas.microsoft.com/office/2006/metadata/properties" ma:root="true" ma:fieldsID="eada22e4ae9fe2437c60c33aa87b7372" ns2:_="" ns3:_="">
    <xsd:import namespace="7c4da9c8-694d-4ee0-aca6-82ab5b85be04"/>
    <xsd:import namespace="17c6f7ac-0690-44eb-b0b7-6a0a1ed29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da9c8-694d-4ee0-aca6-82ab5b85b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c6f7ac-0690-44eb-b0b7-6a0a1ed295d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7c6f7ac-0690-44eb-b0b7-6a0a1ed295d9">
      <UserInfo>
        <DisplayName/>
        <AccountId xsi:nil="true"/>
        <AccountType/>
      </UserInfo>
    </SharedWithUsers>
  </documentManagement>
</p:properties>
</file>

<file path=customXml/itemProps1.xml><?xml version="1.0" encoding="utf-8"?>
<ds:datastoreItem xmlns:ds="http://schemas.openxmlformats.org/officeDocument/2006/customXml" ds:itemID="{CE2A9719-6D19-4763-AA2A-D6BCC738EFF8}">
  <ds:schemaRefs>
    <ds:schemaRef ds:uri="http://schemas.microsoft.com/sharepoint/v3/contenttype/forms"/>
  </ds:schemaRefs>
</ds:datastoreItem>
</file>

<file path=customXml/itemProps2.xml><?xml version="1.0" encoding="utf-8"?>
<ds:datastoreItem xmlns:ds="http://schemas.openxmlformats.org/officeDocument/2006/customXml" ds:itemID="{229ABBD8-6B6C-435A-8DA4-AB648ADB8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da9c8-694d-4ee0-aca6-82ab5b85be04"/>
    <ds:schemaRef ds:uri="17c6f7ac-0690-44eb-b0b7-6a0a1ed29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586E0D-4C3C-4BC9-9E88-7153519893B0}">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17c6f7ac-0690-44eb-b0b7-6a0a1ed295d9"/>
    <ds:schemaRef ds:uri="7c4da9c8-694d-4ee0-aca6-82ab5b85be04"/>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Blå_svensk_EU-logo</Template>
  <TotalTime>13876</TotalTime>
  <Words>1685</Words>
  <Application>Microsoft Office PowerPoint</Application>
  <PresentationFormat>Bredbild</PresentationFormat>
  <Paragraphs>186</Paragraphs>
  <Slides>12</Slides>
  <Notes>12</Notes>
  <HiddenSlides>1</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12</vt:i4>
      </vt:variant>
    </vt:vector>
  </HeadingPairs>
  <TitlesOfParts>
    <vt:vector size="25" baseType="lpstr">
      <vt:lpstr>Arial</vt:lpstr>
      <vt:lpstr>Calibri</vt:lpstr>
      <vt:lpstr>Calibri Light</vt:lpstr>
      <vt:lpstr>Cambria</vt:lpstr>
      <vt:lpstr>Segoe UI</vt:lpstr>
      <vt:lpstr>Times New Roman</vt:lpstr>
      <vt:lpstr>WordVisiCarriageReturn_MSFontService</vt:lpstr>
      <vt:lpstr>Lila_svensk</vt:lpstr>
      <vt:lpstr>Grön_svensk - EU-logo</vt:lpstr>
      <vt:lpstr>1_Grön_svensk - EU-logo</vt:lpstr>
      <vt:lpstr>3_Grön_svensk - EU-logo</vt:lpstr>
      <vt:lpstr>4_Grön_svensk - EU-logo</vt:lpstr>
      <vt:lpstr>1_Lila_svensk</vt:lpstr>
      <vt:lpstr>Europeiska regionala utvecklingsfonden</vt:lpstr>
      <vt:lpstr>Ett smartare och grönare Europa</vt:lpstr>
      <vt:lpstr>PowerPoint-presentation</vt:lpstr>
      <vt:lpstr>Kommande utlysningar</vt:lpstr>
      <vt:lpstr>Vilka projekt kan vi finansiera?</vt:lpstr>
      <vt:lpstr>Ansökningar</vt:lpstr>
      <vt:lpstr>Handboken</vt:lpstr>
      <vt:lpstr>Förändringsteori</vt:lpstr>
      <vt:lpstr>PowerPoint-presentation</vt:lpstr>
      <vt:lpstr>Bedömning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 radera när du läst</dc:title>
  <dc:creator>Lena Johansson-Skeri</dc:creator>
  <cp:lastModifiedBy>Linda Anderfjäll</cp:lastModifiedBy>
  <cp:revision>121</cp:revision>
  <dcterms:created xsi:type="dcterms:W3CDTF">2022-04-12T13:16:50Z</dcterms:created>
  <dcterms:modified xsi:type="dcterms:W3CDTF">2023-01-30T08:57:09Z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0x0101007C0B4B4A1416EC46A1ACCC1D35228C42</vt:lpwstr>
  </property>
  <property fmtid="{D5CDD505-2E9C-101B-9397-08002B2CF9AE}" pid="3" name="Order">
    <vt:r8>14700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