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2" r:id="rId2"/>
    <p:sldId id="277" r:id="rId3"/>
    <p:sldId id="276" r:id="rId4"/>
    <p:sldId id="278" r:id="rId5"/>
    <p:sldId id="283" r:id="rId6"/>
    <p:sldId id="260" r:id="rId7"/>
    <p:sldId id="272" r:id="rId8"/>
    <p:sldId id="263" r:id="rId9"/>
    <p:sldId id="264" r:id="rId10"/>
    <p:sldId id="266" r:id="rId11"/>
    <p:sldId id="267" r:id="rId12"/>
    <p:sldId id="285" r:id="rId13"/>
    <p:sldId id="28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253E5-1159-4668-A75C-2F70925E954B}" type="datetimeFigureOut">
              <a:rPr lang="sv-SE" smtClean="0"/>
              <a:t>2022-12-15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CB45E-CC14-4DC5-9C0F-F725FC962A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2176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Font typeface="Wingdings" panose="05000000000000000000" pitchFamily="2" charset="2"/>
              <a:buNone/>
            </a:pPr>
            <a:endParaRPr lang="sv-SE" altLang="sv-SE" sz="3200" smtClean="0"/>
          </a:p>
        </p:txBody>
      </p:sp>
      <p:sp>
        <p:nvSpPr>
          <p:cNvPr id="368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3D335E-C5A9-451F-86DE-D2C4CECB5F96}" type="slidenum">
              <a:rPr lang="sv-SE" altLang="sv-S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2960559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altLang="sv-SE" smtClean="0"/>
          </a:p>
        </p:txBody>
      </p:sp>
      <p:sp>
        <p:nvSpPr>
          <p:cNvPr id="2867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FDCB71-F586-4142-B7ED-C8C35D33B832}" type="slidenum">
              <a:rPr lang="sv-SE" altLang="sv-S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3828893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altLang="sv-SE" smtClean="0"/>
          </a:p>
        </p:txBody>
      </p:sp>
      <p:sp>
        <p:nvSpPr>
          <p:cNvPr id="3891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1C58A0-4389-47E4-B167-ED4F18A9E2C6}" type="slidenum">
              <a:rPr lang="sv-SE" altLang="sv-SE" smtClean="0"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sv-SE" altLang="sv-SE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390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18B17B2-ABDD-4A46-BEE5-30550AB2F362}" type="datetimeFigureOut">
              <a:rPr lang="sv-SE" smtClean="0"/>
              <a:t>2022-12-15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9F2F9CE-355F-4DC1-A93B-4B4AF4D7DD34}" type="slidenum">
              <a:rPr lang="sv-SE" smtClean="0"/>
              <a:t>‹#›</a:t>
            </a:fld>
            <a:endParaRPr lang="sv-S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58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17B2-ABDD-4A46-BEE5-30550AB2F362}" type="datetimeFigureOut">
              <a:rPr lang="sv-SE" smtClean="0"/>
              <a:t>2022-12-15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9CE-355F-4DC1-A93B-4B4AF4D7DD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648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17B2-ABDD-4A46-BEE5-30550AB2F362}" type="datetimeFigureOut">
              <a:rPr lang="sv-SE" smtClean="0"/>
              <a:t>2022-12-15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9CE-355F-4DC1-A93B-4B4AF4D7DD34}" type="slidenum">
              <a:rPr lang="sv-SE" smtClean="0"/>
              <a:t>‹#›</a:t>
            </a:fld>
            <a:endParaRPr lang="sv-S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046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17B2-ABDD-4A46-BEE5-30550AB2F362}" type="datetimeFigureOut">
              <a:rPr lang="sv-SE" smtClean="0"/>
              <a:t>2022-12-15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9CE-355F-4DC1-A93B-4B4AF4D7DD34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729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17B2-ABDD-4A46-BEE5-30550AB2F362}" type="datetimeFigureOut">
              <a:rPr lang="sv-SE" smtClean="0"/>
              <a:t>2022-12-15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9CE-355F-4DC1-A93B-4B4AF4D7DD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8882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17B2-ABDD-4A46-BEE5-30550AB2F362}" type="datetimeFigureOut">
              <a:rPr lang="sv-SE" smtClean="0"/>
              <a:t>2022-12-15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9CE-355F-4DC1-A93B-4B4AF4D7DD34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167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17B2-ABDD-4A46-BEE5-30550AB2F362}" type="datetimeFigureOut">
              <a:rPr lang="sv-SE" smtClean="0"/>
              <a:t>2022-12-15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9CE-355F-4DC1-A93B-4B4AF4D7DD34}" type="slidenum">
              <a:rPr lang="sv-SE" smtClean="0"/>
              <a:t>‹#›</a:t>
            </a:fld>
            <a:endParaRPr lang="sv-S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17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17B2-ABDD-4A46-BEE5-30550AB2F362}" type="datetimeFigureOut">
              <a:rPr lang="sv-SE" smtClean="0"/>
              <a:t>2022-12-15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9CE-355F-4DC1-A93B-4B4AF4D7DD34}" type="slidenum">
              <a:rPr lang="sv-SE" smtClean="0"/>
              <a:t>‹#›</a:t>
            </a:fld>
            <a:endParaRPr lang="sv-S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431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17B2-ABDD-4A46-BEE5-30550AB2F362}" type="datetimeFigureOut">
              <a:rPr lang="sv-SE" smtClean="0"/>
              <a:t>2022-12-15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9CE-355F-4DC1-A93B-4B4AF4D7DD34}" type="slidenum">
              <a:rPr lang="sv-SE" smtClean="0"/>
              <a:t>‹#›</a:t>
            </a:fld>
            <a:endParaRPr lang="sv-S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63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17B2-ABDD-4A46-BEE5-30550AB2F362}" type="datetimeFigureOut">
              <a:rPr lang="sv-SE" smtClean="0"/>
              <a:t>2022-12-15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9CE-355F-4DC1-A93B-4B4AF4D7DD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233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17B2-ABDD-4A46-BEE5-30550AB2F362}" type="datetimeFigureOut">
              <a:rPr lang="sv-SE" smtClean="0"/>
              <a:t>2022-12-15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9CE-355F-4DC1-A93B-4B4AF4D7DD34}" type="slidenum">
              <a:rPr lang="sv-SE" smtClean="0"/>
              <a:t>‹#›</a:t>
            </a:fld>
            <a:endParaRPr lang="sv-S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58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17B2-ABDD-4A46-BEE5-30550AB2F362}" type="datetimeFigureOut">
              <a:rPr lang="sv-SE" smtClean="0"/>
              <a:t>2022-12-15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9CE-355F-4DC1-A93B-4B4AF4D7DD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1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17B2-ABDD-4A46-BEE5-30550AB2F362}" type="datetimeFigureOut">
              <a:rPr lang="sv-SE" smtClean="0"/>
              <a:t>2022-12-15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9CE-355F-4DC1-A93B-4B4AF4D7DD34}" type="slidenum">
              <a:rPr lang="sv-SE" smtClean="0"/>
              <a:t>‹#›</a:t>
            </a:fld>
            <a:endParaRPr lang="sv-S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73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17B2-ABDD-4A46-BEE5-30550AB2F362}" type="datetimeFigureOut">
              <a:rPr lang="sv-SE" smtClean="0"/>
              <a:t>2022-12-15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9CE-355F-4DC1-A93B-4B4AF4D7DD34}" type="slidenum">
              <a:rPr lang="sv-SE" smtClean="0"/>
              <a:t>‹#›</a:t>
            </a:fld>
            <a:endParaRPr lang="sv-S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22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17B2-ABDD-4A46-BEE5-30550AB2F362}" type="datetimeFigureOut">
              <a:rPr lang="sv-SE" smtClean="0"/>
              <a:t>2022-12-15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9CE-355F-4DC1-A93B-4B4AF4D7DD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230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17B2-ABDD-4A46-BEE5-30550AB2F362}" type="datetimeFigureOut">
              <a:rPr lang="sv-SE" smtClean="0"/>
              <a:t>2022-12-15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9CE-355F-4DC1-A93B-4B4AF4D7DD34}" type="slidenum">
              <a:rPr lang="sv-SE" smtClean="0"/>
              <a:t>‹#›</a:t>
            </a:fld>
            <a:endParaRPr lang="sv-S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192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17B2-ABDD-4A46-BEE5-30550AB2F362}" type="datetimeFigureOut">
              <a:rPr lang="sv-SE" smtClean="0"/>
              <a:t>2022-12-15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F9CE-355F-4DC1-A93B-4B4AF4D7DD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473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8B17B2-ABDD-4A46-BEE5-30550AB2F362}" type="datetimeFigureOut">
              <a:rPr lang="sv-SE" smtClean="0"/>
              <a:t>2022-12-15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F2F9CE-355F-4DC1-A93B-4B4AF4D7DD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234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8430" y="699500"/>
            <a:ext cx="10214954" cy="1303867"/>
          </a:xfrm>
        </p:spPr>
        <p:txBody>
          <a:bodyPr>
            <a:noAutofit/>
          </a:bodyPr>
          <a:lstStyle/>
          <a:p>
            <a:r>
              <a:rPr lang="sv-SE" sz="3600" dirty="0">
                <a:solidFill>
                  <a:srgbClr val="0070C0"/>
                </a:solidFill>
                <a:latin typeface="Palatino Linotype" panose="02040502050505030304" pitchFamily="18" charset="0"/>
              </a:rPr>
              <a:t>Lösningsfokuserat </a:t>
            </a:r>
            <a:r>
              <a:rPr lang="sv-SE" sz="36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arbetssätt &amp; förhållningssätt </a:t>
            </a:r>
            <a:br>
              <a:rPr lang="sv-SE" sz="36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sv-SE" sz="36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 - främjar </a:t>
            </a:r>
            <a:r>
              <a:rPr lang="sv-SE" sz="3600" dirty="0">
                <a:solidFill>
                  <a:srgbClr val="0070C0"/>
                </a:solidFill>
                <a:latin typeface="Palatino Linotype" panose="02040502050505030304" pitchFamily="18" charset="0"/>
              </a:rPr>
              <a:t>samverkan och samarbete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dirty="0" smtClean="0">
                <a:latin typeface="Palatino Linotype" panose="02040502050505030304" pitchFamily="18" charset="0"/>
              </a:rPr>
              <a:t>Lösningsfokus handlar om att</a:t>
            </a:r>
          </a:p>
          <a:p>
            <a:pPr lvl="1"/>
            <a:r>
              <a:rPr lang="sv-SE" dirty="0" smtClean="0">
                <a:latin typeface="Palatino Linotype" panose="02040502050505030304" pitchFamily="18" charset="0"/>
              </a:rPr>
              <a:t>Bygga lösningar </a:t>
            </a:r>
            <a:r>
              <a:rPr lang="sv-SE" dirty="0">
                <a:latin typeface="Palatino Linotype" panose="02040502050505030304" pitchFamily="18" charset="0"/>
              </a:rPr>
              <a:t>snarare än att </a:t>
            </a:r>
            <a:r>
              <a:rPr lang="sv-SE" dirty="0" smtClean="0">
                <a:latin typeface="Palatino Linotype" panose="02040502050505030304" pitchFamily="18" charset="0"/>
              </a:rPr>
              <a:t>utforska problemet. </a:t>
            </a:r>
          </a:p>
          <a:p>
            <a:pPr lvl="1"/>
            <a:r>
              <a:rPr lang="sv-SE" dirty="0" smtClean="0">
                <a:latin typeface="Palatino Linotype" panose="02040502050505030304" pitchFamily="18" charset="0"/>
              </a:rPr>
              <a:t>Ha ett framtidsperspektiv där samtalet </a:t>
            </a:r>
            <a:r>
              <a:rPr lang="sv-SE" dirty="0">
                <a:latin typeface="Palatino Linotype" panose="02040502050505030304" pitchFamily="18" charset="0"/>
              </a:rPr>
              <a:t>handlar om att upptäcka och konkret beskriva </a:t>
            </a:r>
            <a:r>
              <a:rPr lang="sv-SE" dirty="0" smtClean="0">
                <a:latin typeface="Palatino Linotype" panose="02040502050505030304" pitchFamily="18" charset="0"/>
              </a:rPr>
              <a:t>hur </a:t>
            </a:r>
            <a:r>
              <a:rPr lang="sv-SE" dirty="0">
                <a:latin typeface="Palatino Linotype" panose="02040502050505030304" pitchFamily="18" charset="0"/>
              </a:rPr>
              <a:t>man vill ha det i framtiden, när saker och ting fungerar som man önskar. </a:t>
            </a:r>
            <a:endParaRPr lang="sv-SE" dirty="0" smtClean="0">
              <a:latin typeface="Palatino Linotype" panose="02040502050505030304" pitchFamily="18" charset="0"/>
            </a:endParaRPr>
          </a:p>
          <a:p>
            <a:pPr lvl="1"/>
            <a:r>
              <a:rPr lang="sv-SE" dirty="0" smtClean="0">
                <a:latin typeface="Palatino Linotype" panose="02040502050505030304" pitchFamily="18" charset="0"/>
              </a:rPr>
              <a:t>Synliggöra </a:t>
            </a:r>
            <a:r>
              <a:rPr lang="sv-SE" dirty="0">
                <a:latin typeface="Palatino Linotype" panose="02040502050505030304" pitchFamily="18" charset="0"/>
              </a:rPr>
              <a:t>och förstärka de styrkor, resurser och kompetenser som redan </a:t>
            </a:r>
            <a:r>
              <a:rPr lang="sv-SE" dirty="0" smtClean="0">
                <a:latin typeface="Palatino Linotype" panose="02040502050505030304" pitchFamily="18" charset="0"/>
              </a:rPr>
              <a:t>finns</a:t>
            </a:r>
          </a:p>
          <a:p>
            <a:pPr lvl="1"/>
            <a:r>
              <a:rPr lang="sv-SE" dirty="0" smtClean="0">
                <a:latin typeface="Palatino Linotype" panose="02040502050505030304" pitchFamily="18" charset="0"/>
              </a:rPr>
              <a:t>Arbeta </a:t>
            </a:r>
            <a:r>
              <a:rPr lang="sv-SE" dirty="0">
                <a:latin typeface="Palatino Linotype" panose="02040502050505030304" pitchFamily="18" charset="0"/>
              </a:rPr>
              <a:t>med små, men hållbara, steg mot önskad framtid.</a:t>
            </a:r>
          </a:p>
          <a:p>
            <a:r>
              <a:rPr lang="sv-SE" dirty="0" smtClean="0">
                <a:latin typeface="Palatino Linotype" panose="02040502050505030304" pitchFamily="18" charset="0"/>
              </a:rPr>
              <a:t>Arbetssättet har etablerat </a:t>
            </a:r>
            <a:r>
              <a:rPr lang="sv-SE" dirty="0">
                <a:latin typeface="Palatino Linotype" panose="02040502050505030304" pitchFamily="18" charset="0"/>
              </a:rPr>
              <a:t>sig i Västmanland som ett hållbart och </a:t>
            </a:r>
            <a:r>
              <a:rPr lang="sv-SE" i="1" dirty="0">
                <a:latin typeface="Palatino Linotype" panose="02040502050505030304" pitchFamily="18" charset="0"/>
              </a:rPr>
              <a:t>effektivt </a:t>
            </a:r>
            <a:r>
              <a:rPr lang="sv-SE" i="1" dirty="0" smtClean="0">
                <a:latin typeface="Palatino Linotype" panose="02040502050505030304" pitchFamily="18" charset="0"/>
              </a:rPr>
              <a:t>samverkansverktyg</a:t>
            </a:r>
            <a:r>
              <a:rPr lang="sv-SE" dirty="0" smtClean="0">
                <a:latin typeface="Palatino Linotype" panose="02040502050505030304" pitchFamily="18" charset="0"/>
              </a:rPr>
              <a:t> (i samtal med såväl klienter, kollegor och medarbetare som </a:t>
            </a:r>
            <a:br>
              <a:rPr lang="sv-SE" dirty="0" smtClean="0">
                <a:latin typeface="Palatino Linotype" panose="02040502050505030304" pitchFamily="18" charset="0"/>
              </a:rPr>
            </a:br>
            <a:r>
              <a:rPr lang="sv-SE" i="1" dirty="0" smtClean="0">
                <a:latin typeface="Palatino Linotype" panose="02040502050505030304" pitchFamily="18" charset="0"/>
              </a:rPr>
              <a:t>mellan verksamheter och organisationer</a:t>
            </a:r>
            <a:r>
              <a:rPr lang="sv-SE" dirty="0" smtClean="0">
                <a:latin typeface="Palatino Linotype" panose="02040502050505030304" pitchFamily="18" charset="0"/>
              </a:rPr>
              <a:t>)</a:t>
            </a:r>
            <a:endParaRPr lang="sv-SE" dirty="0">
              <a:latin typeface="Palatino Linotype" panose="02040502050505030304" pitchFamily="18" charset="0"/>
            </a:endParaRP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4" y="793920"/>
            <a:ext cx="756786" cy="91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08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38" y="660916"/>
            <a:ext cx="756786" cy="910189"/>
          </a:xfrm>
          <a:prstGeom prst="rect">
            <a:avLst/>
          </a:prstGeom>
        </p:spPr>
      </p:pic>
      <p:pic>
        <p:nvPicPr>
          <p:cNvPr id="6" name="Platshållare för innehåll 3"/>
          <p:cNvPicPr>
            <a:picLocks noChangeAspect="1"/>
          </p:cNvPicPr>
          <p:nvPr/>
        </p:nvPicPr>
        <p:blipFill rotWithShape="1">
          <a:blip r:embed="rId3"/>
          <a:srcRect l="11097" t="13298" r="63621" b="16822"/>
          <a:stretch/>
        </p:blipFill>
        <p:spPr>
          <a:xfrm>
            <a:off x="2269374" y="759050"/>
            <a:ext cx="6808124" cy="529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78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1443" t="16685" r="63189" b="18669"/>
          <a:stretch/>
        </p:blipFill>
        <p:spPr>
          <a:xfrm>
            <a:off x="1970115" y="842056"/>
            <a:ext cx="6999317" cy="5016657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38" y="660916"/>
            <a:ext cx="756786" cy="91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77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38" y="660916"/>
            <a:ext cx="756786" cy="91018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3"/>
          <a:srcRect l="11934" t="34343" r="66551" b="19795"/>
          <a:stretch/>
        </p:blipFill>
        <p:spPr>
          <a:xfrm>
            <a:off x="1246909" y="1879010"/>
            <a:ext cx="7025178" cy="4211699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394065" y="997527"/>
            <a:ext cx="6841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n w="3175" cmpd="sng">
                  <a:noFill/>
                </a:ln>
                <a:solidFill>
                  <a:srgbClr val="0070C0"/>
                </a:solidFill>
                <a:latin typeface="Palatino Linotype" panose="02040502050505030304" pitchFamily="18" charset="0"/>
                <a:ea typeface="+mj-ea"/>
                <a:cs typeface="+mj-cs"/>
              </a:rPr>
              <a:t>Dialog och skattningsverktyg - BIP</a:t>
            </a:r>
          </a:p>
        </p:txBody>
      </p:sp>
    </p:spTree>
    <p:extLst>
      <p:ext uri="{BB962C8B-B14F-4D97-AF65-F5344CB8AC3E}">
        <p14:creationId xmlns:p14="http://schemas.microsoft.com/office/powerpoint/2010/main" val="2439580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100" dirty="0">
                <a:solidFill>
                  <a:srgbClr val="0070C0"/>
                </a:solidFill>
                <a:latin typeface="Palatino Linotype" panose="02040502050505030304" pitchFamily="18" charset="0"/>
              </a:rPr>
              <a:t>BIP och Lösningsfokus!</a:t>
            </a:r>
            <a:r>
              <a:rPr lang="sv-SE" dirty="0">
                <a:solidFill>
                  <a:srgbClr val="0070C0"/>
                </a:solidFill>
                <a:latin typeface="Palatino Linotype" panose="02040502050505030304" pitchFamily="18" charset="0"/>
              </a:rPr>
              <a:t/>
            </a:r>
            <a:br>
              <a:rPr lang="sv-SE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endParaRPr lang="sv-SE" dirty="0"/>
          </a:p>
        </p:txBody>
      </p:sp>
      <p:sp>
        <p:nvSpPr>
          <p:cNvPr id="5" name="Hjärta 4"/>
          <p:cNvSpPr/>
          <p:nvPr/>
        </p:nvSpPr>
        <p:spPr>
          <a:xfrm>
            <a:off x="8454044" y="872836"/>
            <a:ext cx="1072341" cy="98090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1445184" y="2419923"/>
            <a:ext cx="9601196" cy="3318936"/>
          </a:xfrm>
        </p:spPr>
        <p:txBody>
          <a:bodyPr/>
          <a:lstStyle/>
          <a:p>
            <a:r>
              <a:rPr lang="sv-SE" dirty="0">
                <a:latin typeface="Palatino Linotype" panose="02040502050505030304" pitchFamily="18" charset="0"/>
              </a:rPr>
              <a:t>Deltagarens delaktighet i sin egen process</a:t>
            </a:r>
          </a:p>
          <a:p>
            <a:r>
              <a:rPr lang="sv-SE" dirty="0" smtClean="0">
                <a:latin typeface="Palatino Linotype" panose="02040502050505030304" pitchFamily="18" charset="0"/>
              </a:rPr>
              <a:t>Tilltron till individen</a:t>
            </a:r>
          </a:p>
          <a:p>
            <a:r>
              <a:rPr lang="sv-SE" dirty="0" smtClean="0">
                <a:latin typeface="Palatino Linotype" panose="02040502050505030304" pitchFamily="18" charset="0"/>
              </a:rPr>
              <a:t>Fokuserar på framtid</a:t>
            </a:r>
          </a:p>
          <a:p>
            <a:r>
              <a:rPr lang="sv-SE" dirty="0" smtClean="0">
                <a:latin typeface="Palatino Linotype" panose="02040502050505030304" pitchFamily="18" charset="0"/>
              </a:rPr>
              <a:t>Belyser styrkor och utvecklingsområden</a:t>
            </a:r>
          </a:p>
          <a:p>
            <a:r>
              <a:rPr lang="sv-SE" dirty="0" smtClean="0">
                <a:latin typeface="Palatino Linotype" panose="02040502050505030304" pitchFamily="18" charset="0"/>
              </a:rPr>
              <a:t>Synliggör framsteg </a:t>
            </a:r>
          </a:p>
          <a:p>
            <a:r>
              <a:rPr lang="sv-SE" dirty="0" smtClean="0">
                <a:latin typeface="Palatino Linotype" panose="02040502050505030304" pitchFamily="18" charset="0"/>
              </a:rPr>
              <a:t>Tilltron till kollegor, medarbetare och samarbetspartners</a:t>
            </a:r>
            <a:endParaRPr lang="sv-SE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46288" y="1157289"/>
            <a:ext cx="8170862" cy="130333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sv-S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v-SE" sz="4000" dirty="0">
                <a:solidFill>
                  <a:srgbClr val="0070C0"/>
                </a:solidFill>
                <a:latin typeface="Palatino Linotype" panose="02040502050505030304" pitchFamily="18" charset="0"/>
              </a:rPr>
              <a:t>Några typiska lösningsfokuserade </a:t>
            </a:r>
            <a:r>
              <a:rPr lang="sv-SE" sz="40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”f</a:t>
            </a:r>
            <a:r>
              <a:rPr lang="sv-SE" sz="4000" dirty="0" smtClean="0">
                <a:solidFill>
                  <a:srgbClr val="0070C0"/>
                </a:solidFill>
                <a:latin typeface="Palatino Linotype" panose="02040502050505030304" pitchFamily="18" charset="0"/>
                <a:ea typeface="+mn-ea"/>
                <a:cs typeface="+mn-cs"/>
              </a:rPr>
              <a:t>örantaganden”</a:t>
            </a:r>
            <a:endParaRPr lang="sv-SE" sz="4000" dirty="0">
              <a:solidFill>
                <a:srgbClr val="0070C0"/>
              </a:solidFill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0485" name="Platshållare för innehåll 3"/>
          <p:cNvSpPr>
            <a:spLocks noGrp="1"/>
          </p:cNvSpPr>
          <p:nvPr>
            <p:ph idx="1"/>
          </p:nvPr>
        </p:nvSpPr>
        <p:spPr>
          <a:xfrm>
            <a:off x="1147157" y="2149476"/>
            <a:ext cx="10432472" cy="4525963"/>
          </a:xfrm>
        </p:spPr>
        <p:txBody>
          <a:bodyPr rtlCol="0">
            <a:normAutofit/>
          </a:bodyPr>
          <a:lstStyle/>
          <a:p>
            <a:pPr marL="0" indent="0" fontAlgn="t">
              <a:buNone/>
              <a:defRPr/>
            </a:pPr>
            <a:endParaRPr lang="sv-SE" altLang="sv-SE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t" hangingPunct="1">
              <a:buFont typeface="Arial"/>
              <a:buChar char="•"/>
              <a:defRPr/>
            </a:pPr>
            <a:r>
              <a:rPr lang="sv-SE" altLang="sv-S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De </a:t>
            </a:r>
            <a:r>
              <a:rPr lang="sv-SE" altLang="sv-S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vi </a:t>
            </a:r>
            <a:r>
              <a:rPr lang="sv-SE" altLang="sv-S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möter är </a:t>
            </a:r>
            <a:r>
              <a:rPr lang="sv-SE" altLang="sv-SE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experter </a:t>
            </a:r>
            <a:r>
              <a:rPr lang="sv-SE" altLang="sv-SE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på sin egen </a:t>
            </a:r>
            <a:r>
              <a:rPr lang="sv-SE" altLang="sv-SE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verksamhet och situation</a:t>
            </a:r>
            <a:endParaRPr lang="sv-SE" altLang="sv-SE" sz="2000" i="1" dirty="0">
              <a:solidFill>
                <a:schemeClr val="tx1">
                  <a:lumMod val="85000"/>
                  <a:lumOff val="15000"/>
                </a:schemeClr>
              </a:solidFill>
              <a:latin typeface="Palatino Linotype" panose="02040502050505030304" pitchFamily="18" charset="0"/>
            </a:endParaRPr>
          </a:p>
          <a:p>
            <a:pPr eaLnBrk="1" fontAlgn="t" hangingPunct="1">
              <a:buFont typeface="Arial"/>
              <a:buChar char="•"/>
              <a:defRPr/>
            </a:pPr>
            <a:r>
              <a:rPr lang="sv-SE" altLang="sv-S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Förändring </a:t>
            </a:r>
            <a:r>
              <a:rPr lang="sv-SE" altLang="sv-S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kan uttryckas i </a:t>
            </a:r>
            <a:r>
              <a:rPr lang="sv-SE" altLang="sv-SE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närvaro</a:t>
            </a:r>
            <a:r>
              <a:rPr lang="sv-SE" altLang="sv-S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 av </a:t>
            </a:r>
            <a:r>
              <a:rPr lang="sv-SE" altLang="sv-S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något</a:t>
            </a:r>
            <a:endParaRPr lang="sv-SE" altLang="sv-SE" sz="2000" dirty="0">
              <a:solidFill>
                <a:schemeClr val="tx1">
                  <a:lumMod val="85000"/>
                  <a:lumOff val="15000"/>
                </a:schemeClr>
              </a:solidFill>
              <a:latin typeface="Palatino Linotype" panose="02040502050505030304" pitchFamily="18" charset="0"/>
            </a:endParaRPr>
          </a:p>
          <a:p>
            <a:pPr eaLnBrk="1" fontAlgn="t" hangingPunct="1">
              <a:buFont typeface="Arial"/>
              <a:buChar char="•"/>
              <a:defRPr/>
            </a:pPr>
            <a:r>
              <a:rPr lang="sv-SE" altLang="sv-S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De vi samtalar med är </a:t>
            </a:r>
            <a:r>
              <a:rPr lang="sv-SE" altLang="sv-SE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kompetenta och har </a:t>
            </a:r>
            <a:r>
              <a:rPr lang="sv-SE" altLang="sv-SE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resurser </a:t>
            </a:r>
            <a:endParaRPr lang="sv-SE" altLang="sv-SE" sz="2000" i="1" dirty="0">
              <a:solidFill>
                <a:schemeClr val="tx1">
                  <a:lumMod val="85000"/>
                  <a:lumOff val="15000"/>
                </a:schemeClr>
              </a:solidFill>
              <a:latin typeface="Palatino Linotype" panose="02040502050505030304" pitchFamily="18" charset="0"/>
            </a:endParaRPr>
          </a:p>
          <a:p>
            <a:pPr eaLnBrk="1" fontAlgn="t" hangingPunct="1">
              <a:buFont typeface="Arial"/>
              <a:buChar char="•"/>
              <a:defRPr/>
            </a:pPr>
            <a:r>
              <a:rPr lang="sv-SE" altLang="sv-S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De vi samtalar med har redan </a:t>
            </a:r>
            <a:r>
              <a:rPr lang="sv-SE" altLang="sv-SE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erfarenhet av </a:t>
            </a:r>
            <a:r>
              <a:rPr lang="sv-SE" altLang="sv-SE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lösningar</a:t>
            </a:r>
          </a:p>
          <a:p>
            <a:pPr eaLnBrk="1" fontAlgn="t" hangingPunct="1">
              <a:buFont typeface="Arial"/>
              <a:buChar char="•"/>
              <a:defRPr/>
            </a:pPr>
            <a:r>
              <a:rPr lang="sv-SE" altLang="sv-S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De </a:t>
            </a:r>
            <a:r>
              <a:rPr lang="sv-SE" altLang="sv-S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vi samtalar har </a:t>
            </a:r>
            <a:r>
              <a:rPr lang="sv-SE" altLang="sv-SE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goda skäl för sitt handlande</a:t>
            </a:r>
          </a:p>
          <a:p>
            <a:pPr eaLnBrk="1" fontAlgn="t" hangingPunct="1">
              <a:buFont typeface="Arial"/>
              <a:buChar char="•"/>
              <a:defRPr/>
            </a:pPr>
            <a:r>
              <a:rPr lang="sv-SE" altLang="sv-SE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Andra märker </a:t>
            </a:r>
            <a:r>
              <a:rPr lang="sv-SE" altLang="sv-S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när saker blir bättre</a:t>
            </a:r>
          </a:p>
          <a:p>
            <a:pPr eaLnBrk="1" fontAlgn="t" hangingPunct="1">
              <a:buFont typeface="Arial"/>
              <a:buChar char="•"/>
              <a:defRPr/>
            </a:pPr>
            <a:endParaRPr lang="sv-SE" altLang="sv-SE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  <a:defRPr/>
            </a:pPr>
            <a:endParaRPr lang="en-US" altLang="sv-SE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38" y="660916"/>
            <a:ext cx="756786" cy="91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9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8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05098" y="2564905"/>
            <a:ext cx="8916046" cy="3494611"/>
          </a:xfrm>
          <a:extLst/>
        </p:spPr>
        <p:txBody>
          <a:bodyPr numCol="2" rtlCol="0">
            <a:normAutofit/>
          </a:bodyPr>
          <a:lstStyle/>
          <a:p>
            <a:pPr marL="457200" lvl="1" indent="0">
              <a:buNone/>
              <a:defRPr/>
            </a:pPr>
            <a:r>
              <a:rPr lang="sv-SE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Lösningsfokus</a:t>
            </a:r>
          </a:p>
          <a:p>
            <a:pPr lvl="1">
              <a:defRPr/>
            </a:pPr>
            <a:r>
              <a:rPr lang="sv-SE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Utforskar resurser och tidigare framgångar</a:t>
            </a:r>
          </a:p>
          <a:p>
            <a:pPr lvl="1">
              <a:defRPr/>
            </a:pPr>
            <a:r>
              <a:rPr lang="sv-SE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Vad fungerar?</a:t>
            </a:r>
          </a:p>
          <a:p>
            <a:pPr lvl="1">
              <a:defRPr/>
            </a:pPr>
            <a:r>
              <a:rPr lang="sv-SE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Utforskar möjligheter</a:t>
            </a:r>
          </a:p>
          <a:p>
            <a:pPr lvl="1">
              <a:defRPr/>
            </a:pPr>
            <a:r>
              <a:rPr lang="sv-SE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Inger oftare hopp </a:t>
            </a:r>
          </a:p>
          <a:p>
            <a:pPr lvl="1">
              <a:defRPr/>
            </a:pPr>
            <a:r>
              <a:rPr lang="sv-SE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Små hållbara steg mot önskad framtid</a:t>
            </a:r>
          </a:p>
          <a:p>
            <a:pPr marL="457200" lvl="1" indent="0">
              <a:buNone/>
              <a:defRPr/>
            </a:pPr>
            <a:r>
              <a:rPr lang="sv-SE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Problemfokus</a:t>
            </a:r>
          </a:p>
          <a:p>
            <a:pPr lvl="1">
              <a:defRPr/>
            </a:pPr>
            <a:r>
              <a:rPr lang="sv-SE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Utforskar </a:t>
            </a:r>
            <a:r>
              <a:rPr lang="sv-SE" dirty="0">
                <a:solidFill>
                  <a:srgbClr val="0070C0"/>
                </a:solidFill>
                <a:latin typeface="Palatino Linotype" panose="02040502050505030304" pitchFamily="18" charset="0"/>
              </a:rPr>
              <a:t>brister och </a:t>
            </a:r>
            <a:r>
              <a:rPr lang="sv-SE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/>
            </a:r>
            <a:br>
              <a:rPr lang="sv-SE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sv-SE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svagheter</a:t>
            </a:r>
          </a:p>
          <a:p>
            <a:pPr lvl="1">
              <a:defRPr/>
            </a:pPr>
            <a:r>
              <a:rPr lang="sv-SE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Vad </a:t>
            </a:r>
            <a:r>
              <a:rPr lang="sv-SE" dirty="0">
                <a:solidFill>
                  <a:srgbClr val="0070C0"/>
                </a:solidFill>
                <a:latin typeface="Palatino Linotype" panose="02040502050505030304" pitchFamily="18" charset="0"/>
              </a:rPr>
              <a:t>är </a:t>
            </a:r>
            <a:r>
              <a:rPr lang="sv-SE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fel?</a:t>
            </a:r>
          </a:p>
          <a:p>
            <a:pPr lvl="1">
              <a:defRPr/>
            </a:pPr>
            <a:r>
              <a:rPr lang="sv-SE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Utforskar hinder</a:t>
            </a:r>
          </a:p>
          <a:p>
            <a:pPr lvl="1">
              <a:defRPr/>
            </a:pPr>
            <a:r>
              <a:rPr lang="sv-SE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Risk för skuldbeläggande</a:t>
            </a:r>
          </a:p>
          <a:p>
            <a:pPr lvl="1">
              <a:defRPr/>
            </a:pPr>
            <a:r>
              <a:rPr lang="sv-SE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Handlingsplan för att undanröja hinder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38" y="660916"/>
            <a:ext cx="756786" cy="91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ubrik 1"/>
          <p:cNvSpPr>
            <a:spLocks noGrp="1"/>
          </p:cNvSpPr>
          <p:nvPr>
            <p:ph type="title"/>
          </p:nvPr>
        </p:nvSpPr>
        <p:spPr>
          <a:xfrm>
            <a:off x="3071813" y="979489"/>
            <a:ext cx="6553200" cy="99377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sv-SE" altLang="sv-SE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v-SE" altLang="sv-SE" dirty="0" smtClean="0">
                <a:ln>
                  <a:noFill/>
                </a:ln>
                <a:solidFill>
                  <a:srgbClr val="0070C0"/>
                </a:solidFill>
                <a:latin typeface="Palatino Linotype" panose="02040502050505030304" pitchFamily="18" charset="0"/>
              </a:rPr>
              <a:t>Dialogkompassen</a:t>
            </a:r>
            <a:r>
              <a:rPr lang="sv-SE" altLang="sv-SE" sz="36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/>
            </a:r>
            <a:br>
              <a:rPr lang="sv-SE" altLang="sv-SE" sz="36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sv-SE" altLang="sv-SE" sz="1000" dirty="0">
                <a:solidFill>
                  <a:srgbClr val="0070C0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sv-SE" sz="1000" dirty="0">
                <a:solidFill>
                  <a:srgbClr val="0070C0"/>
                </a:solidFill>
                <a:latin typeface="Palatino Linotype" panose="02040502050505030304" pitchFamily="18" charset="0"/>
              </a:rPr>
              <a:t>The Dialogic Orientation Quadrant (DOQ)  - </a:t>
            </a:r>
            <a:r>
              <a:rPr lang="en-US" altLang="sv-SE" sz="1000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Haesun</a:t>
            </a:r>
            <a:r>
              <a:rPr lang="en-US" altLang="sv-SE" sz="1000" dirty="0">
                <a:solidFill>
                  <a:srgbClr val="0070C0"/>
                </a:solidFill>
                <a:latin typeface="Palatino Linotype" panose="02040502050505030304" pitchFamily="18" charset="0"/>
              </a:rPr>
              <a:t> Moon, 2017, </a:t>
            </a:r>
            <a:r>
              <a:rPr lang="sv-SE" altLang="sv-SE" sz="1000" dirty="0">
                <a:solidFill>
                  <a:srgbClr val="0070C0"/>
                </a:solidFill>
                <a:latin typeface="Palatino Linotype" panose="02040502050505030304" pitchFamily="18" charset="0"/>
              </a:rPr>
              <a:t>fritt översatt av Ann Rilegård och Hanna Stålarv</a:t>
            </a:r>
            <a:r>
              <a:rPr lang="en-US" altLang="sv-SE" sz="1000" dirty="0">
                <a:solidFill>
                  <a:srgbClr val="0070C0"/>
                </a:solidFill>
                <a:latin typeface="Palatino Linotype" panose="02040502050505030304" pitchFamily="18" charset="0"/>
              </a:rPr>
              <a:t>)</a:t>
            </a:r>
            <a:endParaRPr lang="sv-SE" altLang="sv-SE" sz="1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7" name="Rak koppling 6"/>
          <p:cNvCxnSpPr/>
          <p:nvPr/>
        </p:nvCxnSpPr>
        <p:spPr>
          <a:xfrm flipV="1">
            <a:off x="4106863" y="4249739"/>
            <a:ext cx="3854450" cy="22225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/>
          <p:cNvCxnSpPr/>
          <p:nvPr/>
        </p:nvCxnSpPr>
        <p:spPr>
          <a:xfrm flipH="1">
            <a:off x="6016626" y="2908300"/>
            <a:ext cx="17463" cy="27749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ruta 9"/>
          <p:cNvSpPr txBox="1">
            <a:spLocks noChangeArrowheads="1"/>
          </p:cNvSpPr>
          <p:nvPr/>
        </p:nvSpPr>
        <p:spPr bwMode="auto">
          <a:xfrm>
            <a:off x="2719388" y="4111625"/>
            <a:ext cx="1022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Palatino Linotype" panose="02040502050505030304" pitchFamily="18" charset="0"/>
              </a:rPr>
              <a:t>Dåtid</a:t>
            </a:r>
          </a:p>
        </p:txBody>
      </p:sp>
      <p:sp>
        <p:nvSpPr>
          <p:cNvPr id="11" name="textruta 10"/>
          <p:cNvSpPr txBox="1">
            <a:spLocks noChangeArrowheads="1"/>
          </p:cNvSpPr>
          <p:nvPr/>
        </p:nvSpPr>
        <p:spPr bwMode="auto">
          <a:xfrm>
            <a:off x="8461375" y="4064000"/>
            <a:ext cx="1411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Palatino Linotype" panose="02040502050505030304" pitchFamily="18" charset="0"/>
              </a:rPr>
              <a:t>Framtid</a:t>
            </a:r>
          </a:p>
        </p:txBody>
      </p:sp>
      <p:sp>
        <p:nvSpPr>
          <p:cNvPr id="12" name="textruta 11"/>
          <p:cNvSpPr txBox="1">
            <a:spLocks noChangeArrowheads="1"/>
          </p:cNvSpPr>
          <p:nvPr/>
        </p:nvSpPr>
        <p:spPr bwMode="auto">
          <a:xfrm>
            <a:off x="5443538" y="2416175"/>
            <a:ext cx="170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Palatino Linotype" panose="02040502050505030304" pitchFamily="18" charset="0"/>
              </a:rPr>
              <a:t>Önskvärt</a:t>
            </a:r>
          </a:p>
        </p:txBody>
      </p:sp>
      <p:sp>
        <p:nvSpPr>
          <p:cNvPr id="13" name="textruta 12"/>
          <p:cNvSpPr txBox="1">
            <a:spLocks noChangeArrowheads="1"/>
          </p:cNvSpPr>
          <p:nvPr/>
        </p:nvSpPr>
        <p:spPr bwMode="auto">
          <a:xfrm>
            <a:off x="5203826" y="5734050"/>
            <a:ext cx="2365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Palatino Linotype" panose="02040502050505030304" pitchFamily="18" charset="0"/>
              </a:rPr>
              <a:t>Inte önskvärt</a:t>
            </a:r>
          </a:p>
        </p:txBody>
      </p:sp>
      <p:sp>
        <p:nvSpPr>
          <p:cNvPr id="14" name="Ellips 13"/>
          <p:cNvSpPr/>
          <p:nvPr/>
        </p:nvSpPr>
        <p:spPr>
          <a:xfrm>
            <a:off x="6297613" y="2970214"/>
            <a:ext cx="2449512" cy="1023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latin typeface="Palatino Linotype" panose="02040502050505030304" pitchFamily="18" charset="0"/>
              </a:rPr>
              <a:t>1. </a:t>
            </a:r>
            <a:r>
              <a:rPr lang="en-US" sz="1600" dirty="0" err="1">
                <a:latin typeface="Palatino Linotype" panose="02040502050505030304" pitchFamily="18" charset="0"/>
              </a:rPr>
              <a:t>Önskad</a:t>
            </a:r>
            <a:r>
              <a:rPr lang="en-US" sz="1600" dirty="0"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latin typeface="Palatino Linotype" panose="02040502050505030304" pitchFamily="18" charset="0"/>
              </a:rPr>
              <a:t>framtid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  <p:sp>
        <p:nvSpPr>
          <p:cNvPr id="15" name="Ellips 14"/>
          <p:cNvSpPr/>
          <p:nvPr/>
        </p:nvSpPr>
        <p:spPr>
          <a:xfrm>
            <a:off x="3432176" y="4438650"/>
            <a:ext cx="2246313" cy="1187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 </a:t>
            </a:r>
            <a:r>
              <a:rPr lang="en-US" sz="1600" dirty="0">
                <a:latin typeface="Palatino Linotype" panose="02040502050505030304" pitchFamily="18" charset="0"/>
              </a:rPr>
              <a:t>3. </a:t>
            </a:r>
            <a:r>
              <a:rPr lang="en-US" sz="1600" dirty="0" err="1">
                <a:latin typeface="Palatino Linotype" panose="02040502050505030304" pitchFamily="18" charset="0"/>
              </a:rPr>
              <a:t>Bekymmer</a:t>
            </a:r>
            <a:r>
              <a:rPr lang="en-US" sz="1600" dirty="0">
                <a:latin typeface="Palatino Linotype" panose="02040502050505030304" pitchFamily="18" charset="0"/>
              </a:rPr>
              <a:t> och </a:t>
            </a:r>
            <a:r>
              <a:rPr lang="en-US" sz="1600" dirty="0" err="1">
                <a:latin typeface="Palatino Linotype" panose="02040502050505030304" pitchFamily="18" charset="0"/>
              </a:rPr>
              <a:t>misslyckanden</a:t>
            </a:r>
            <a:r>
              <a:rPr lang="en-US" sz="1600" dirty="0"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latin typeface="Palatino Linotype" panose="02040502050505030304" pitchFamily="18" charset="0"/>
              </a:rPr>
              <a:t>från</a:t>
            </a:r>
            <a:r>
              <a:rPr lang="en-US" sz="1600" dirty="0"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latin typeface="Palatino Linotype" panose="02040502050505030304" pitchFamily="18" charset="0"/>
              </a:rPr>
              <a:t>förr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  <p:sp>
        <p:nvSpPr>
          <p:cNvPr id="16" name="Ellips 15"/>
          <p:cNvSpPr/>
          <p:nvPr/>
        </p:nvSpPr>
        <p:spPr>
          <a:xfrm>
            <a:off x="6276975" y="4459288"/>
            <a:ext cx="2586038" cy="1166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latin typeface="Palatino Linotype" panose="02040502050505030304" pitchFamily="18" charset="0"/>
              </a:rPr>
              <a:t>4. Oro för </a:t>
            </a:r>
            <a:r>
              <a:rPr lang="en-US" sz="1600" dirty="0" err="1">
                <a:latin typeface="Palatino Linotype" panose="02040502050505030304" pitchFamily="18" charset="0"/>
              </a:rPr>
              <a:t>framtiden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  <p:sp>
        <p:nvSpPr>
          <p:cNvPr id="17" name="Ellips 16"/>
          <p:cNvSpPr/>
          <p:nvPr/>
        </p:nvSpPr>
        <p:spPr>
          <a:xfrm>
            <a:off x="3351213" y="2916239"/>
            <a:ext cx="2322512" cy="1133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Palatino Linotype" panose="02040502050505030304" pitchFamily="18" charset="0"/>
              </a:rPr>
              <a:t>2</a:t>
            </a:r>
            <a:r>
              <a:rPr lang="en-US" sz="1600" dirty="0">
                <a:latin typeface="Palatino Linotype" panose="02040502050505030304" pitchFamily="18" charset="0"/>
              </a:rPr>
              <a:t>. </a:t>
            </a:r>
            <a:r>
              <a:rPr lang="en-US" sz="1600" dirty="0" err="1">
                <a:latin typeface="Palatino Linotype" panose="02040502050505030304" pitchFamily="18" charset="0"/>
              </a:rPr>
              <a:t>Styrkor</a:t>
            </a:r>
            <a:r>
              <a:rPr lang="en-US" sz="1600" dirty="0"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latin typeface="Palatino Linotype" panose="02040502050505030304" pitchFamily="18" charset="0"/>
              </a:rPr>
              <a:t>från</a:t>
            </a:r>
            <a:r>
              <a:rPr lang="en-US" sz="1600" dirty="0"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latin typeface="Palatino Linotype" panose="02040502050505030304" pitchFamily="18" charset="0"/>
              </a:rPr>
              <a:t>förr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38" y="660916"/>
            <a:ext cx="756786" cy="91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7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8673" t="18532" r="69509" b="10357"/>
          <a:stretch/>
        </p:blipFill>
        <p:spPr>
          <a:xfrm>
            <a:off x="4484360" y="1725362"/>
            <a:ext cx="3331228" cy="305362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/>
          <a:srcRect l="8624" t="15762" r="70103" b="11387"/>
          <a:stretch/>
        </p:blipFill>
        <p:spPr>
          <a:xfrm>
            <a:off x="8008036" y="1712942"/>
            <a:ext cx="3180311" cy="306302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4"/>
          <a:srcRect l="15315" t="18029" r="64680" b="17821"/>
          <a:stretch/>
        </p:blipFill>
        <p:spPr>
          <a:xfrm>
            <a:off x="900392" y="1725362"/>
            <a:ext cx="3382623" cy="3050609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1953491" y="4930228"/>
            <a:ext cx="744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solidFill>
                  <a:schemeClr val="accent3"/>
                </a:solidFill>
                <a:latin typeface="Palatino Linotype" panose="02040502050505030304" pitchFamily="18" charset="0"/>
              </a:rPr>
              <a:t>Vad kan vi lära från BIP- forskningen i Danmark?</a:t>
            </a:r>
            <a:endParaRPr lang="sv-SE" sz="2400" dirty="0">
              <a:solidFill>
                <a:schemeClr val="accent3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38" y="660916"/>
            <a:ext cx="756786" cy="91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1097" t="6219" r="62842" b="24826"/>
          <a:stretch/>
        </p:blipFill>
        <p:spPr>
          <a:xfrm>
            <a:off x="2144683" y="756459"/>
            <a:ext cx="7078457" cy="526851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38" y="660916"/>
            <a:ext cx="756786" cy="91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26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BIP-projektets resultat  - användbara hos oss!</a:t>
            </a:r>
            <a:endParaRPr lang="sv-SE" sz="28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87829" y="2465492"/>
            <a:ext cx="10151225" cy="3318936"/>
          </a:xfrm>
        </p:spPr>
        <p:txBody>
          <a:bodyPr>
            <a:noAutofit/>
          </a:bodyPr>
          <a:lstStyle/>
          <a:p>
            <a:r>
              <a:rPr lang="sv-SE" sz="14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BIP-forskningen </a:t>
            </a:r>
            <a:r>
              <a:rPr lang="sv-SE" sz="1400" dirty="0">
                <a:solidFill>
                  <a:srgbClr val="0070C0"/>
                </a:solidFill>
                <a:latin typeface="Palatino Linotype" panose="02040502050505030304" pitchFamily="18" charset="0"/>
              </a:rPr>
              <a:t>har utmynnat i: </a:t>
            </a:r>
          </a:p>
          <a:p>
            <a:pPr lvl="2"/>
            <a:r>
              <a:rPr lang="sv-SE" sz="1200" dirty="0">
                <a:solidFill>
                  <a:srgbClr val="0070C0"/>
                </a:solidFill>
                <a:latin typeface="Palatino Linotype" panose="02040502050505030304" pitchFamily="18" charset="0"/>
              </a:rPr>
              <a:t>Identifiering av vilka faktorer som är </a:t>
            </a:r>
            <a:r>
              <a:rPr lang="sv-SE" sz="12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mest avgörande </a:t>
            </a:r>
            <a:r>
              <a:rPr lang="sv-SE" sz="1200" dirty="0">
                <a:solidFill>
                  <a:srgbClr val="0070C0"/>
                </a:solidFill>
                <a:latin typeface="Palatino Linotype" panose="02040502050505030304" pitchFamily="18" charset="0"/>
              </a:rPr>
              <a:t>för en individs stegförflyttningar </a:t>
            </a:r>
            <a:r>
              <a:rPr lang="sv-SE" sz="12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mot </a:t>
            </a:r>
            <a:r>
              <a:rPr lang="sv-SE" sz="1200" dirty="0">
                <a:solidFill>
                  <a:srgbClr val="0070C0"/>
                </a:solidFill>
                <a:latin typeface="Palatino Linotype" panose="02040502050505030304" pitchFamily="18" charset="0"/>
              </a:rPr>
              <a:t>arbete eller studier. </a:t>
            </a:r>
          </a:p>
          <a:p>
            <a:pPr lvl="2"/>
            <a:r>
              <a:rPr lang="sv-SE" sz="1200" dirty="0">
                <a:solidFill>
                  <a:srgbClr val="0070C0"/>
                </a:solidFill>
                <a:latin typeface="Palatino Linotype" panose="02040502050505030304" pitchFamily="18" charset="0"/>
              </a:rPr>
              <a:t>”BIP-indikatorer” som mäter olika faktorer för </a:t>
            </a:r>
            <a:r>
              <a:rPr lang="sv-SE" sz="12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progression mot arbete.</a:t>
            </a:r>
            <a:endParaRPr lang="sv-SE" sz="12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pPr lvl="2"/>
            <a:r>
              <a:rPr lang="sv-SE" sz="1200" dirty="0">
                <a:solidFill>
                  <a:srgbClr val="0070C0"/>
                </a:solidFill>
                <a:latin typeface="Palatino Linotype" panose="02040502050505030304" pitchFamily="18" charset="0"/>
              </a:rPr>
              <a:t>Identifiering av vilka </a:t>
            </a:r>
            <a:r>
              <a:rPr lang="sv-SE" sz="12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insatser, och kombination av insatser, som </a:t>
            </a:r>
            <a:r>
              <a:rPr lang="sv-SE" sz="1200" dirty="0">
                <a:solidFill>
                  <a:srgbClr val="0070C0"/>
                </a:solidFill>
                <a:latin typeface="Palatino Linotype" panose="02040502050505030304" pitchFamily="18" charset="0"/>
              </a:rPr>
              <a:t>ökar sannolikheten </a:t>
            </a:r>
            <a:r>
              <a:rPr lang="sv-SE" sz="12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att </a:t>
            </a:r>
            <a:r>
              <a:rPr lang="sv-SE" sz="1200" dirty="0">
                <a:solidFill>
                  <a:srgbClr val="0070C0"/>
                </a:solidFill>
                <a:latin typeface="Palatino Linotype" panose="02040502050505030304" pitchFamily="18" charset="0"/>
              </a:rPr>
              <a:t>komma i arbete. </a:t>
            </a:r>
          </a:p>
          <a:p>
            <a:r>
              <a:rPr lang="sv-SE" sz="1400" dirty="0">
                <a:solidFill>
                  <a:srgbClr val="0070C0"/>
                </a:solidFill>
                <a:latin typeface="Palatino Linotype" panose="02040502050505030304" pitchFamily="18" charset="0"/>
              </a:rPr>
              <a:t>Viktigaste resultaten – helt avgörande : </a:t>
            </a:r>
          </a:p>
          <a:p>
            <a:pPr lvl="1"/>
            <a:r>
              <a:rPr lang="sv-SE" sz="1200" dirty="0">
                <a:solidFill>
                  <a:srgbClr val="0070C0"/>
                </a:solidFill>
                <a:latin typeface="Palatino Linotype" panose="02040502050505030304" pitchFamily="18" charset="0"/>
              </a:rPr>
              <a:t>Människor i utsatta situationer som </a:t>
            </a:r>
            <a:r>
              <a:rPr lang="sv-SE" sz="12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inte </a:t>
            </a:r>
            <a:r>
              <a:rPr lang="sv-SE" sz="1200" dirty="0">
                <a:solidFill>
                  <a:srgbClr val="0070C0"/>
                </a:solidFill>
                <a:latin typeface="Palatino Linotype" panose="02040502050505030304" pitchFamily="18" charset="0"/>
              </a:rPr>
              <a:t>erbjuds insatser stannar inte bara upp i utvecklingen mot arbetsmarknaden – utan går </a:t>
            </a:r>
            <a:r>
              <a:rPr lang="sv-SE" sz="1200" i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bakåt</a:t>
            </a:r>
            <a:r>
              <a:rPr lang="sv-SE" sz="12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!</a:t>
            </a:r>
          </a:p>
          <a:p>
            <a:pPr lvl="1"/>
            <a:r>
              <a:rPr lang="sv-SE" sz="1200" dirty="0">
                <a:solidFill>
                  <a:srgbClr val="0070C0"/>
                </a:solidFill>
                <a:latin typeface="Palatino Linotype" panose="02040502050505030304" pitchFamily="18" charset="0"/>
              </a:rPr>
              <a:t>Progression mot arbetsmarknaden går snabbast om </a:t>
            </a:r>
            <a:r>
              <a:rPr lang="sv-SE" sz="12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jobbfokuserade insatser kombineras med parallella kompetenshöjande och hälsorelaterad </a:t>
            </a:r>
            <a:r>
              <a:rPr lang="sv-SE" sz="1200" i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insatser</a:t>
            </a:r>
            <a:r>
              <a:rPr lang="sv-SE" sz="12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.</a:t>
            </a:r>
          </a:p>
          <a:p>
            <a:pPr lvl="1"/>
            <a:r>
              <a:rPr lang="sv-SE" sz="1200" dirty="0">
                <a:solidFill>
                  <a:srgbClr val="0070C0"/>
                </a:solidFill>
                <a:latin typeface="Palatino Linotype" panose="02040502050505030304" pitchFamily="18" charset="0"/>
              </a:rPr>
              <a:t>Det finns ett </a:t>
            </a:r>
            <a:r>
              <a:rPr lang="sv-SE" sz="12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mycket tydligt </a:t>
            </a:r>
            <a:r>
              <a:rPr lang="sv-SE" sz="1200" dirty="0">
                <a:solidFill>
                  <a:srgbClr val="0070C0"/>
                </a:solidFill>
                <a:latin typeface="Palatino Linotype" panose="02040502050505030304" pitchFamily="18" charset="0"/>
              </a:rPr>
              <a:t>orsakssamband mellan handläggarens tro på individens jobbchans och om de faktiskt kommer ut i jobb. </a:t>
            </a:r>
            <a:endParaRPr lang="sv-SE" sz="1200" dirty="0" smtClean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pPr lvl="1"/>
            <a:r>
              <a:rPr lang="sv-SE" sz="12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Organisation av arbetet, stöd och tilltro från ledning och kollegor samt kontinuerlig reflektion och lärande </a:t>
            </a:r>
            <a:endParaRPr lang="sv-SE" sz="12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38" y="660916"/>
            <a:ext cx="756786" cy="91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38" y="660916"/>
            <a:ext cx="756786" cy="910189"/>
          </a:xfrm>
          <a:prstGeom prst="rect">
            <a:avLst/>
          </a:prstGeom>
        </p:spPr>
      </p:pic>
      <p:pic>
        <p:nvPicPr>
          <p:cNvPr id="7" name="Platshållare för innehåll 3"/>
          <p:cNvPicPr>
            <a:picLocks noChangeAspect="1"/>
          </p:cNvPicPr>
          <p:nvPr/>
        </p:nvPicPr>
        <p:blipFill rotWithShape="1">
          <a:blip r:embed="rId3"/>
          <a:srcRect l="11047" t="26889" r="63515" b="15761"/>
          <a:stretch/>
        </p:blipFill>
        <p:spPr>
          <a:xfrm>
            <a:off x="1501024" y="703637"/>
            <a:ext cx="8632191" cy="547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57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38" y="660916"/>
            <a:ext cx="756786" cy="910189"/>
          </a:xfrm>
          <a:prstGeom prst="rect">
            <a:avLst/>
          </a:prstGeom>
        </p:spPr>
      </p:pic>
      <p:pic>
        <p:nvPicPr>
          <p:cNvPr id="6" name="Platshållare för innehåll 3"/>
          <p:cNvPicPr>
            <a:picLocks noChangeAspect="1"/>
          </p:cNvPicPr>
          <p:nvPr/>
        </p:nvPicPr>
        <p:blipFill rotWithShape="1">
          <a:blip r:embed="rId3"/>
          <a:srcRect l="10924" t="13914" r="63015" b="17129"/>
          <a:stretch/>
        </p:blipFill>
        <p:spPr>
          <a:xfrm>
            <a:off x="1853737" y="660916"/>
            <a:ext cx="7369523" cy="54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848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t">
  <a:themeElements>
    <a:clrScheme name="Organiskt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kt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kt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ganiskt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444</Words>
  <Application>Microsoft Office PowerPoint</Application>
  <PresentationFormat>Bredbild</PresentationFormat>
  <Paragraphs>58</Paragraphs>
  <Slides>13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Garamond</vt:lpstr>
      <vt:lpstr>Palatino Linotype</vt:lpstr>
      <vt:lpstr>Wingdings</vt:lpstr>
      <vt:lpstr>Organiskt</vt:lpstr>
      <vt:lpstr>Lösningsfokuserat arbetssätt &amp; förhållningssätt    - främjar samverkan och samarbete</vt:lpstr>
      <vt:lpstr> Några typiska lösningsfokuserade ”förantaganden”</vt:lpstr>
      <vt:lpstr>PowerPoint-presentation</vt:lpstr>
      <vt:lpstr> Dialogkompassen (The Dialogic Orientation Quadrant (DOQ)  - Haesun Moon, 2017, fritt översatt av Ann Rilegård och Hanna Stålarv)</vt:lpstr>
      <vt:lpstr>PowerPoint-presentation</vt:lpstr>
      <vt:lpstr>PowerPoint-presentation</vt:lpstr>
      <vt:lpstr>BIP-projektets resultat  - användbara hos oss!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BIP och Lösningsfokus! </vt:lpstr>
    </vt:vector>
  </TitlesOfParts>
  <Company>Fagersta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Vad är LF?  Mark McKergow förklarar</dc:title>
  <dc:creator>Ann Rilegård</dc:creator>
  <cp:lastModifiedBy>Ann Rilegård</cp:lastModifiedBy>
  <cp:revision>15</cp:revision>
  <dcterms:created xsi:type="dcterms:W3CDTF">2022-11-29T10:24:54Z</dcterms:created>
  <dcterms:modified xsi:type="dcterms:W3CDTF">2022-12-15T14:40:11Z</dcterms:modified>
</cp:coreProperties>
</file>