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648" r:id="rId5"/>
    <p:sldMasterId id="2147483703" r:id="rId6"/>
  </p:sldMasterIdLst>
  <p:notesMasterIdLst>
    <p:notesMasterId r:id="rId22"/>
  </p:notesMasterIdLst>
  <p:sldIdLst>
    <p:sldId id="292" r:id="rId7"/>
    <p:sldId id="295" r:id="rId8"/>
    <p:sldId id="293" r:id="rId9"/>
    <p:sldId id="308" r:id="rId10"/>
    <p:sldId id="296" r:id="rId11"/>
    <p:sldId id="297" r:id="rId12"/>
    <p:sldId id="298" r:id="rId13"/>
    <p:sldId id="307" r:id="rId14"/>
    <p:sldId id="299" r:id="rId15"/>
    <p:sldId id="306" r:id="rId16"/>
    <p:sldId id="303" r:id="rId17"/>
    <p:sldId id="305" r:id="rId18"/>
    <p:sldId id="301" r:id="rId19"/>
    <p:sldId id="300" r:id="rId20"/>
    <p:sldId id="302" r:id="rId21"/>
  </p:sldIdLst>
  <p:sldSz cx="20104100" cy="11309350"/>
  <p:notesSz cx="20104100" cy="113093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235" autoAdjust="0"/>
  </p:normalViewPr>
  <p:slideViewPr>
    <p:cSldViewPr>
      <p:cViewPr varScale="1">
        <p:scale>
          <a:sx n="28" d="100"/>
          <a:sy n="28" d="100"/>
        </p:scale>
        <p:origin x="1128" y="38"/>
      </p:cViewPr>
      <p:guideLst>
        <p:guide orient="horz" pos="2880"/>
        <p:guide pos="2204"/>
      </p:guideLst>
    </p:cSldViewPr>
  </p:slideViewPr>
  <p:notesTextViewPr>
    <p:cViewPr>
      <p:scale>
        <a:sx n="100" d="100"/>
        <a:sy n="100" d="100"/>
      </p:scale>
      <p:origin x="0" y="0"/>
    </p:cViewPr>
  </p:notesTextViewPr>
  <p:notesViewPr>
    <p:cSldViewPr showGuides="1">
      <p:cViewPr varScale="1">
        <p:scale>
          <a:sx n="68" d="100"/>
          <a:sy n="68" d="100"/>
        </p:scale>
        <p:origin x="4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0E3B5-8862-44BA-8B0F-EF847025829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sv-SE"/>
        </a:p>
      </dgm:t>
    </dgm:pt>
    <dgm:pt modelId="{DE1CFC6A-7FA3-4F51-9DF5-799405FADFAF}">
      <dgm:prSet phldrT="[Text]"/>
      <dgm:spPr/>
      <dgm:t>
        <a:bodyPr/>
        <a:lstStyle/>
        <a:p>
          <a:r>
            <a:rPr lang="sv-SE" dirty="0"/>
            <a:t>Självdestruktivt beteende</a:t>
          </a:r>
        </a:p>
      </dgm:t>
    </dgm:pt>
    <dgm:pt modelId="{D7321CE4-7CD3-4EA0-A7BE-5DF74C2CDAA2}" type="parTrans" cxnId="{865D8003-C6AF-4B11-BC8A-00CB9BCC2733}">
      <dgm:prSet/>
      <dgm:spPr/>
      <dgm:t>
        <a:bodyPr/>
        <a:lstStyle/>
        <a:p>
          <a:endParaRPr lang="sv-SE"/>
        </a:p>
      </dgm:t>
    </dgm:pt>
    <dgm:pt modelId="{9E101CB4-FBC2-4331-B50E-74331DB5EE74}" type="sibTrans" cxnId="{865D8003-C6AF-4B11-BC8A-00CB9BCC2733}">
      <dgm:prSet/>
      <dgm:spPr/>
      <dgm:t>
        <a:bodyPr/>
        <a:lstStyle/>
        <a:p>
          <a:endParaRPr lang="sv-SE"/>
        </a:p>
      </dgm:t>
    </dgm:pt>
    <dgm:pt modelId="{3D507838-55B7-420C-80C5-54AC89AFE0C7}">
      <dgm:prSet phldrT="[Text]"/>
      <dgm:spPr/>
      <dgm:t>
        <a:bodyPr/>
        <a:lstStyle/>
        <a:p>
          <a:r>
            <a:rPr lang="sv-SE" dirty="0"/>
            <a:t>Direkt självskadande handlingar</a:t>
          </a:r>
        </a:p>
      </dgm:t>
    </dgm:pt>
    <dgm:pt modelId="{6B2D0E09-1AC6-4580-A182-2591CFB7E4F7}" type="parTrans" cxnId="{7097AC9E-D7F5-4014-824D-047AB9CA265D}">
      <dgm:prSet/>
      <dgm:spPr/>
      <dgm:t>
        <a:bodyPr/>
        <a:lstStyle/>
        <a:p>
          <a:endParaRPr lang="sv-SE"/>
        </a:p>
      </dgm:t>
    </dgm:pt>
    <dgm:pt modelId="{B31B3DDC-2058-4FA9-8247-318634950150}" type="sibTrans" cxnId="{7097AC9E-D7F5-4014-824D-047AB9CA265D}">
      <dgm:prSet/>
      <dgm:spPr/>
      <dgm:t>
        <a:bodyPr/>
        <a:lstStyle/>
        <a:p>
          <a:endParaRPr lang="sv-SE"/>
        </a:p>
      </dgm:t>
    </dgm:pt>
    <dgm:pt modelId="{64BE2DC2-6B5B-4395-B2B1-46C7782A2080}">
      <dgm:prSet phldrT="[Text]"/>
      <dgm:spPr/>
      <dgm:t>
        <a:bodyPr/>
        <a:lstStyle/>
        <a:p>
          <a:r>
            <a:rPr lang="sv-SE" dirty="0"/>
            <a:t>Indirekt självskadande handlingar – t.ex. substansbruk, skadlig bantning, risktagande</a:t>
          </a:r>
        </a:p>
      </dgm:t>
    </dgm:pt>
    <dgm:pt modelId="{F6CDFE42-163A-4BCB-BBF1-55E9EA211BD6}" type="parTrans" cxnId="{F0A609AA-3DE2-45F0-8C0D-AD764D5442F9}">
      <dgm:prSet/>
      <dgm:spPr/>
      <dgm:t>
        <a:bodyPr/>
        <a:lstStyle/>
        <a:p>
          <a:endParaRPr lang="sv-SE"/>
        </a:p>
      </dgm:t>
    </dgm:pt>
    <dgm:pt modelId="{B2D4BFAD-4E2F-49D7-BF7B-F5878FBACB51}" type="sibTrans" cxnId="{F0A609AA-3DE2-45F0-8C0D-AD764D5442F9}">
      <dgm:prSet/>
      <dgm:spPr/>
      <dgm:t>
        <a:bodyPr/>
        <a:lstStyle/>
        <a:p>
          <a:endParaRPr lang="sv-SE"/>
        </a:p>
      </dgm:t>
    </dgm:pt>
    <dgm:pt modelId="{9B021940-5899-4F96-983B-981E54894609}">
      <dgm:prSet phldrT="[Text]"/>
      <dgm:spPr/>
      <dgm:t>
        <a:bodyPr/>
        <a:lstStyle/>
        <a:p>
          <a:r>
            <a:rPr lang="sv-SE" dirty="0"/>
            <a:t>Icke-suicidala handlingar – ej avsikt att ta sitt liv</a:t>
          </a:r>
        </a:p>
      </dgm:t>
    </dgm:pt>
    <dgm:pt modelId="{7F1843A4-8EED-4421-B5FA-B66878C5B79F}" type="parTrans" cxnId="{40D73165-6EFA-4A22-A812-57D3375979B2}">
      <dgm:prSet/>
      <dgm:spPr/>
      <dgm:t>
        <a:bodyPr/>
        <a:lstStyle/>
        <a:p>
          <a:endParaRPr lang="sv-SE"/>
        </a:p>
      </dgm:t>
    </dgm:pt>
    <dgm:pt modelId="{F94228C9-023C-4D2B-B016-4E3DFE5EE495}" type="sibTrans" cxnId="{40D73165-6EFA-4A22-A812-57D3375979B2}">
      <dgm:prSet/>
      <dgm:spPr/>
      <dgm:t>
        <a:bodyPr/>
        <a:lstStyle/>
        <a:p>
          <a:endParaRPr lang="sv-SE"/>
        </a:p>
      </dgm:t>
    </dgm:pt>
    <dgm:pt modelId="{35885777-BBD1-4A97-AC27-AAB2CBE694D1}">
      <dgm:prSet phldrT="[Text]"/>
      <dgm:spPr/>
      <dgm:t>
        <a:bodyPr/>
        <a:lstStyle/>
        <a:p>
          <a:r>
            <a:rPr lang="sv-SE" dirty="0"/>
            <a:t>Suicidala handlingar – avsikt att ta sitt liv</a:t>
          </a:r>
        </a:p>
      </dgm:t>
    </dgm:pt>
    <dgm:pt modelId="{1EAB1225-EBD8-40E8-973A-7BCADE3F9D62}" type="parTrans" cxnId="{ACD10B32-1AB6-414E-B27C-65393BB4387F}">
      <dgm:prSet/>
      <dgm:spPr/>
      <dgm:t>
        <a:bodyPr/>
        <a:lstStyle/>
        <a:p>
          <a:endParaRPr lang="sv-SE"/>
        </a:p>
      </dgm:t>
    </dgm:pt>
    <dgm:pt modelId="{FADA896C-5675-4DDB-8883-9BBA664BDC81}" type="sibTrans" cxnId="{ACD10B32-1AB6-414E-B27C-65393BB4387F}">
      <dgm:prSet/>
      <dgm:spPr/>
      <dgm:t>
        <a:bodyPr/>
        <a:lstStyle/>
        <a:p>
          <a:endParaRPr lang="sv-SE"/>
        </a:p>
      </dgm:t>
    </dgm:pt>
    <dgm:pt modelId="{1D73A6B5-6730-464C-9052-E1BDABDB00CC}" type="pres">
      <dgm:prSet presAssocID="{3A90E3B5-8862-44BA-8B0F-EF8470258295}" presName="mainComposite" presStyleCnt="0">
        <dgm:presLayoutVars>
          <dgm:chPref val="1"/>
          <dgm:dir/>
          <dgm:animOne val="branch"/>
          <dgm:animLvl val="lvl"/>
          <dgm:resizeHandles val="exact"/>
        </dgm:presLayoutVars>
      </dgm:prSet>
      <dgm:spPr/>
    </dgm:pt>
    <dgm:pt modelId="{14CF124B-37E2-40F1-BE33-82F97C329780}" type="pres">
      <dgm:prSet presAssocID="{3A90E3B5-8862-44BA-8B0F-EF8470258295}" presName="hierFlow" presStyleCnt="0"/>
      <dgm:spPr/>
    </dgm:pt>
    <dgm:pt modelId="{642DFDA4-4278-4F3F-896C-2BECCF879307}" type="pres">
      <dgm:prSet presAssocID="{3A90E3B5-8862-44BA-8B0F-EF8470258295}" presName="hierChild1" presStyleCnt="0">
        <dgm:presLayoutVars>
          <dgm:chPref val="1"/>
          <dgm:animOne val="branch"/>
          <dgm:animLvl val="lvl"/>
        </dgm:presLayoutVars>
      </dgm:prSet>
      <dgm:spPr/>
    </dgm:pt>
    <dgm:pt modelId="{034A89C7-C66B-4304-8815-F94AF5915EF5}" type="pres">
      <dgm:prSet presAssocID="{DE1CFC6A-7FA3-4F51-9DF5-799405FADFAF}" presName="Name14" presStyleCnt="0"/>
      <dgm:spPr/>
    </dgm:pt>
    <dgm:pt modelId="{E1CC72AD-5B1F-4367-BCCB-08F783672F37}" type="pres">
      <dgm:prSet presAssocID="{DE1CFC6A-7FA3-4F51-9DF5-799405FADFAF}" presName="level1Shape" presStyleLbl="node0" presStyleIdx="0" presStyleCnt="1">
        <dgm:presLayoutVars>
          <dgm:chPref val="3"/>
        </dgm:presLayoutVars>
      </dgm:prSet>
      <dgm:spPr/>
    </dgm:pt>
    <dgm:pt modelId="{E38D6D60-002D-4296-9937-C4EDE2C98851}" type="pres">
      <dgm:prSet presAssocID="{DE1CFC6A-7FA3-4F51-9DF5-799405FADFAF}" presName="hierChild2" presStyleCnt="0"/>
      <dgm:spPr/>
    </dgm:pt>
    <dgm:pt modelId="{813FAE68-0161-4E9E-B1EC-5ADC49B749B2}" type="pres">
      <dgm:prSet presAssocID="{F6CDFE42-163A-4BCB-BBF1-55E9EA211BD6}" presName="Name19" presStyleLbl="parChTrans1D2" presStyleIdx="0" presStyleCnt="2"/>
      <dgm:spPr/>
    </dgm:pt>
    <dgm:pt modelId="{DAF25EB9-A93F-400B-8B29-1BF59F41221C}" type="pres">
      <dgm:prSet presAssocID="{64BE2DC2-6B5B-4395-B2B1-46C7782A2080}" presName="Name21" presStyleCnt="0"/>
      <dgm:spPr/>
    </dgm:pt>
    <dgm:pt modelId="{0E29C44A-0DD8-4BDE-AAE3-23AFF114B079}" type="pres">
      <dgm:prSet presAssocID="{64BE2DC2-6B5B-4395-B2B1-46C7782A2080}" presName="level2Shape" presStyleLbl="node2" presStyleIdx="0" presStyleCnt="2"/>
      <dgm:spPr/>
    </dgm:pt>
    <dgm:pt modelId="{4DED5852-1076-40B8-A468-FB7D652A6EAB}" type="pres">
      <dgm:prSet presAssocID="{64BE2DC2-6B5B-4395-B2B1-46C7782A2080}" presName="hierChild3" presStyleCnt="0"/>
      <dgm:spPr/>
    </dgm:pt>
    <dgm:pt modelId="{DE62A334-722D-48F3-8108-E515028F80C8}" type="pres">
      <dgm:prSet presAssocID="{6B2D0E09-1AC6-4580-A182-2591CFB7E4F7}" presName="Name19" presStyleLbl="parChTrans1D2" presStyleIdx="1" presStyleCnt="2"/>
      <dgm:spPr/>
    </dgm:pt>
    <dgm:pt modelId="{72572ACA-2B17-4074-896B-89F8CD1C04B1}" type="pres">
      <dgm:prSet presAssocID="{3D507838-55B7-420C-80C5-54AC89AFE0C7}" presName="Name21" presStyleCnt="0"/>
      <dgm:spPr/>
    </dgm:pt>
    <dgm:pt modelId="{B9BD126F-4996-4932-9CDE-214063B28BC6}" type="pres">
      <dgm:prSet presAssocID="{3D507838-55B7-420C-80C5-54AC89AFE0C7}" presName="level2Shape" presStyleLbl="node2" presStyleIdx="1" presStyleCnt="2"/>
      <dgm:spPr/>
    </dgm:pt>
    <dgm:pt modelId="{7D5D5352-E03D-41E7-BE9D-A7A84A4C8F00}" type="pres">
      <dgm:prSet presAssocID="{3D507838-55B7-420C-80C5-54AC89AFE0C7}" presName="hierChild3" presStyleCnt="0"/>
      <dgm:spPr/>
    </dgm:pt>
    <dgm:pt modelId="{8B399B27-517B-4081-A555-5F4CEB997513}" type="pres">
      <dgm:prSet presAssocID="{7F1843A4-8EED-4421-B5FA-B66878C5B79F}" presName="Name19" presStyleLbl="parChTrans1D3" presStyleIdx="0" presStyleCnt="2"/>
      <dgm:spPr/>
    </dgm:pt>
    <dgm:pt modelId="{B601399F-6E2E-486C-9EF2-BF6DE710E9B3}" type="pres">
      <dgm:prSet presAssocID="{9B021940-5899-4F96-983B-981E54894609}" presName="Name21" presStyleCnt="0"/>
      <dgm:spPr/>
    </dgm:pt>
    <dgm:pt modelId="{2125C4E0-1912-45B4-BBF0-7C1E3995E7F9}" type="pres">
      <dgm:prSet presAssocID="{9B021940-5899-4F96-983B-981E54894609}" presName="level2Shape" presStyleLbl="node3" presStyleIdx="0" presStyleCnt="2"/>
      <dgm:spPr/>
    </dgm:pt>
    <dgm:pt modelId="{C2E5B721-E465-4367-9C1C-2B08F95CC75C}" type="pres">
      <dgm:prSet presAssocID="{9B021940-5899-4F96-983B-981E54894609}" presName="hierChild3" presStyleCnt="0"/>
      <dgm:spPr/>
    </dgm:pt>
    <dgm:pt modelId="{33A2400F-8B2E-4AE8-B6AB-DC92619AF98D}" type="pres">
      <dgm:prSet presAssocID="{1EAB1225-EBD8-40E8-973A-7BCADE3F9D62}" presName="Name19" presStyleLbl="parChTrans1D3" presStyleIdx="1" presStyleCnt="2"/>
      <dgm:spPr/>
    </dgm:pt>
    <dgm:pt modelId="{36DAD4BB-A930-4A85-829B-8FD1E17CD69B}" type="pres">
      <dgm:prSet presAssocID="{35885777-BBD1-4A97-AC27-AAB2CBE694D1}" presName="Name21" presStyleCnt="0"/>
      <dgm:spPr/>
    </dgm:pt>
    <dgm:pt modelId="{3A3614B3-EFB2-424E-9B79-96D49C02C605}" type="pres">
      <dgm:prSet presAssocID="{35885777-BBD1-4A97-AC27-AAB2CBE694D1}" presName="level2Shape" presStyleLbl="node3" presStyleIdx="1" presStyleCnt="2"/>
      <dgm:spPr/>
    </dgm:pt>
    <dgm:pt modelId="{F942A1E2-FE68-476D-8E54-D21CBCF99CEF}" type="pres">
      <dgm:prSet presAssocID="{35885777-BBD1-4A97-AC27-AAB2CBE694D1}" presName="hierChild3" presStyleCnt="0"/>
      <dgm:spPr/>
    </dgm:pt>
    <dgm:pt modelId="{CE905315-DD84-4C0F-BDFF-8D83E465E138}" type="pres">
      <dgm:prSet presAssocID="{3A90E3B5-8862-44BA-8B0F-EF8470258295}" presName="bgShapesFlow" presStyleCnt="0"/>
      <dgm:spPr/>
    </dgm:pt>
  </dgm:ptLst>
  <dgm:cxnLst>
    <dgm:cxn modelId="{865D8003-C6AF-4B11-BC8A-00CB9BCC2733}" srcId="{3A90E3B5-8862-44BA-8B0F-EF8470258295}" destId="{DE1CFC6A-7FA3-4F51-9DF5-799405FADFAF}" srcOrd="0" destOrd="0" parTransId="{D7321CE4-7CD3-4EA0-A7BE-5DF74C2CDAA2}" sibTransId="{9E101CB4-FBC2-4331-B50E-74331DB5EE74}"/>
    <dgm:cxn modelId="{D1100807-7441-40C7-9377-62BA1C28AA79}" type="presOf" srcId="{9B021940-5899-4F96-983B-981E54894609}" destId="{2125C4E0-1912-45B4-BBF0-7C1E3995E7F9}" srcOrd="0" destOrd="0" presId="urn:microsoft.com/office/officeart/2005/8/layout/hierarchy6"/>
    <dgm:cxn modelId="{FB527D2E-6D1E-4FE5-AA43-48FEECD3D9D2}" type="presOf" srcId="{35885777-BBD1-4A97-AC27-AAB2CBE694D1}" destId="{3A3614B3-EFB2-424E-9B79-96D49C02C605}" srcOrd="0" destOrd="0" presId="urn:microsoft.com/office/officeart/2005/8/layout/hierarchy6"/>
    <dgm:cxn modelId="{ACD10B32-1AB6-414E-B27C-65393BB4387F}" srcId="{3D507838-55B7-420C-80C5-54AC89AFE0C7}" destId="{35885777-BBD1-4A97-AC27-AAB2CBE694D1}" srcOrd="1" destOrd="0" parTransId="{1EAB1225-EBD8-40E8-973A-7BCADE3F9D62}" sibTransId="{FADA896C-5675-4DDB-8883-9BBA664BDC81}"/>
    <dgm:cxn modelId="{78CE3C5B-6E2A-441E-9CBC-1459EB0990AA}" type="presOf" srcId="{DE1CFC6A-7FA3-4F51-9DF5-799405FADFAF}" destId="{E1CC72AD-5B1F-4367-BCCB-08F783672F37}" srcOrd="0" destOrd="0" presId="urn:microsoft.com/office/officeart/2005/8/layout/hierarchy6"/>
    <dgm:cxn modelId="{361B8463-C7B7-4437-8DE9-DD0B285B1C05}" type="presOf" srcId="{64BE2DC2-6B5B-4395-B2B1-46C7782A2080}" destId="{0E29C44A-0DD8-4BDE-AAE3-23AFF114B079}" srcOrd="0" destOrd="0" presId="urn:microsoft.com/office/officeart/2005/8/layout/hierarchy6"/>
    <dgm:cxn modelId="{40D73165-6EFA-4A22-A812-57D3375979B2}" srcId="{3D507838-55B7-420C-80C5-54AC89AFE0C7}" destId="{9B021940-5899-4F96-983B-981E54894609}" srcOrd="0" destOrd="0" parTransId="{7F1843A4-8EED-4421-B5FA-B66878C5B79F}" sibTransId="{F94228C9-023C-4D2B-B016-4E3DFE5EE495}"/>
    <dgm:cxn modelId="{9818884C-4101-4AFB-9B52-B17A6D8C371A}" type="presOf" srcId="{7F1843A4-8EED-4421-B5FA-B66878C5B79F}" destId="{8B399B27-517B-4081-A555-5F4CEB997513}" srcOrd="0" destOrd="0" presId="urn:microsoft.com/office/officeart/2005/8/layout/hierarchy6"/>
    <dgm:cxn modelId="{6BB7114E-8026-4B54-9C3F-50402837D8A0}" type="presOf" srcId="{F6CDFE42-163A-4BCB-BBF1-55E9EA211BD6}" destId="{813FAE68-0161-4E9E-B1EC-5ADC49B749B2}" srcOrd="0" destOrd="0" presId="urn:microsoft.com/office/officeart/2005/8/layout/hierarchy6"/>
    <dgm:cxn modelId="{6F6B7573-112E-42AC-A22F-B535A330A978}" type="presOf" srcId="{3A90E3B5-8862-44BA-8B0F-EF8470258295}" destId="{1D73A6B5-6730-464C-9052-E1BDABDB00CC}" srcOrd="0" destOrd="0" presId="urn:microsoft.com/office/officeart/2005/8/layout/hierarchy6"/>
    <dgm:cxn modelId="{5737A68D-F85D-4521-8562-EFC93D24FCE6}" type="presOf" srcId="{3D507838-55B7-420C-80C5-54AC89AFE0C7}" destId="{B9BD126F-4996-4932-9CDE-214063B28BC6}" srcOrd="0" destOrd="0" presId="urn:microsoft.com/office/officeart/2005/8/layout/hierarchy6"/>
    <dgm:cxn modelId="{9B08D08D-E803-42B6-8A06-15C33641553F}" type="presOf" srcId="{6B2D0E09-1AC6-4580-A182-2591CFB7E4F7}" destId="{DE62A334-722D-48F3-8108-E515028F80C8}" srcOrd="0" destOrd="0" presId="urn:microsoft.com/office/officeart/2005/8/layout/hierarchy6"/>
    <dgm:cxn modelId="{7097AC9E-D7F5-4014-824D-047AB9CA265D}" srcId="{DE1CFC6A-7FA3-4F51-9DF5-799405FADFAF}" destId="{3D507838-55B7-420C-80C5-54AC89AFE0C7}" srcOrd="1" destOrd="0" parTransId="{6B2D0E09-1AC6-4580-A182-2591CFB7E4F7}" sibTransId="{B31B3DDC-2058-4FA9-8247-318634950150}"/>
    <dgm:cxn modelId="{F0A609AA-3DE2-45F0-8C0D-AD764D5442F9}" srcId="{DE1CFC6A-7FA3-4F51-9DF5-799405FADFAF}" destId="{64BE2DC2-6B5B-4395-B2B1-46C7782A2080}" srcOrd="0" destOrd="0" parTransId="{F6CDFE42-163A-4BCB-BBF1-55E9EA211BD6}" sibTransId="{B2D4BFAD-4E2F-49D7-BF7B-F5878FBACB51}"/>
    <dgm:cxn modelId="{3A85A1E3-B871-4FB4-8317-96DB73376E0C}" type="presOf" srcId="{1EAB1225-EBD8-40E8-973A-7BCADE3F9D62}" destId="{33A2400F-8B2E-4AE8-B6AB-DC92619AF98D}" srcOrd="0" destOrd="0" presId="urn:microsoft.com/office/officeart/2005/8/layout/hierarchy6"/>
    <dgm:cxn modelId="{010A0A4F-741D-4B07-8ABF-42965B6485B8}" type="presParOf" srcId="{1D73A6B5-6730-464C-9052-E1BDABDB00CC}" destId="{14CF124B-37E2-40F1-BE33-82F97C329780}" srcOrd="0" destOrd="0" presId="urn:microsoft.com/office/officeart/2005/8/layout/hierarchy6"/>
    <dgm:cxn modelId="{68CDE2B3-BDC3-44C8-AD33-DCF6370A30E0}" type="presParOf" srcId="{14CF124B-37E2-40F1-BE33-82F97C329780}" destId="{642DFDA4-4278-4F3F-896C-2BECCF879307}" srcOrd="0" destOrd="0" presId="urn:microsoft.com/office/officeart/2005/8/layout/hierarchy6"/>
    <dgm:cxn modelId="{A797CF79-E20A-4D2A-89DD-D9A2560C5339}" type="presParOf" srcId="{642DFDA4-4278-4F3F-896C-2BECCF879307}" destId="{034A89C7-C66B-4304-8815-F94AF5915EF5}" srcOrd="0" destOrd="0" presId="urn:microsoft.com/office/officeart/2005/8/layout/hierarchy6"/>
    <dgm:cxn modelId="{A9271A2E-7FD7-4C8F-8943-4EB2F4D9FCD2}" type="presParOf" srcId="{034A89C7-C66B-4304-8815-F94AF5915EF5}" destId="{E1CC72AD-5B1F-4367-BCCB-08F783672F37}" srcOrd="0" destOrd="0" presId="urn:microsoft.com/office/officeart/2005/8/layout/hierarchy6"/>
    <dgm:cxn modelId="{9B3428B9-0A75-43B3-90F9-E2C2200B7F5C}" type="presParOf" srcId="{034A89C7-C66B-4304-8815-F94AF5915EF5}" destId="{E38D6D60-002D-4296-9937-C4EDE2C98851}" srcOrd="1" destOrd="0" presId="urn:microsoft.com/office/officeart/2005/8/layout/hierarchy6"/>
    <dgm:cxn modelId="{DB6B0E28-E449-4942-9DAF-FCB556E17B6B}" type="presParOf" srcId="{E38D6D60-002D-4296-9937-C4EDE2C98851}" destId="{813FAE68-0161-4E9E-B1EC-5ADC49B749B2}" srcOrd="0" destOrd="0" presId="urn:microsoft.com/office/officeart/2005/8/layout/hierarchy6"/>
    <dgm:cxn modelId="{7771FB0A-EFDB-47EB-A1B5-A7167C41F0C1}" type="presParOf" srcId="{E38D6D60-002D-4296-9937-C4EDE2C98851}" destId="{DAF25EB9-A93F-400B-8B29-1BF59F41221C}" srcOrd="1" destOrd="0" presId="urn:microsoft.com/office/officeart/2005/8/layout/hierarchy6"/>
    <dgm:cxn modelId="{7DE6EDD0-64BD-4D55-80CC-97B1160A5A89}" type="presParOf" srcId="{DAF25EB9-A93F-400B-8B29-1BF59F41221C}" destId="{0E29C44A-0DD8-4BDE-AAE3-23AFF114B079}" srcOrd="0" destOrd="0" presId="urn:microsoft.com/office/officeart/2005/8/layout/hierarchy6"/>
    <dgm:cxn modelId="{20662F40-8556-420E-90A3-9689EA3C7077}" type="presParOf" srcId="{DAF25EB9-A93F-400B-8B29-1BF59F41221C}" destId="{4DED5852-1076-40B8-A468-FB7D652A6EAB}" srcOrd="1" destOrd="0" presId="urn:microsoft.com/office/officeart/2005/8/layout/hierarchy6"/>
    <dgm:cxn modelId="{E00B2B95-694D-4F9B-A27E-BBF13D10EF03}" type="presParOf" srcId="{E38D6D60-002D-4296-9937-C4EDE2C98851}" destId="{DE62A334-722D-48F3-8108-E515028F80C8}" srcOrd="2" destOrd="0" presId="urn:microsoft.com/office/officeart/2005/8/layout/hierarchy6"/>
    <dgm:cxn modelId="{DB87F971-95B3-430C-B57F-6FA3F2315F57}" type="presParOf" srcId="{E38D6D60-002D-4296-9937-C4EDE2C98851}" destId="{72572ACA-2B17-4074-896B-89F8CD1C04B1}" srcOrd="3" destOrd="0" presId="urn:microsoft.com/office/officeart/2005/8/layout/hierarchy6"/>
    <dgm:cxn modelId="{E6217F2F-F694-4DAA-9DF9-48886AB65E64}" type="presParOf" srcId="{72572ACA-2B17-4074-896B-89F8CD1C04B1}" destId="{B9BD126F-4996-4932-9CDE-214063B28BC6}" srcOrd="0" destOrd="0" presId="urn:microsoft.com/office/officeart/2005/8/layout/hierarchy6"/>
    <dgm:cxn modelId="{DB3D54F7-16B9-4475-A797-84170186B187}" type="presParOf" srcId="{72572ACA-2B17-4074-896B-89F8CD1C04B1}" destId="{7D5D5352-E03D-41E7-BE9D-A7A84A4C8F00}" srcOrd="1" destOrd="0" presId="urn:microsoft.com/office/officeart/2005/8/layout/hierarchy6"/>
    <dgm:cxn modelId="{BD9FE603-B4A3-4248-AF71-E08C442E9826}" type="presParOf" srcId="{7D5D5352-E03D-41E7-BE9D-A7A84A4C8F00}" destId="{8B399B27-517B-4081-A555-5F4CEB997513}" srcOrd="0" destOrd="0" presId="urn:microsoft.com/office/officeart/2005/8/layout/hierarchy6"/>
    <dgm:cxn modelId="{8AF582FE-084C-4710-BA46-59B4CD7C9A05}" type="presParOf" srcId="{7D5D5352-E03D-41E7-BE9D-A7A84A4C8F00}" destId="{B601399F-6E2E-486C-9EF2-BF6DE710E9B3}" srcOrd="1" destOrd="0" presId="urn:microsoft.com/office/officeart/2005/8/layout/hierarchy6"/>
    <dgm:cxn modelId="{83ECA606-8A4F-4EFB-86E1-BAD3550C0F3F}" type="presParOf" srcId="{B601399F-6E2E-486C-9EF2-BF6DE710E9B3}" destId="{2125C4E0-1912-45B4-BBF0-7C1E3995E7F9}" srcOrd="0" destOrd="0" presId="urn:microsoft.com/office/officeart/2005/8/layout/hierarchy6"/>
    <dgm:cxn modelId="{ABCBCAD2-8DE7-447C-9892-06ABFA2396AC}" type="presParOf" srcId="{B601399F-6E2E-486C-9EF2-BF6DE710E9B3}" destId="{C2E5B721-E465-4367-9C1C-2B08F95CC75C}" srcOrd="1" destOrd="0" presId="urn:microsoft.com/office/officeart/2005/8/layout/hierarchy6"/>
    <dgm:cxn modelId="{4D0BA7ED-0193-4158-9B7F-5953ABEB3198}" type="presParOf" srcId="{7D5D5352-E03D-41E7-BE9D-A7A84A4C8F00}" destId="{33A2400F-8B2E-4AE8-B6AB-DC92619AF98D}" srcOrd="2" destOrd="0" presId="urn:microsoft.com/office/officeart/2005/8/layout/hierarchy6"/>
    <dgm:cxn modelId="{A5A89B3E-28F3-4409-9D4B-645FA53235CA}" type="presParOf" srcId="{7D5D5352-E03D-41E7-BE9D-A7A84A4C8F00}" destId="{36DAD4BB-A930-4A85-829B-8FD1E17CD69B}" srcOrd="3" destOrd="0" presId="urn:microsoft.com/office/officeart/2005/8/layout/hierarchy6"/>
    <dgm:cxn modelId="{0502918D-C477-4CBC-B71C-21112FDF568B}" type="presParOf" srcId="{36DAD4BB-A930-4A85-829B-8FD1E17CD69B}" destId="{3A3614B3-EFB2-424E-9B79-96D49C02C605}" srcOrd="0" destOrd="0" presId="urn:microsoft.com/office/officeart/2005/8/layout/hierarchy6"/>
    <dgm:cxn modelId="{E17B4D96-6ADD-48CE-A36A-A192EE4744BF}" type="presParOf" srcId="{36DAD4BB-A930-4A85-829B-8FD1E17CD69B}" destId="{F942A1E2-FE68-476D-8E54-D21CBCF99CEF}" srcOrd="1" destOrd="0" presId="urn:microsoft.com/office/officeart/2005/8/layout/hierarchy6"/>
    <dgm:cxn modelId="{99357885-7074-419B-A457-BC76A7766BBF}" type="presParOf" srcId="{1D73A6B5-6730-464C-9052-E1BDABDB00CC}" destId="{CE905315-DD84-4C0F-BDFF-8D83E465E138}"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CC72AD-5B1F-4367-BCCB-08F783672F37}">
      <dsp:nvSpPr>
        <dsp:cNvPr id="0" name=""/>
        <dsp:cNvSpPr/>
      </dsp:nvSpPr>
      <dsp:spPr>
        <a:xfrm>
          <a:off x="2478070" y="257"/>
          <a:ext cx="3106048" cy="2070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sv-SE" sz="2500" kern="1200" dirty="0"/>
            <a:t>Självdestruktivt beteende</a:t>
          </a:r>
        </a:p>
      </dsp:txBody>
      <dsp:txXfrm>
        <a:off x="2538719" y="60906"/>
        <a:ext cx="2984750" cy="1949400"/>
      </dsp:txXfrm>
    </dsp:sp>
    <dsp:sp modelId="{813FAE68-0161-4E9E-B1EC-5ADC49B749B2}">
      <dsp:nvSpPr>
        <dsp:cNvPr id="0" name=""/>
        <dsp:cNvSpPr/>
      </dsp:nvSpPr>
      <dsp:spPr>
        <a:xfrm>
          <a:off x="2012163" y="2070956"/>
          <a:ext cx="2018931" cy="828279"/>
        </a:xfrm>
        <a:custGeom>
          <a:avLst/>
          <a:gdLst/>
          <a:ahLst/>
          <a:cxnLst/>
          <a:rect l="0" t="0" r="0" b="0"/>
          <a:pathLst>
            <a:path>
              <a:moveTo>
                <a:pt x="2018931" y="0"/>
              </a:moveTo>
              <a:lnTo>
                <a:pt x="2018931" y="414139"/>
              </a:lnTo>
              <a:lnTo>
                <a:pt x="0" y="414139"/>
              </a:lnTo>
              <a:lnTo>
                <a:pt x="0" y="828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29C44A-0DD8-4BDE-AAE3-23AFF114B079}">
      <dsp:nvSpPr>
        <dsp:cNvPr id="0" name=""/>
        <dsp:cNvSpPr/>
      </dsp:nvSpPr>
      <dsp:spPr>
        <a:xfrm>
          <a:off x="459138" y="2899236"/>
          <a:ext cx="3106048" cy="2070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sv-SE" sz="2500" kern="1200" dirty="0"/>
            <a:t>Indirekt självskadande handlingar – t.ex. substansbruk, skadlig bantning, risktagande</a:t>
          </a:r>
        </a:p>
      </dsp:txBody>
      <dsp:txXfrm>
        <a:off x="519787" y="2959885"/>
        <a:ext cx="2984750" cy="1949400"/>
      </dsp:txXfrm>
    </dsp:sp>
    <dsp:sp modelId="{DE62A334-722D-48F3-8108-E515028F80C8}">
      <dsp:nvSpPr>
        <dsp:cNvPr id="0" name=""/>
        <dsp:cNvSpPr/>
      </dsp:nvSpPr>
      <dsp:spPr>
        <a:xfrm>
          <a:off x="4031094" y="2070956"/>
          <a:ext cx="2018931" cy="828279"/>
        </a:xfrm>
        <a:custGeom>
          <a:avLst/>
          <a:gdLst/>
          <a:ahLst/>
          <a:cxnLst/>
          <a:rect l="0" t="0" r="0" b="0"/>
          <a:pathLst>
            <a:path>
              <a:moveTo>
                <a:pt x="0" y="0"/>
              </a:moveTo>
              <a:lnTo>
                <a:pt x="0" y="414139"/>
              </a:lnTo>
              <a:lnTo>
                <a:pt x="2018931" y="414139"/>
              </a:lnTo>
              <a:lnTo>
                <a:pt x="2018931" y="828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BD126F-4996-4932-9CDE-214063B28BC6}">
      <dsp:nvSpPr>
        <dsp:cNvPr id="0" name=""/>
        <dsp:cNvSpPr/>
      </dsp:nvSpPr>
      <dsp:spPr>
        <a:xfrm>
          <a:off x="4497001" y="2899236"/>
          <a:ext cx="3106048" cy="2070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sv-SE" sz="2500" kern="1200" dirty="0"/>
            <a:t>Direkt självskadande handlingar</a:t>
          </a:r>
        </a:p>
      </dsp:txBody>
      <dsp:txXfrm>
        <a:off x="4557650" y="2959885"/>
        <a:ext cx="2984750" cy="1949400"/>
      </dsp:txXfrm>
    </dsp:sp>
    <dsp:sp modelId="{8B399B27-517B-4081-A555-5F4CEB997513}">
      <dsp:nvSpPr>
        <dsp:cNvPr id="0" name=""/>
        <dsp:cNvSpPr/>
      </dsp:nvSpPr>
      <dsp:spPr>
        <a:xfrm>
          <a:off x="4031094" y="4969934"/>
          <a:ext cx="2018931" cy="828279"/>
        </a:xfrm>
        <a:custGeom>
          <a:avLst/>
          <a:gdLst/>
          <a:ahLst/>
          <a:cxnLst/>
          <a:rect l="0" t="0" r="0" b="0"/>
          <a:pathLst>
            <a:path>
              <a:moveTo>
                <a:pt x="2018931" y="0"/>
              </a:moveTo>
              <a:lnTo>
                <a:pt x="2018931" y="414139"/>
              </a:lnTo>
              <a:lnTo>
                <a:pt x="0" y="414139"/>
              </a:lnTo>
              <a:lnTo>
                <a:pt x="0" y="8282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25C4E0-1912-45B4-BBF0-7C1E3995E7F9}">
      <dsp:nvSpPr>
        <dsp:cNvPr id="0" name=""/>
        <dsp:cNvSpPr/>
      </dsp:nvSpPr>
      <dsp:spPr>
        <a:xfrm>
          <a:off x="2478070" y="5798214"/>
          <a:ext cx="3106048" cy="2070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sv-SE" sz="2500" kern="1200" dirty="0"/>
            <a:t>Icke-suicidala handlingar – ej avsikt att ta sitt liv</a:t>
          </a:r>
        </a:p>
      </dsp:txBody>
      <dsp:txXfrm>
        <a:off x="2538719" y="5858863"/>
        <a:ext cx="2984750" cy="1949400"/>
      </dsp:txXfrm>
    </dsp:sp>
    <dsp:sp modelId="{33A2400F-8B2E-4AE8-B6AB-DC92619AF98D}">
      <dsp:nvSpPr>
        <dsp:cNvPr id="0" name=""/>
        <dsp:cNvSpPr/>
      </dsp:nvSpPr>
      <dsp:spPr>
        <a:xfrm>
          <a:off x="6050025" y="4969934"/>
          <a:ext cx="2018931" cy="828279"/>
        </a:xfrm>
        <a:custGeom>
          <a:avLst/>
          <a:gdLst/>
          <a:ahLst/>
          <a:cxnLst/>
          <a:rect l="0" t="0" r="0" b="0"/>
          <a:pathLst>
            <a:path>
              <a:moveTo>
                <a:pt x="0" y="0"/>
              </a:moveTo>
              <a:lnTo>
                <a:pt x="0" y="414139"/>
              </a:lnTo>
              <a:lnTo>
                <a:pt x="2018931" y="414139"/>
              </a:lnTo>
              <a:lnTo>
                <a:pt x="2018931" y="8282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3614B3-EFB2-424E-9B79-96D49C02C605}">
      <dsp:nvSpPr>
        <dsp:cNvPr id="0" name=""/>
        <dsp:cNvSpPr/>
      </dsp:nvSpPr>
      <dsp:spPr>
        <a:xfrm>
          <a:off x="6515932" y="5798214"/>
          <a:ext cx="3106048" cy="2070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sv-SE" sz="2500" kern="1200" dirty="0"/>
            <a:t>Suicidala handlingar – avsikt att ta sitt liv</a:t>
          </a:r>
        </a:p>
      </dsp:txBody>
      <dsp:txXfrm>
        <a:off x="6576581" y="5858863"/>
        <a:ext cx="2984750" cy="19494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1EA50A-7ED8-4297-A6D8-C39D2C596180}" type="datetimeFigureOut">
              <a:rPr lang="sv-SE" smtClean="0"/>
              <a:t>2023-02-17</a:t>
            </a:fld>
            <a:endParaRPr lang="sv-SE"/>
          </a:p>
        </p:txBody>
      </p:sp>
      <p:sp>
        <p:nvSpPr>
          <p:cNvPr id="4" name="Platshållare för bildobjekt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Välkommen till den här presentationen och introduktionen av Vuxenpsykiatriska mottagningen i Köpings Självskadebeteendeteam.</a:t>
            </a:r>
          </a:p>
        </p:txBody>
      </p:sp>
      <p:sp>
        <p:nvSpPr>
          <p:cNvPr id="4" name="Platshållare för bildnummer 3"/>
          <p:cNvSpPr>
            <a:spLocks noGrp="1"/>
          </p:cNvSpPr>
          <p:nvPr>
            <p:ph type="sldNum" sz="quarter" idx="5"/>
          </p:nvPr>
        </p:nvSpPr>
        <p:spPr/>
        <p:txBody>
          <a:bodyPr/>
          <a:lstStyle/>
          <a:p>
            <a:fld id="{B733DB10-64AD-4478-BAF2-10592BD0BA82}" type="slidenum">
              <a:rPr lang="sv-SE" smtClean="0"/>
              <a:t>1</a:t>
            </a:fld>
            <a:endParaRPr lang="sv-SE"/>
          </a:p>
        </p:txBody>
      </p:sp>
    </p:spTree>
    <p:extLst>
      <p:ext uri="{BB962C8B-B14F-4D97-AF65-F5344CB8AC3E}">
        <p14:creationId xmlns:p14="http://schemas.microsoft.com/office/powerpoint/2010/main" val="1264154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att börja med så har vi tagit fram en agenda över punkter som vi har tänkt ta upp och diskutera idag, och på slutet gör vi rum för er som är här att ta upp frågor, funderingar, förslag och andra kommentarer.</a:t>
            </a:r>
          </a:p>
          <a:p>
            <a:endParaRPr lang="sv-SE" dirty="0"/>
          </a:p>
          <a:p>
            <a:r>
              <a:rPr lang="sv-SE" dirty="0"/>
              <a:t>Vi kommer börja med att introducera de av oss som kommer delta i teamet från vår mottagning i Köping. Vi kommer gå laget runt för de som är här så att alla får chansen att kort presentera sig. Vi tänker även att vi kan ta en runda bland er åhörare som är här så kan alla kort presentera sig.</a:t>
            </a:r>
          </a:p>
          <a:p>
            <a:endParaRPr lang="sv-SE" dirty="0"/>
          </a:p>
          <a:p>
            <a:r>
              <a:rPr lang="sv-SE" dirty="0"/>
              <a:t>Vi tänkte sedan gå in på ämnet självskada, prata om och diskutera vad självskada är och vilka olika former det kan ta, vilka som </a:t>
            </a:r>
            <a:r>
              <a:rPr lang="sv-SE" dirty="0" err="1"/>
              <a:t>självskadar</a:t>
            </a:r>
            <a:r>
              <a:rPr lang="sv-SE" dirty="0"/>
              <a:t> och varför många individer </a:t>
            </a:r>
            <a:r>
              <a:rPr lang="sv-SE" dirty="0" err="1"/>
              <a:t>självskadar</a:t>
            </a:r>
            <a:r>
              <a:rPr lang="sv-SE" dirty="0"/>
              <a:t>.</a:t>
            </a:r>
          </a:p>
          <a:p>
            <a:endParaRPr lang="sv-SE" dirty="0"/>
          </a:p>
          <a:p>
            <a:r>
              <a:rPr lang="sv-SE" dirty="0"/>
              <a:t>Efter det kommer vi ta upp hör vi behöver bemöta människor med självskada, vad behöver de här människorna och hur bemöter vi dem på ett sätt som är respektfullt och betryggande?</a:t>
            </a:r>
          </a:p>
          <a:p>
            <a:endParaRPr lang="sv-SE" dirty="0"/>
          </a:p>
          <a:p>
            <a:r>
              <a:rPr lang="sv-SE" dirty="0"/>
              <a:t>Och till sist kommer vi in på anledningen till att vi är här tillsammans idag, vad kan vi göra i samverkan för att hjälpa de här individerna?</a:t>
            </a:r>
          </a:p>
        </p:txBody>
      </p:sp>
      <p:sp>
        <p:nvSpPr>
          <p:cNvPr id="4" name="Platshållare för bildnummer 3"/>
          <p:cNvSpPr>
            <a:spLocks noGrp="1"/>
          </p:cNvSpPr>
          <p:nvPr>
            <p:ph type="sldNum" sz="quarter" idx="5"/>
          </p:nvPr>
        </p:nvSpPr>
        <p:spPr/>
        <p:txBody>
          <a:bodyPr/>
          <a:lstStyle/>
          <a:p>
            <a:fld id="{B733DB10-64AD-4478-BAF2-10592BD0BA82}" type="slidenum">
              <a:rPr lang="sv-SE" smtClean="0"/>
              <a:t>2</a:t>
            </a:fld>
            <a:endParaRPr lang="sv-SE"/>
          </a:p>
        </p:txBody>
      </p:sp>
    </p:spTree>
    <p:extLst>
      <p:ext uri="{BB962C8B-B14F-4D97-AF65-F5344CB8AC3E}">
        <p14:creationId xmlns:p14="http://schemas.microsoft.com/office/powerpoint/2010/main" val="2825503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Alla får presentera sig.</a:t>
            </a:r>
          </a:p>
        </p:txBody>
      </p:sp>
      <p:sp>
        <p:nvSpPr>
          <p:cNvPr id="4" name="Platshållare för bildnummer 3"/>
          <p:cNvSpPr>
            <a:spLocks noGrp="1"/>
          </p:cNvSpPr>
          <p:nvPr>
            <p:ph type="sldNum" sz="quarter" idx="5"/>
          </p:nvPr>
        </p:nvSpPr>
        <p:spPr/>
        <p:txBody>
          <a:bodyPr/>
          <a:lstStyle/>
          <a:p>
            <a:fld id="{B733DB10-64AD-4478-BAF2-10592BD0BA82}" type="slidenum">
              <a:rPr lang="sv-SE" smtClean="0"/>
              <a:t>3</a:t>
            </a:fld>
            <a:endParaRPr lang="sv-SE"/>
          </a:p>
        </p:txBody>
      </p:sp>
    </p:spTree>
    <p:extLst>
      <p:ext uri="{BB962C8B-B14F-4D97-AF65-F5344CB8AC3E}">
        <p14:creationId xmlns:p14="http://schemas.microsoft.com/office/powerpoint/2010/main" val="105774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Så vad tänker vi är syftet med ett självskadebeteendeteam?</a:t>
            </a:r>
          </a:p>
          <a:p>
            <a:endParaRPr lang="sv-SE" dirty="0"/>
          </a:p>
          <a:p>
            <a:r>
              <a:rPr lang="sv-SE" dirty="0"/>
              <a:t>Att genom samverkan och behandling säkerställa att personer med självskadebeteende får rätt stöd, bemötande och vård.</a:t>
            </a:r>
          </a:p>
          <a:p>
            <a:endParaRPr lang="sv-SE" dirty="0"/>
          </a:p>
          <a:p>
            <a:r>
              <a:rPr lang="sv-SE" dirty="0"/>
              <a:t>Teamet lokaliserat på Vuxenpsykiatriska mottagningen i Köping kan genom konsultation, vägledning och utbildning samarbeta med de verksamheter som önskar delta i projektet.</a:t>
            </a:r>
          </a:p>
        </p:txBody>
      </p:sp>
      <p:sp>
        <p:nvSpPr>
          <p:cNvPr id="4" name="Platshållare för bildnummer 3"/>
          <p:cNvSpPr>
            <a:spLocks noGrp="1"/>
          </p:cNvSpPr>
          <p:nvPr>
            <p:ph type="sldNum" sz="quarter" idx="5"/>
          </p:nvPr>
        </p:nvSpPr>
        <p:spPr/>
        <p:txBody>
          <a:bodyPr/>
          <a:lstStyle/>
          <a:p>
            <a:fld id="{B733DB10-64AD-4478-BAF2-10592BD0BA82}" type="slidenum">
              <a:rPr lang="sv-SE" smtClean="0"/>
              <a:t>5</a:t>
            </a:fld>
            <a:endParaRPr lang="sv-SE"/>
          </a:p>
        </p:txBody>
      </p:sp>
    </p:spTree>
    <p:extLst>
      <p:ext uri="{BB962C8B-B14F-4D97-AF65-F5344CB8AC3E}">
        <p14:creationId xmlns:p14="http://schemas.microsoft.com/office/powerpoint/2010/main" val="74637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menar vi egentligen när vi pratar om självskada? Vad är egentligen självskada?</a:t>
            </a:r>
          </a:p>
          <a:p>
            <a:endParaRPr lang="sv-SE" dirty="0"/>
          </a:p>
          <a:p>
            <a:r>
              <a:rPr lang="sv-SE" dirty="0"/>
              <a:t>Det finns några olika former av självskada som man gör distinktioner mellan, vi kommer komma in på anledningar till det också.</a:t>
            </a:r>
          </a:p>
        </p:txBody>
      </p:sp>
      <p:sp>
        <p:nvSpPr>
          <p:cNvPr id="4" name="Platshållare för bildnummer 3"/>
          <p:cNvSpPr>
            <a:spLocks noGrp="1"/>
          </p:cNvSpPr>
          <p:nvPr>
            <p:ph type="sldNum" sz="quarter" idx="5"/>
          </p:nvPr>
        </p:nvSpPr>
        <p:spPr/>
        <p:txBody>
          <a:bodyPr/>
          <a:lstStyle/>
          <a:p>
            <a:fld id="{B733DB10-64AD-4478-BAF2-10592BD0BA82}" type="slidenum">
              <a:rPr lang="sv-SE" smtClean="0"/>
              <a:t>6</a:t>
            </a:fld>
            <a:endParaRPr lang="sv-SE"/>
          </a:p>
        </p:txBody>
      </p:sp>
    </p:spTree>
    <p:extLst>
      <p:ext uri="{BB962C8B-B14F-4D97-AF65-F5344CB8AC3E}">
        <p14:creationId xmlns:p14="http://schemas.microsoft.com/office/powerpoint/2010/main" val="93176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8</a:t>
            </a:fld>
            <a:endParaRPr lang="sv-SE"/>
          </a:p>
        </p:txBody>
      </p:sp>
    </p:spTree>
    <p:extLst>
      <p:ext uri="{BB962C8B-B14F-4D97-AF65-F5344CB8AC3E}">
        <p14:creationId xmlns:p14="http://schemas.microsoft.com/office/powerpoint/2010/main" val="3473995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2023-02-17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2023-02-17</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2023-02-17</a:t>
            </a:fld>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2023-02-17</a:t>
            </a:fld>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2023-02-17</a:t>
            </a:fld>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2023-02-17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2023-02-17</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2023-02-17</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2023-02-17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2023-02-17</a:t>
            </a:fld>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2023-02-17</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2023-02-17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2023-02-17</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sz="4250" spc="-110" baseline="0">
          <a:latin typeface="+mn-lt"/>
          <a:ea typeface="+mn-ea"/>
          <a:cs typeface="+mn-cs"/>
        </a:defRPr>
      </a:lvl1pPr>
      <a:lvl2pPr marL="756000" indent="-324000">
        <a:lnSpc>
          <a:spcPct val="84000"/>
        </a:lnSpc>
        <a:spcAft>
          <a:spcPts val="2400"/>
        </a:spcAft>
        <a:buFontTx/>
        <a:buBlip>
          <a:blip r:embed="rId8"/>
        </a:buBlip>
        <a:defRPr sz="3850" spc="-110" baseline="0">
          <a:latin typeface="+mn-lt"/>
          <a:ea typeface="+mn-ea"/>
          <a:cs typeface="+mn-cs"/>
        </a:defRPr>
      </a:lvl2pPr>
      <a:lvl3pPr marL="1116000" indent="-288000">
        <a:lnSpc>
          <a:spcPct val="84000"/>
        </a:lnSpc>
        <a:spcAft>
          <a:spcPts val="2500"/>
        </a:spcAft>
        <a:buFontTx/>
        <a:buBlip>
          <a:blip r:embed="rId8"/>
        </a:buBlip>
        <a:defRPr sz="3400" spc="-110" baseline="0">
          <a:latin typeface="+mn-lt"/>
          <a:ea typeface="+mn-ea"/>
          <a:cs typeface="+mn-cs"/>
        </a:defRPr>
      </a:lvl3pPr>
      <a:lvl4pPr marL="1458000" indent="-259200">
        <a:lnSpc>
          <a:spcPct val="84000"/>
        </a:lnSpc>
        <a:spcAft>
          <a:spcPts val="2600"/>
        </a:spcAft>
        <a:buFontTx/>
        <a:buBlip>
          <a:blip r:embed="rId8"/>
        </a:buBlip>
        <a:defRPr sz="3000" spc="-110" baseline="0">
          <a:latin typeface="+mn-lt"/>
          <a:ea typeface="+mn-ea"/>
          <a:cs typeface="+mn-cs"/>
        </a:defRPr>
      </a:lvl4pPr>
      <a:lvl5pPr marL="1764000" indent="-252000">
        <a:lnSpc>
          <a:spcPct val="86000"/>
        </a:lnSpc>
        <a:spcAft>
          <a:spcPts val="1500"/>
        </a:spcAft>
        <a:buFontTx/>
        <a:buBlip>
          <a:blip r:embed="rId8"/>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2023-02-17</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553F0E-4B9C-45E5-A6E8-20CEEFB26D23}"/>
              </a:ext>
            </a:extLst>
          </p:cNvPr>
          <p:cNvSpPr>
            <a:spLocks noGrp="1"/>
          </p:cNvSpPr>
          <p:nvPr>
            <p:ph type="ctrTitle"/>
          </p:nvPr>
        </p:nvSpPr>
        <p:spPr/>
        <p:txBody>
          <a:bodyPr>
            <a:normAutofit/>
          </a:bodyPr>
          <a:lstStyle/>
          <a:p>
            <a:r>
              <a:rPr lang="en-US" sz="9600" dirty="0" err="1"/>
              <a:t>Självskadebeteendeteam</a:t>
            </a:r>
            <a:endParaRPr lang="en-US" sz="9600" dirty="0"/>
          </a:p>
        </p:txBody>
      </p:sp>
      <p:sp>
        <p:nvSpPr>
          <p:cNvPr id="7" name="Subtitle 6">
            <a:extLst>
              <a:ext uri="{FF2B5EF4-FFF2-40B4-BE49-F238E27FC236}">
                <a16:creationId xmlns:a16="http://schemas.microsoft.com/office/drawing/2014/main" id="{7A2CAF89-A1F5-4F77-8FB0-844AB89FB2B5}"/>
              </a:ext>
            </a:extLst>
          </p:cNvPr>
          <p:cNvSpPr>
            <a:spLocks noGrp="1"/>
          </p:cNvSpPr>
          <p:nvPr>
            <p:ph type="subTitle" idx="1"/>
          </p:nvPr>
        </p:nvSpPr>
        <p:spPr/>
        <p:txBody>
          <a:bodyPr/>
          <a:lstStyle/>
          <a:p>
            <a:r>
              <a:rPr lang="en-US" dirty="0" err="1"/>
              <a:t>Vuxenpsykiatriska</a:t>
            </a:r>
            <a:r>
              <a:rPr lang="en-US" dirty="0"/>
              <a:t> </a:t>
            </a:r>
            <a:r>
              <a:rPr lang="en-US" dirty="0" err="1"/>
              <a:t>Mottagningen</a:t>
            </a:r>
            <a:r>
              <a:rPr lang="en-US" dirty="0"/>
              <a:t>, </a:t>
            </a:r>
            <a:r>
              <a:rPr lang="en-US" dirty="0" err="1"/>
              <a:t>Köping</a:t>
            </a:r>
            <a:endParaRPr lang="en-US" dirty="0"/>
          </a:p>
        </p:txBody>
      </p:sp>
    </p:spTree>
    <p:extLst>
      <p:ext uri="{BB962C8B-B14F-4D97-AF65-F5344CB8AC3E}">
        <p14:creationId xmlns:p14="http://schemas.microsoft.com/office/powerpoint/2010/main" val="623458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A8B691A7-F70C-4A04-8B32-E38471D23EDA}"/>
              </a:ext>
            </a:extLst>
          </p:cNvPr>
          <p:cNvSpPr>
            <a:spLocks noGrp="1"/>
          </p:cNvSpPr>
          <p:nvPr>
            <p:ph type="body" sz="quarter" idx="13"/>
          </p:nvPr>
        </p:nvSpPr>
        <p:spPr/>
        <p:txBody>
          <a:bodyPr/>
          <a:lstStyle/>
          <a:p>
            <a:endParaRPr lang="sv-SE" dirty="0"/>
          </a:p>
        </p:txBody>
      </p:sp>
      <p:sp>
        <p:nvSpPr>
          <p:cNvPr id="3" name="Rubrik 2">
            <a:extLst>
              <a:ext uri="{FF2B5EF4-FFF2-40B4-BE49-F238E27FC236}">
                <a16:creationId xmlns:a16="http://schemas.microsoft.com/office/drawing/2014/main" id="{A8FC0AB5-FB9B-45CD-8F9D-64773845D2C4}"/>
              </a:ext>
            </a:extLst>
          </p:cNvPr>
          <p:cNvSpPr>
            <a:spLocks noGrp="1"/>
          </p:cNvSpPr>
          <p:nvPr>
            <p:ph type="title"/>
          </p:nvPr>
        </p:nvSpPr>
        <p:spPr/>
        <p:txBody>
          <a:bodyPr/>
          <a:lstStyle/>
          <a:p>
            <a:endParaRPr lang="sv-SE"/>
          </a:p>
        </p:txBody>
      </p:sp>
      <p:sp>
        <p:nvSpPr>
          <p:cNvPr id="4" name="Platshållare för datum 3">
            <a:extLst>
              <a:ext uri="{FF2B5EF4-FFF2-40B4-BE49-F238E27FC236}">
                <a16:creationId xmlns:a16="http://schemas.microsoft.com/office/drawing/2014/main" id="{241090CF-488A-4B87-88A0-E26429A4B294}"/>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167E438A-F117-4FA6-99A4-8D5456E69932}"/>
              </a:ext>
            </a:extLst>
          </p:cNvPr>
          <p:cNvSpPr>
            <a:spLocks noGrp="1"/>
          </p:cNvSpPr>
          <p:nvPr>
            <p:ph type="sldNum" sz="quarter" idx="16"/>
          </p:nvPr>
        </p:nvSpPr>
        <p:spPr/>
        <p:txBody>
          <a:bodyPr/>
          <a:lstStyle/>
          <a:p>
            <a:fld id="{B6F15528-21DE-4FAA-801E-634DDDAF4B2B}" type="slidenum">
              <a:rPr lang="sv-SE" smtClean="0"/>
              <a:pPr/>
              <a:t>10</a:t>
            </a:fld>
            <a:endParaRPr lang="sv-SE" dirty="0"/>
          </a:p>
        </p:txBody>
      </p:sp>
      <p:graphicFrame>
        <p:nvGraphicFramePr>
          <p:cNvPr id="6" name="Tabell 5">
            <a:extLst>
              <a:ext uri="{FF2B5EF4-FFF2-40B4-BE49-F238E27FC236}">
                <a16:creationId xmlns:a16="http://schemas.microsoft.com/office/drawing/2014/main" id="{AA01E581-894C-40A5-A045-677DC12064B8}"/>
              </a:ext>
            </a:extLst>
          </p:cNvPr>
          <p:cNvGraphicFramePr>
            <a:graphicFrameLocks noGrp="1"/>
          </p:cNvGraphicFramePr>
          <p:nvPr>
            <p:extLst>
              <p:ext uri="{D42A27DB-BD31-4B8C-83A1-F6EECF244321}">
                <p14:modId xmlns:p14="http://schemas.microsoft.com/office/powerpoint/2010/main" val="2699847744"/>
              </p:ext>
            </p:extLst>
          </p:nvPr>
        </p:nvGraphicFramePr>
        <p:xfrm>
          <a:off x="4399422" y="1227207"/>
          <a:ext cx="11305255" cy="8903676"/>
        </p:xfrm>
        <a:graphic>
          <a:graphicData uri="http://schemas.openxmlformats.org/drawingml/2006/table">
            <a:tbl>
              <a:tblPr firstRow="1" firstCol="1" bandRow="1">
                <a:tableStyleId>{5C22544A-7EE6-4342-B048-85BDC9FD1C3A}</a:tableStyleId>
              </a:tblPr>
              <a:tblGrid>
                <a:gridCol w="3767587">
                  <a:extLst>
                    <a:ext uri="{9D8B030D-6E8A-4147-A177-3AD203B41FA5}">
                      <a16:colId xmlns:a16="http://schemas.microsoft.com/office/drawing/2014/main" val="350636317"/>
                    </a:ext>
                  </a:extLst>
                </a:gridCol>
                <a:gridCol w="3768834">
                  <a:extLst>
                    <a:ext uri="{9D8B030D-6E8A-4147-A177-3AD203B41FA5}">
                      <a16:colId xmlns:a16="http://schemas.microsoft.com/office/drawing/2014/main" val="2358406399"/>
                    </a:ext>
                  </a:extLst>
                </a:gridCol>
                <a:gridCol w="3768834">
                  <a:extLst>
                    <a:ext uri="{9D8B030D-6E8A-4147-A177-3AD203B41FA5}">
                      <a16:colId xmlns:a16="http://schemas.microsoft.com/office/drawing/2014/main" val="47729053"/>
                    </a:ext>
                  </a:extLst>
                </a:gridCol>
              </a:tblGrid>
              <a:tr h="2690663">
                <a:tc>
                  <a:txBody>
                    <a:bodyPr/>
                    <a:lstStyle/>
                    <a:p>
                      <a:pPr>
                        <a:lnSpc>
                          <a:spcPct val="107000"/>
                        </a:lnSpc>
                        <a:spcAft>
                          <a:spcPts val="800"/>
                        </a:spcAft>
                      </a:pPr>
                      <a:r>
                        <a:rPr lang="sv-SE" sz="3200" b="0" i="1" dirty="0">
                          <a:effectLst/>
                        </a:rPr>
                        <a:t>Belönande inter- och intrapersonella funktioner</a:t>
                      </a:r>
                      <a:endParaRPr lang="sv-SE" sz="2800" b="0" i="1" dirty="0">
                        <a:effectLst/>
                      </a:endParaRPr>
                    </a:p>
                    <a:p>
                      <a:pPr>
                        <a:lnSpc>
                          <a:spcPct val="107000"/>
                        </a:lnSpc>
                        <a:spcAft>
                          <a:spcPts val="800"/>
                        </a:spcAft>
                      </a:pPr>
                      <a:r>
                        <a:rPr lang="sv-SE" sz="2800" dirty="0">
                          <a:effectLst/>
                        </a:rPr>
                        <a:t> </a:t>
                      </a:r>
                    </a:p>
                    <a:p>
                      <a:pPr>
                        <a:lnSpc>
                          <a:spcPct val="107000"/>
                        </a:lnSpc>
                        <a:spcAft>
                          <a:spcPts val="800"/>
                        </a:spcAft>
                      </a:pPr>
                      <a:r>
                        <a:rPr lang="sv-SE" sz="2800" dirty="0">
                          <a:effectLst/>
                        </a:rPr>
                        <a:t> </a:t>
                      </a:r>
                    </a:p>
                    <a:p>
                      <a:pPr>
                        <a:lnSpc>
                          <a:spcPct val="107000"/>
                        </a:lnSpc>
                        <a:spcAft>
                          <a:spcPts val="800"/>
                        </a:spcAft>
                      </a:pPr>
                      <a:r>
                        <a:rPr lang="sv-SE" sz="2800" dirty="0">
                          <a:effectLst/>
                        </a:rPr>
                        <a:t> </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2800">
                          <a:effectLst/>
                        </a:rPr>
                        <a:t>Negativt förstärkt – Att bli av med eller slippa något</a:t>
                      </a:r>
                      <a:endParaRPr lang="sv-S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2800">
                          <a:effectLst/>
                        </a:rPr>
                        <a:t>Positivt förstärkt – Att få något</a:t>
                      </a:r>
                      <a:endParaRPr lang="sv-S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157417"/>
                  </a:ext>
                </a:extLst>
              </a:tr>
              <a:tr h="2841954">
                <a:tc>
                  <a:txBody>
                    <a:bodyPr/>
                    <a:lstStyle/>
                    <a:p>
                      <a:pPr>
                        <a:lnSpc>
                          <a:spcPct val="107000"/>
                        </a:lnSpc>
                        <a:spcAft>
                          <a:spcPts val="800"/>
                        </a:spcAft>
                      </a:pPr>
                      <a:r>
                        <a:rPr lang="sv-SE" sz="2800">
                          <a:effectLst/>
                        </a:rPr>
                        <a:t>Interpersonellt</a:t>
                      </a:r>
                    </a:p>
                    <a:p>
                      <a:pPr>
                        <a:lnSpc>
                          <a:spcPct val="107000"/>
                        </a:lnSpc>
                        <a:spcAft>
                          <a:spcPts val="800"/>
                        </a:spcAft>
                      </a:pPr>
                      <a:r>
                        <a:rPr lang="sv-SE" sz="2800">
                          <a:effectLst/>
                        </a:rPr>
                        <a:t> </a:t>
                      </a:r>
                    </a:p>
                    <a:p>
                      <a:pPr>
                        <a:lnSpc>
                          <a:spcPct val="107000"/>
                        </a:lnSpc>
                        <a:spcAft>
                          <a:spcPts val="800"/>
                        </a:spcAft>
                      </a:pPr>
                      <a:r>
                        <a:rPr lang="sv-SE" sz="2800">
                          <a:effectLst/>
                        </a:rPr>
                        <a:t> </a:t>
                      </a:r>
                    </a:p>
                    <a:p>
                      <a:pPr>
                        <a:lnSpc>
                          <a:spcPct val="107000"/>
                        </a:lnSpc>
                        <a:spcAft>
                          <a:spcPts val="800"/>
                        </a:spcAft>
                      </a:pPr>
                      <a:r>
                        <a:rPr lang="sv-SE" sz="2800">
                          <a:effectLst/>
                        </a:rPr>
                        <a:t> </a:t>
                      </a:r>
                    </a:p>
                    <a:p>
                      <a:pPr>
                        <a:lnSpc>
                          <a:spcPct val="107000"/>
                        </a:lnSpc>
                        <a:spcAft>
                          <a:spcPts val="800"/>
                        </a:spcAft>
                      </a:pPr>
                      <a:r>
                        <a:rPr lang="sv-SE" sz="2800">
                          <a:effectLst/>
                        </a:rPr>
                        <a:t> </a:t>
                      </a:r>
                      <a:endParaRPr lang="sv-S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2800" dirty="0">
                          <a:effectLst/>
                        </a:rPr>
                        <a:t>Slippa krav, förväntningar och belastning, press från omgivningen lättar.</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2800">
                          <a:effectLst/>
                        </a:rPr>
                        <a:t>Att bli uppmärksammad, bli sedd, få hjälp, få tröst, en reaktion från omgivningen.</a:t>
                      </a:r>
                      <a:endParaRPr lang="sv-S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0842092"/>
                  </a:ext>
                </a:extLst>
              </a:tr>
              <a:tr h="2841954">
                <a:tc>
                  <a:txBody>
                    <a:bodyPr/>
                    <a:lstStyle/>
                    <a:p>
                      <a:pPr>
                        <a:lnSpc>
                          <a:spcPct val="107000"/>
                        </a:lnSpc>
                        <a:spcAft>
                          <a:spcPts val="800"/>
                        </a:spcAft>
                      </a:pPr>
                      <a:r>
                        <a:rPr lang="sv-SE" sz="2800">
                          <a:effectLst/>
                        </a:rPr>
                        <a:t>Intrapersonellt</a:t>
                      </a:r>
                    </a:p>
                    <a:p>
                      <a:pPr>
                        <a:lnSpc>
                          <a:spcPct val="107000"/>
                        </a:lnSpc>
                        <a:spcAft>
                          <a:spcPts val="800"/>
                        </a:spcAft>
                      </a:pPr>
                      <a:r>
                        <a:rPr lang="sv-SE" sz="2800">
                          <a:effectLst/>
                        </a:rPr>
                        <a:t> </a:t>
                      </a:r>
                    </a:p>
                    <a:p>
                      <a:pPr>
                        <a:lnSpc>
                          <a:spcPct val="107000"/>
                        </a:lnSpc>
                        <a:spcAft>
                          <a:spcPts val="800"/>
                        </a:spcAft>
                      </a:pPr>
                      <a:r>
                        <a:rPr lang="sv-SE" sz="2800">
                          <a:effectLst/>
                        </a:rPr>
                        <a:t> </a:t>
                      </a:r>
                    </a:p>
                    <a:p>
                      <a:pPr>
                        <a:lnSpc>
                          <a:spcPct val="107000"/>
                        </a:lnSpc>
                        <a:spcAft>
                          <a:spcPts val="800"/>
                        </a:spcAft>
                      </a:pPr>
                      <a:r>
                        <a:rPr lang="sv-SE" sz="2800">
                          <a:effectLst/>
                        </a:rPr>
                        <a:t> </a:t>
                      </a:r>
                    </a:p>
                    <a:p>
                      <a:pPr>
                        <a:lnSpc>
                          <a:spcPct val="107000"/>
                        </a:lnSpc>
                        <a:spcAft>
                          <a:spcPts val="800"/>
                        </a:spcAft>
                      </a:pPr>
                      <a:r>
                        <a:rPr lang="sv-SE" sz="2800">
                          <a:effectLst/>
                        </a:rPr>
                        <a:t> </a:t>
                      </a:r>
                      <a:endParaRPr lang="sv-S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2800" dirty="0">
                          <a:effectLst/>
                        </a:rPr>
                        <a:t>Komma undan från svåra känslor, tankar, </a:t>
                      </a:r>
                      <a:r>
                        <a:rPr lang="sv-SE" sz="2800" dirty="0" err="1">
                          <a:effectLst/>
                        </a:rPr>
                        <a:t>flashbacks</a:t>
                      </a:r>
                      <a:r>
                        <a:rPr lang="sv-SE" sz="2800" dirty="0">
                          <a:effectLst/>
                        </a:rPr>
                        <a:t>, minnen.</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2800" dirty="0">
                          <a:effectLst/>
                        </a:rPr>
                        <a:t>Få känna något annat, smärta/bestraffning, ro och avslappning, avdomning, kunna somna, få en kick.</a:t>
                      </a: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420283"/>
                  </a:ext>
                </a:extLst>
              </a:tr>
            </a:tbl>
          </a:graphicData>
        </a:graphic>
      </p:graphicFrame>
    </p:spTree>
    <p:extLst>
      <p:ext uri="{BB962C8B-B14F-4D97-AF65-F5344CB8AC3E}">
        <p14:creationId xmlns:p14="http://schemas.microsoft.com/office/powerpoint/2010/main" val="3368883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499430E-49A5-44A6-86B9-7DB8E22348E7}"/>
              </a:ext>
            </a:extLst>
          </p:cNvPr>
          <p:cNvSpPr>
            <a:spLocks noGrp="1"/>
          </p:cNvSpPr>
          <p:nvPr>
            <p:ph type="body" sz="quarter" idx="13"/>
          </p:nvPr>
        </p:nvSpPr>
        <p:spPr/>
        <p:txBody>
          <a:bodyPr/>
          <a:lstStyle/>
          <a:p>
            <a:r>
              <a:rPr lang="sv-SE" dirty="0"/>
              <a:t>Känslomässig sårbarhet</a:t>
            </a:r>
          </a:p>
          <a:p>
            <a:r>
              <a:rPr lang="sv-SE" dirty="0"/>
              <a:t>Sammanhang spelar roll</a:t>
            </a:r>
          </a:p>
          <a:p>
            <a:r>
              <a:rPr lang="sv-SE" dirty="0"/>
              <a:t>Andra sårbarhets- och riskfaktorer</a:t>
            </a:r>
          </a:p>
        </p:txBody>
      </p:sp>
      <p:sp>
        <p:nvSpPr>
          <p:cNvPr id="3" name="Rubrik 2">
            <a:extLst>
              <a:ext uri="{FF2B5EF4-FFF2-40B4-BE49-F238E27FC236}">
                <a16:creationId xmlns:a16="http://schemas.microsoft.com/office/drawing/2014/main" id="{2E1EC87B-5FBB-42B8-AF86-AB2CA1BCB318}"/>
              </a:ext>
            </a:extLst>
          </p:cNvPr>
          <p:cNvSpPr>
            <a:spLocks noGrp="1"/>
          </p:cNvSpPr>
          <p:nvPr>
            <p:ph type="title"/>
          </p:nvPr>
        </p:nvSpPr>
        <p:spPr/>
        <p:txBody>
          <a:bodyPr/>
          <a:lstStyle/>
          <a:p>
            <a:r>
              <a:rPr lang="sv-SE" dirty="0"/>
              <a:t>Sårbarhet</a:t>
            </a:r>
          </a:p>
        </p:txBody>
      </p:sp>
      <p:sp>
        <p:nvSpPr>
          <p:cNvPr id="4" name="Platshållare för datum 3">
            <a:extLst>
              <a:ext uri="{FF2B5EF4-FFF2-40B4-BE49-F238E27FC236}">
                <a16:creationId xmlns:a16="http://schemas.microsoft.com/office/drawing/2014/main" id="{A4FFE513-BC4F-4900-889B-37997864C61A}"/>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A32CF0AA-551C-4C8B-8CE5-CC1AF0FB3E60}"/>
              </a:ext>
            </a:extLst>
          </p:cNvPr>
          <p:cNvSpPr>
            <a:spLocks noGrp="1"/>
          </p:cNvSpPr>
          <p:nvPr>
            <p:ph type="sldNum" sz="quarter" idx="16"/>
          </p:nvPr>
        </p:nvSpPr>
        <p:spPr/>
        <p:txBody>
          <a:bodyPr/>
          <a:lstStyle/>
          <a:p>
            <a:fld id="{B6F15528-21DE-4FAA-801E-634DDDAF4B2B}" type="slidenum">
              <a:rPr lang="sv-SE" smtClean="0"/>
              <a:pPr/>
              <a:t>11</a:t>
            </a:fld>
            <a:endParaRPr lang="sv-SE" dirty="0"/>
          </a:p>
        </p:txBody>
      </p:sp>
    </p:spTree>
    <p:extLst>
      <p:ext uri="{BB962C8B-B14F-4D97-AF65-F5344CB8AC3E}">
        <p14:creationId xmlns:p14="http://schemas.microsoft.com/office/powerpoint/2010/main" val="2414991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D71F5B9C-01F4-4896-8ECC-89FC6B515CFC}"/>
              </a:ext>
            </a:extLst>
          </p:cNvPr>
          <p:cNvSpPr>
            <a:spLocks noGrp="1"/>
          </p:cNvSpPr>
          <p:nvPr>
            <p:ph type="body" sz="quarter" idx="13"/>
          </p:nvPr>
        </p:nvSpPr>
        <p:spPr/>
        <p:txBody>
          <a:bodyPr/>
          <a:lstStyle/>
          <a:p>
            <a:r>
              <a:rPr lang="sv-SE" dirty="0"/>
              <a:t>De anhörigas roll är stor</a:t>
            </a:r>
          </a:p>
          <a:p>
            <a:r>
              <a:rPr lang="sv-SE" dirty="0"/>
              <a:t>En av de största framgångsfaktorerna</a:t>
            </a:r>
          </a:p>
        </p:txBody>
      </p:sp>
      <p:sp>
        <p:nvSpPr>
          <p:cNvPr id="3" name="Rubrik 2">
            <a:extLst>
              <a:ext uri="{FF2B5EF4-FFF2-40B4-BE49-F238E27FC236}">
                <a16:creationId xmlns:a16="http://schemas.microsoft.com/office/drawing/2014/main" id="{37C93E64-B54B-44B1-8F68-1205AD492BAE}"/>
              </a:ext>
            </a:extLst>
          </p:cNvPr>
          <p:cNvSpPr>
            <a:spLocks noGrp="1"/>
          </p:cNvSpPr>
          <p:nvPr>
            <p:ph type="title"/>
          </p:nvPr>
        </p:nvSpPr>
        <p:spPr/>
        <p:txBody>
          <a:bodyPr/>
          <a:lstStyle/>
          <a:p>
            <a:r>
              <a:rPr lang="sv-SE" dirty="0"/>
              <a:t>Anhörigstöd</a:t>
            </a:r>
          </a:p>
        </p:txBody>
      </p:sp>
      <p:sp>
        <p:nvSpPr>
          <p:cNvPr id="4" name="Platshållare för datum 3">
            <a:extLst>
              <a:ext uri="{FF2B5EF4-FFF2-40B4-BE49-F238E27FC236}">
                <a16:creationId xmlns:a16="http://schemas.microsoft.com/office/drawing/2014/main" id="{A237D162-4CB6-4B4D-8BE6-7CA646EC1AA7}"/>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EC58AAE0-E167-4C7A-9825-1035553B070E}"/>
              </a:ext>
            </a:extLst>
          </p:cNvPr>
          <p:cNvSpPr>
            <a:spLocks noGrp="1"/>
          </p:cNvSpPr>
          <p:nvPr>
            <p:ph type="sldNum" sz="quarter" idx="16"/>
          </p:nvPr>
        </p:nvSpPr>
        <p:spPr/>
        <p:txBody>
          <a:bodyPr/>
          <a:lstStyle/>
          <a:p>
            <a:fld id="{B6F15528-21DE-4FAA-801E-634DDDAF4B2B}" type="slidenum">
              <a:rPr lang="sv-SE" smtClean="0"/>
              <a:pPr/>
              <a:t>12</a:t>
            </a:fld>
            <a:endParaRPr lang="sv-SE" dirty="0"/>
          </a:p>
        </p:txBody>
      </p:sp>
    </p:spTree>
    <p:extLst>
      <p:ext uri="{BB962C8B-B14F-4D97-AF65-F5344CB8AC3E}">
        <p14:creationId xmlns:p14="http://schemas.microsoft.com/office/powerpoint/2010/main" val="134194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9DC1FDD-0004-4628-B524-8A4E7621B3DC}"/>
              </a:ext>
            </a:extLst>
          </p:cNvPr>
          <p:cNvSpPr>
            <a:spLocks noGrp="1"/>
          </p:cNvSpPr>
          <p:nvPr>
            <p:ph type="body" sz="quarter" idx="13"/>
          </p:nvPr>
        </p:nvSpPr>
        <p:spPr/>
        <p:txBody>
          <a:bodyPr/>
          <a:lstStyle/>
          <a:p>
            <a:pPr>
              <a:buFont typeface="Arial" panose="020B0604020202020204" pitchFamily="34" charset="0"/>
              <a:buChar char="•"/>
            </a:pPr>
            <a:r>
              <a:rPr lang="sv-SE" dirty="0"/>
              <a:t>Fråga om självskada och självmords- tankar/planer!</a:t>
            </a:r>
          </a:p>
          <a:p>
            <a:pPr>
              <a:buFont typeface="Arial" panose="020B0604020202020204" pitchFamily="34" charset="0"/>
              <a:buChar char="•"/>
            </a:pPr>
            <a:r>
              <a:rPr lang="sv-SE" dirty="0"/>
              <a:t>Individuell kartläggning.</a:t>
            </a:r>
          </a:p>
          <a:p>
            <a:pPr>
              <a:buFont typeface="Arial" panose="020B0604020202020204" pitchFamily="34" charset="0"/>
              <a:buChar char="•"/>
            </a:pPr>
            <a:r>
              <a:rPr lang="sv-SE" dirty="0"/>
              <a:t>Skapa en miljö där individer tryggt kan berätta om sin självskada</a:t>
            </a:r>
          </a:p>
          <a:p>
            <a:pPr>
              <a:buFont typeface="Arial" panose="020B0604020202020204" pitchFamily="34" charset="0"/>
              <a:buChar char="•"/>
            </a:pPr>
            <a:endParaRPr lang="sv-SE" dirty="0"/>
          </a:p>
        </p:txBody>
      </p:sp>
      <p:sp>
        <p:nvSpPr>
          <p:cNvPr id="3" name="Rubrik 2">
            <a:extLst>
              <a:ext uri="{FF2B5EF4-FFF2-40B4-BE49-F238E27FC236}">
                <a16:creationId xmlns:a16="http://schemas.microsoft.com/office/drawing/2014/main" id="{3A9B56DF-E0A8-432E-ADF9-91F2EDC7FA4D}"/>
              </a:ext>
            </a:extLst>
          </p:cNvPr>
          <p:cNvSpPr>
            <a:spLocks noGrp="1"/>
          </p:cNvSpPr>
          <p:nvPr>
            <p:ph type="title"/>
          </p:nvPr>
        </p:nvSpPr>
        <p:spPr/>
        <p:txBody>
          <a:bodyPr/>
          <a:lstStyle/>
          <a:p>
            <a:r>
              <a:rPr lang="sv-SE" dirty="0"/>
              <a:t>Hur bör vi bemöta självskada?</a:t>
            </a:r>
          </a:p>
        </p:txBody>
      </p:sp>
      <p:sp>
        <p:nvSpPr>
          <p:cNvPr id="4" name="Platshållare för datum 3">
            <a:extLst>
              <a:ext uri="{FF2B5EF4-FFF2-40B4-BE49-F238E27FC236}">
                <a16:creationId xmlns:a16="http://schemas.microsoft.com/office/drawing/2014/main" id="{A4923DAB-8A62-4E0F-B54B-BEBB7ED8C169}"/>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2E5660C2-95F3-4A32-928C-4759161F19FB}"/>
              </a:ext>
            </a:extLst>
          </p:cNvPr>
          <p:cNvSpPr>
            <a:spLocks noGrp="1"/>
          </p:cNvSpPr>
          <p:nvPr>
            <p:ph type="sldNum" sz="quarter" idx="16"/>
          </p:nvPr>
        </p:nvSpPr>
        <p:spPr/>
        <p:txBody>
          <a:bodyPr/>
          <a:lstStyle/>
          <a:p>
            <a:fld id="{B6F15528-21DE-4FAA-801E-634DDDAF4B2B}" type="slidenum">
              <a:rPr lang="sv-SE" smtClean="0"/>
              <a:pPr/>
              <a:t>13</a:t>
            </a:fld>
            <a:endParaRPr lang="sv-SE" dirty="0"/>
          </a:p>
        </p:txBody>
      </p:sp>
    </p:spTree>
    <p:extLst>
      <p:ext uri="{BB962C8B-B14F-4D97-AF65-F5344CB8AC3E}">
        <p14:creationId xmlns:p14="http://schemas.microsoft.com/office/powerpoint/2010/main" val="242606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24874B2-04E5-4A5C-85ED-7A9ECEAE96BC}"/>
              </a:ext>
            </a:extLst>
          </p:cNvPr>
          <p:cNvSpPr>
            <a:spLocks noGrp="1"/>
          </p:cNvSpPr>
          <p:nvPr>
            <p:ph type="body" sz="quarter" idx="13"/>
          </p:nvPr>
        </p:nvSpPr>
        <p:spPr/>
        <p:txBody>
          <a:bodyPr/>
          <a:lstStyle/>
          <a:p>
            <a:pPr marL="0" indent="0">
              <a:buNone/>
            </a:pPr>
            <a:r>
              <a:rPr lang="sv-SE" dirty="0"/>
              <a:t>Vi behöver hjälpa varandra!</a:t>
            </a:r>
          </a:p>
          <a:p>
            <a:pPr marL="0" indent="0">
              <a:buNone/>
            </a:pPr>
            <a:r>
              <a:rPr lang="sv-SE" dirty="0"/>
              <a:t>Vad ser ni för behov?</a:t>
            </a:r>
          </a:p>
          <a:p>
            <a:pPr marL="0" indent="0">
              <a:buNone/>
            </a:pPr>
            <a:r>
              <a:rPr lang="sv-SE" dirty="0"/>
              <a:t>Vad vill ni att vi ska veta om era verksamheter?</a:t>
            </a:r>
          </a:p>
        </p:txBody>
      </p:sp>
      <p:sp>
        <p:nvSpPr>
          <p:cNvPr id="3" name="Rubrik 2">
            <a:extLst>
              <a:ext uri="{FF2B5EF4-FFF2-40B4-BE49-F238E27FC236}">
                <a16:creationId xmlns:a16="http://schemas.microsoft.com/office/drawing/2014/main" id="{63A317A9-71D0-4DA6-9AED-6FCB81D89C90}"/>
              </a:ext>
            </a:extLst>
          </p:cNvPr>
          <p:cNvSpPr>
            <a:spLocks noGrp="1"/>
          </p:cNvSpPr>
          <p:nvPr>
            <p:ph type="title"/>
          </p:nvPr>
        </p:nvSpPr>
        <p:spPr/>
        <p:txBody>
          <a:bodyPr/>
          <a:lstStyle/>
          <a:p>
            <a:r>
              <a:rPr lang="sv-SE" dirty="0"/>
              <a:t>Hur kan vi samarbeta?</a:t>
            </a:r>
          </a:p>
        </p:txBody>
      </p:sp>
      <p:sp>
        <p:nvSpPr>
          <p:cNvPr id="4" name="Platshållare för datum 3">
            <a:extLst>
              <a:ext uri="{FF2B5EF4-FFF2-40B4-BE49-F238E27FC236}">
                <a16:creationId xmlns:a16="http://schemas.microsoft.com/office/drawing/2014/main" id="{C12C97FE-320E-4018-BB30-4AFB98215C37}"/>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8B56FDA0-44C2-4C1C-9CE3-DEAC944723C7}"/>
              </a:ext>
            </a:extLst>
          </p:cNvPr>
          <p:cNvSpPr>
            <a:spLocks noGrp="1"/>
          </p:cNvSpPr>
          <p:nvPr>
            <p:ph type="sldNum" sz="quarter" idx="16"/>
          </p:nvPr>
        </p:nvSpPr>
        <p:spPr/>
        <p:txBody>
          <a:bodyPr/>
          <a:lstStyle/>
          <a:p>
            <a:fld id="{B6F15528-21DE-4FAA-801E-634DDDAF4B2B}" type="slidenum">
              <a:rPr lang="sv-SE" smtClean="0"/>
              <a:pPr/>
              <a:t>14</a:t>
            </a:fld>
            <a:endParaRPr lang="sv-SE" dirty="0"/>
          </a:p>
        </p:txBody>
      </p:sp>
    </p:spTree>
    <p:extLst>
      <p:ext uri="{BB962C8B-B14F-4D97-AF65-F5344CB8AC3E}">
        <p14:creationId xmlns:p14="http://schemas.microsoft.com/office/powerpoint/2010/main" val="1578674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7B9558D-7CD1-4758-91CA-CD04417BB17E}"/>
              </a:ext>
            </a:extLst>
          </p:cNvPr>
          <p:cNvSpPr>
            <a:spLocks noGrp="1"/>
          </p:cNvSpPr>
          <p:nvPr>
            <p:ph type="body" sz="quarter" idx="13"/>
          </p:nvPr>
        </p:nvSpPr>
        <p:spPr/>
        <p:txBody>
          <a:bodyPr/>
          <a:lstStyle/>
          <a:p>
            <a:r>
              <a:rPr lang="sv-SE" dirty="0"/>
              <a:t>Frågor?</a:t>
            </a:r>
          </a:p>
        </p:txBody>
      </p:sp>
      <p:sp>
        <p:nvSpPr>
          <p:cNvPr id="3" name="Rubrik 2">
            <a:extLst>
              <a:ext uri="{FF2B5EF4-FFF2-40B4-BE49-F238E27FC236}">
                <a16:creationId xmlns:a16="http://schemas.microsoft.com/office/drawing/2014/main" id="{A3102D08-78FA-4AF6-A7A9-D674B09BF17D}"/>
              </a:ext>
            </a:extLst>
          </p:cNvPr>
          <p:cNvSpPr>
            <a:spLocks noGrp="1"/>
          </p:cNvSpPr>
          <p:nvPr>
            <p:ph type="title"/>
          </p:nvPr>
        </p:nvSpPr>
        <p:spPr/>
        <p:txBody>
          <a:bodyPr/>
          <a:lstStyle/>
          <a:p>
            <a:r>
              <a:rPr lang="sv-SE" dirty="0"/>
              <a:t>Tack för uppmärksamheten!</a:t>
            </a:r>
          </a:p>
        </p:txBody>
      </p:sp>
      <p:sp>
        <p:nvSpPr>
          <p:cNvPr id="4" name="Platshållare för datum 3">
            <a:extLst>
              <a:ext uri="{FF2B5EF4-FFF2-40B4-BE49-F238E27FC236}">
                <a16:creationId xmlns:a16="http://schemas.microsoft.com/office/drawing/2014/main" id="{52E26FB1-F94A-4C77-8FF8-2A123E5ABB11}"/>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B4C1247D-04DB-47B9-9E8B-80A21A8279AE}"/>
              </a:ext>
            </a:extLst>
          </p:cNvPr>
          <p:cNvSpPr>
            <a:spLocks noGrp="1"/>
          </p:cNvSpPr>
          <p:nvPr>
            <p:ph type="sldNum" sz="quarter" idx="16"/>
          </p:nvPr>
        </p:nvSpPr>
        <p:spPr/>
        <p:txBody>
          <a:bodyPr/>
          <a:lstStyle/>
          <a:p>
            <a:fld id="{B6F15528-21DE-4FAA-801E-634DDDAF4B2B}" type="slidenum">
              <a:rPr lang="sv-SE" smtClean="0"/>
              <a:pPr/>
              <a:t>15</a:t>
            </a:fld>
            <a:endParaRPr lang="sv-SE" dirty="0"/>
          </a:p>
        </p:txBody>
      </p:sp>
    </p:spTree>
    <p:extLst>
      <p:ext uri="{BB962C8B-B14F-4D97-AF65-F5344CB8AC3E}">
        <p14:creationId xmlns:p14="http://schemas.microsoft.com/office/powerpoint/2010/main" val="287587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72CBAF4-D3D6-4602-B1BC-83C3371293C8}"/>
              </a:ext>
            </a:extLst>
          </p:cNvPr>
          <p:cNvSpPr>
            <a:spLocks noGrp="1"/>
          </p:cNvSpPr>
          <p:nvPr>
            <p:ph type="dt" sz="half" idx="10"/>
          </p:nvPr>
        </p:nvSpPr>
        <p:spPr/>
        <p:txBody>
          <a:bodyPr/>
          <a:lstStyle/>
          <a:p>
            <a:fld id="{9D00964E-CD7C-4BCA-A53D-05A9094492BF}" type="datetime1">
              <a:rPr lang="sv-SE" smtClean="0"/>
              <a:t>2023-02-17</a:t>
            </a:fld>
            <a:endParaRPr lang="sv-SE"/>
          </a:p>
        </p:txBody>
      </p:sp>
      <p:sp>
        <p:nvSpPr>
          <p:cNvPr id="3" name="Platshållare för bildnummer 2">
            <a:extLst>
              <a:ext uri="{FF2B5EF4-FFF2-40B4-BE49-F238E27FC236}">
                <a16:creationId xmlns:a16="http://schemas.microsoft.com/office/drawing/2014/main" id="{2D601932-1EBF-4D33-AB4A-59A38B7025C4}"/>
              </a:ext>
            </a:extLst>
          </p:cNvPr>
          <p:cNvSpPr>
            <a:spLocks noGrp="1"/>
          </p:cNvSpPr>
          <p:nvPr>
            <p:ph type="sldNum" sz="quarter" idx="12"/>
          </p:nvPr>
        </p:nvSpPr>
        <p:spPr/>
        <p:txBody>
          <a:bodyPr/>
          <a:lstStyle/>
          <a:p>
            <a:fld id="{38480145-259A-47DA-A30D-C906B9DB5C99}" type="slidenum">
              <a:rPr lang="sv-SE" smtClean="0"/>
              <a:t>2</a:t>
            </a:fld>
            <a:endParaRPr lang="sv-SE"/>
          </a:p>
        </p:txBody>
      </p:sp>
      <p:sp>
        <p:nvSpPr>
          <p:cNvPr id="5" name="Platshållare för text 4">
            <a:extLst>
              <a:ext uri="{FF2B5EF4-FFF2-40B4-BE49-F238E27FC236}">
                <a16:creationId xmlns:a16="http://schemas.microsoft.com/office/drawing/2014/main" id="{FD948791-0A87-4FFD-815A-0A3E0097AD75}"/>
              </a:ext>
            </a:extLst>
          </p:cNvPr>
          <p:cNvSpPr>
            <a:spLocks noGrp="1"/>
          </p:cNvSpPr>
          <p:nvPr>
            <p:ph type="body" sz="quarter" idx="13"/>
          </p:nvPr>
        </p:nvSpPr>
        <p:spPr/>
        <p:txBody>
          <a:bodyPr/>
          <a:lstStyle/>
          <a:p>
            <a:pPr>
              <a:buFont typeface="Arial" panose="020B0604020202020204" pitchFamily="34" charset="0"/>
              <a:buChar char="•"/>
            </a:pPr>
            <a:r>
              <a:rPr lang="sv-SE" dirty="0"/>
              <a:t>Introduktion av teamet.</a:t>
            </a:r>
          </a:p>
          <a:p>
            <a:pPr>
              <a:buFont typeface="Arial" panose="020B0604020202020204" pitchFamily="34" charset="0"/>
              <a:buChar char="•"/>
            </a:pPr>
            <a:r>
              <a:rPr lang="sv-SE" dirty="0"/>
              <a:t>Syfte.</a:t>
            </a:r>
          </a:p>
          <a:p>
            <a:pPr>
              <a:buFont typeface="Arial" panose="020B0604020202020204" pitchFamily="34" charset="0"/>
              <a:buChar char="•"/>
            </a:pPr>
            <a:r>
              <a:rPr lang="sv-SE" dirty="0"/>
              <a:t>Vad är självskada?</a:t>
            </a:r>
          </a:p>
          <a:p>
            <a:pPr>
              <a:buFont typeface="Arial" panose="020B0604020202020204" pitchFamily="34" charset="0"/>
              <a:buChar char="•"/>
            </a:pPr>
            <a:r>
              <a:rPr lang="sv-SE" dirty="0"/>
              <a:t>Vilka </a:t>
            </a:r>
            <a:r>
              <a:rPr lang="sv-SE" dirty="0" err="1"/>
              <a:t>självskadar</a:t>
            </a:r>
            <a:r>
              <a:rPr lang="sv-SE" dirty="0"/>
              <a:t> och varför?</a:t>
            </a:r>
          </a:p>
          <a:p>
            <a:pPr>
              <a:buFont typeface="Arial" panose="020B0604020202020204" pitchFamily="34" charset="0"/>
              <a:buChar char="•"/>
            </a:pPr>
            <a:r>
              <a:rPr lang="sv-SE" dirty="0"/>
              <a:t>Bemötande av människor med självskadebeteende</a:t>
            </a:r>
          </a:p>
          <a:p>
            <a:pPr>
              <a:buFont typeface="Arial" panose="020B0604020202020204" pitchFamily="34" charset="0"/>
              <a:buChar char="•"/>
            </a:pPr>
            <a:r>
              <a:rPr lang="sv-SE" dirty="0"/>
              <a:t>Hur kan vi samarbeta?</a:t>
            </a:r>
          </a:p>
        </p:txBody>
      </p:sp>
      <p:sp>
        <p:nvSpPr>
          <p:cNvPr id="6" name="Rubrik 5">
            <a:extLst>
              <a:ext uri="{FF2B5EF4-FFF2-40B4-BE49-F238E27FC236}">
                <a16:creationId xmlns:a16="http://schemas.microsoft.com/office/drawing/2014/main" id="{4C7B6C47-CE4B-42CB-8225-4CC31C4E594A}"/>
              </a:ext>
            </a:extLst>
          </p:cNvPr>
          <p:cNvSpPr>
            <a:spLocks noGrp="1"/>
          </p:cNvSpPr>
          <p:nvPr>
            <p:ph type="title"/>
          </p:nvPr>
        </p:nvSpPr>
        <p:spPr/>
        <p:txBody>
          <a:bodyPr/>
          <a:lstStyle/>
          <a:p>
            <a:r>
              <a:rPr lang="sv-SE" dirty="0"/>
              <a:t>Dagens möte</a:t>
            </a:r>
          </a:p>
        </p:txBody>
      </p:sp>
    </p:spTree>
    <p:extLst>
      <p:ext uri="{BB962C8B-B14F-4D97-AF65-F5344CB8AC3E}">
        <p14:creationId xmlns:p14="http://schemas.microsoft.com/office/powerpoint/2010/main" val="196843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76C1DAE9-BEB7-46F3-B4FE-F88417BA916C}"/>
              </a:ext>
            </a:extLst>
          </p:cNvPr>
          <p:cNvSpPr>
            <a:spLocks noGrp="1"/>
          </p:cNvSpPr>
          <p:nvPr>
            <p:ph type="body" sz="quarter" idx="13"/>
          </p:nvPr>
        </p:nvSpPr>
        <p:spPr/>
        <p:txBody>
          <a:bodyPr>
            <a:normAutofit fontScale="85000" lnSpcReduction="20000"/>
          </a:bodyPr>
          <a:lstStyle/>
          <a:p>
            <a:pPr>
              <a:buFont typeface="Arial" panose="020B0604020202020204" pitchFamily="34" charset="0"/>
              <a:buChar char="•"/>
            </a:pPr>
            <a:r>
              <a:rPr lang="sv-SE" dirty="0"/>
              <a:t>Julia Fosstveit, enhetschef</a:t>
            </a:r>
          </a:p>
          <a:p>
            <a:pPr>
              <a:buFont typeface="Arial" panose="020B0604020202020204" pitchFamily="34" charset="0"/>
              <a:buChar char="•"/>
            </a:pPr>
            <a:r>
              <a:rPr lang="sv-SE" dirty="0"/>
              <a:t>Helena Wikström, medicinsk sekreterare</a:t>
            </a:r>
          </a:p>
          <a:p>
            <a:pPr>
              <a:buFont typeface="Arial" panose="020B0604020202020204" pitchFamily="34" charset="0"/>
              <a:buChar char="•"/>
            </a:pPr>
            <a:r>
              <a:rPr lang="sv-SE" dirty="0"/>
              <a:t>Maria Flodin, leg. Specialistsjuksköterska i psykiatrin, steg 1 KBT och DBT</a:t>
            </a:r>
          </a:p>
          <a:p>
            <a:pPr>
              <a:buFont typeface="Arial" panose="020B0604020202020204" pitchFamily="34" charset="0"/>
              <a:buChar char="•"/>
            </a:pPr>
            <a:r>
              <a:rPr lang="sv-SE" dirty="0"/>
              <a:t>Helena Rhönnstad, skötare, steg 1 KBT och DBT</a:t>
            </a:r>
          </a:p>
          <a:p>
            <a:pPr>
              <a:buFont typeface="Arial" panose="020B0604020202020204" pitchFamily="34" charset="0"/>
              <a:buChar char="•"/>
            </a:pPr>
            <a:r>
              <a:rPr lang="sv-SE" dirty="0"/>
              <a:t>Olof Bäckman, leg. psykolog</a:t>
            </a:r>
          </a:p>
          <a:p>
            <a:pPr>
              <a:buFont typeface="Arial" panose="020B0604020202020204" pitchFamily="34" charset="0"/>
              <a:buChar char="•"/>
            </a:pPr>
            <a:r>
              <a:rPr lang="sv-SE" dirty="0"/>
              <a:t>Anette Ekström, skötare</a:t>
            </a:r>
          </a:p>
          <a:p>
            <a:pPr>
              <a:buFont typeface="Arial" panose="020B0604020202020204" pitchFamily="34" charset="0"/>
              <a:buChar char="•"/>
            </a:pPr>
            <a:r>
              <a:rPr lang="sv-SE" dirty="0"/>
              <a:t>Lovisa Nilsson, arbetsterapeut</a:t>
            </a:r>
          </a:p>
          <a:p>
            <a:pPr>
              <a:buFont typeface="Arial" panose="020B0604020202020204" pitchFamily="34" charset="0"/>
              <a:buChar char="•"/>
            </a:pPr>
            <a:r>
              <a:rPr lang="sv-SE" dirty="0"/>
              <a:t>Sara Bertling Ljungkvist, kurator</a:t>
            </a:r>
          </a:p>
          <a:p>
            <a:pPr>
              <a:buFont typeface="Arial" panose="020B0604020202020204" pitchFamily="34" charset="0"/>
              <a:buChar char="•"/>
            </a:pPr>
            <a:r>
              <a:rPr lang="sv-SE" dirty="0"/>
              <a:t>Felix Finnström, PTP-psykolog</a:t>
            </a:r>
          </a:p>
        </p:txBody>
      </p:sp>
      <p:sp>
        <p:nvSpPr>
          <p:cNvPr id="3" name="Rubrik 2">
            <a:extLst>
              <a:ext uri="{FF2B5EF4-FFF2-40B4-BE49-F238E27FC236}">
                <a16:creationId xmlns:a16="http://schemas.microsoft.com/office/drawing/2014/main" id="{94C5DF4E-917A-490C-9AF7-9F5ADDAF8F30}"/>
              </a:ext>
            </a:extLst>
          </p:cNvPr>
          <p:cNvSpPr>
            <a:spLocks noGrp="1"/>
          </p:cNvSpPr>
          <p:nvPr>
            <p:ph type="title"/>
          </p:nvPr>
        </p:nvSpPr>
        <p:spPr/>
        <p:txBody>
          <a:bodyPr/>
          <a:lstStyle/>
          <a:p>
            <a:r>
              <a:rPr lang="sv-SE" dirty="0"/>
              <a:t>Inre teamet</a:t>
            </a:r>
          </a:p>
        </p:txBody>
      </p:sp>
      <p:sp>
        <p:nvSpPr>
          <p:cNvPr id="4" name="Platshållare för datum 3">
            <a:extLst>
              <a:ext uri="{FF2B5EF4-FFF2-40B4-BE49-F238E27FC236}">
                <a16:creationId xmlns:a16="http://schemas.microsoft.com/office/drawing/2014/main" id="{88696F79-9500-45E7-860E-AC19329A978E}"/>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CFD14B10-5C26-4AD7-92BD-34DD2EF156D5}"/>
              </a:ext>
            </a:extLst>
          </p:cNvPr>
          <p:cNvSpPr>
            <a:spLocks noGrp="1"/>
          </p:cNvSpPr>
          <p:nvPr>
            <p:ph type="sldNum" sz="quarter" idx="16"/>
          </p:nvPr>
        </p:nvSpPr>
        <p:spPr/>
        <p:txBody>
          <a:bodyPr/>
          <a:lstStyle/>
          <a:p>
            <a:fld id="{B6F15528-21DE-4FAA-801E-634DDDAF4B2B}" type="slidenum">
              <a:rPr lang="sv-SE" smtClean="0"/>
              <a:pPr/>
              <a:t>3</a:t>
            </a:fld>
            <a:endParaRPr lang="sv-SE" dirty="0"/>
          </a:p>
        </p:txBody>
      </p:sp>
    </p:spTree>
    <p:extLst>
      <p:ext uri="{BB962C8B-B14F-4D97-AF65-F5344CB8AC3E}">
        <p14:creationId xmlns:p14="http://schemas.microsoft.com/office/powerpoint/2010/main" val="201248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CCA41F98-D7F4-4220-B423-B9F272BDD960}"/>
              </a:ext>
            </a:extLst>
          </p:cNvPr>
          <p:cNvSpPr>
            <a:spLocks noGrp="1"/>
          </p:cNvSpPr>
          <p:nvPr>
            <p:ph type="title"/>
          </p:nvPr>
        </p:nvSpPr>
        <p:spPr/>
        <p:txBody>
          <a:bodyPr/>
          <a:lstStyle/>
          <a:p>
            <a:r>
              <a:rPr lang="sv-SE" dirty="0"/>
              <a:t>Vad har ni för behov kring självskadebeteende?​</a:t>
            </a:r>
          </a:p>
        </p:txBody>
      </p:sp>
      <p:sp>
        <p:nvSpPr>
          <p:cNvPr id="4" name="Platshållare för datum 3">
            <a:extLst>
              <a:ext uri="{FF2B5EF4-FFF2-40B4-BE49-F238E27FC236}">
                <a16:creationId xmlns:a16="http://schemas.microsoft.com/office/drawing/2014/main" id="{4AAF953C-743F-4A63-98F8-78867D2058E3}"/>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E883C7C7-8751-4CB2-B12C-8A58B1EA9566}"/>
              </a:ext>
            </a:extLst>
          </p:cNvPr>
          <p:cNvSpPr>
            <a:spLocks noGrp="1"/>
          </p:cNvSpPr>
          <p:nvPr>
            <p:ph type="sldNum" sz="quarter" idx="16"/>
          </p:nvPr>
        </p:nvSpPr>
        <p:spPr/>
        <p:txBody>
          <a:bodyPr/>
          <a:lstStyle/>
          <a:p>
            <a:fld id="{B6F15528-21DE-4FAA-801E-634DDDAF4B2B}" type="slidenum">
              <a:rPr lang="sv-SE" smtClean="0"/>
              <a:pPr/>
              <a:t>4</a:t>
            </a:fld>
            <a:endParaRPr lang="sv-SE" dirty="0"/>
          </a:p>
        </p:txBody>
      </p:sp>
      <p:pic>
        <p:nvPicPr>
          <p:cNvPr id="1030" name="Picture 6">
            <a:extLst>
              <a:ext uri="{FF2B5EF4-FFF2-40B4-BE49-F238E27FC236}">
                <a16:creationId xmlns:a16="http://schemas.microsoft.com/office/drawing/2014/main" id="{A16B4476-4FB1-4293-A76C-1F3F739F4F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8995" y="3270689"/>
            <a:ext cx="10086110" cy="6112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82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69C3CFD9-F72A-4522-A8E2-16633CB60B42}"/>
              </a:ext>
            </a:extLst>
          </p:cNvPr>
          <p:cNvSpPr>
            <a:spLocks noGrp="1"/>
          </p:cNvSpPr>
          <p:nvPr>
            <p:ph type="body" sz="quarter" idx="13"/>
          </p:nvPr>
        </p:nvSpPr>
        <p:spPr/>
        <p:txBody>
          <a:bodyPr>
            <a:normAutofit lnSpcReduction="10000"/>
          </a:bodyPr>
          <a:lstStyle/>
          <a:p>
            <a:pPr marL="0" indent="0">
              <a:buNone/>
            </a:pPr>
            <a:r>
              <a:rPr lang="sv-SE" dirty="0"/>
              <a:t>Att genom samverkan och behandling säkerställa att personer med självskadebeteende får rätt stöd, bemötande och vård.</a:t>
            </a:r>
          </a:p>
          <a:p>
            <a:pPr marL="0" indent="0">
              <a:buNone/>
            </a:pPr>
            <a:r>
              <a:rPr lang="sv-SE" dirty="0"/>
              <a:t>Teamet lokaliserat på Vuxenpsykiatriska mottagningen i Köping kan genom konsultation, vägledning och utbildning samarbeta med de verksamheter som önskar delta i projektet.</a:t>
            </a:r>
          </a:p>
          <a:p>
            <a:pPr marL="0" indent="0">
              <a:buNone/>
            </a:pPr>
            <a:r>
              <a:rPr lang="sv-SE" dirty="0"/>
              <a:t>Erbjuda en kort (12-16 veckor), intensiv, tvärprofessionell insats för självskadande unga vuxna.</a:t>
            </a:r>
          </a:p>
          <a:p>
            <a:pPr marL="0" indent="0">
              <a:buNone/>
            </a:pPr>
            <a:r>
              <a:rPr lang="sv-SE" dirty="0"/>
              <a:t>Konsultativt mot verksamheter</a:t>
            </a:r>
          </a:p>
          <a:p>
            <a:pPr marL="0" indent="0">
              <a:buNone/>
            </a:pPr>
            <a:r>
              <a:rPr lang="sv-SE" dirty="0"/>
              <a:t>Samarbete med SHEDO</a:t>
            </a:r>
          </a:p>
        </p:txBody>
      </p:sp>
      <p:sp>
        <p:nvSpPr>
          <p:cNvPr id="3" name="Rubrik 2">
            <a:extLst>
              <a:ext uri="{FF2B5EF4-FFF2-40B4-BE49-F238E27FC236}">
                <a16:creationId xmlns:a16="http://schemas.microsoft.com/office/drawing/2014/main" id="{E9665362-91EC-4E71-9BFA-34F53C215E8C}"/>
              </a:ext>
            </a:extLst>
          </p:cNvPr>
          <p:cNvSpPr>
            <a:spLocks noGrp="1"/>
          </p:cNvSpPr>
          <p:nvPr>
            <p:ph type="title"/>
          </p:nvPr>
        </p:nvSpPr>
        <p:spPr/>
        <p:txBody>
          <a:bodyPr/>
          <a:lstStyle/>
          <a:p>
            <a:r>
              <a:rPr lang="sv-SE" dirty="0"/>
              <a:t>Syfte (vad vi tänker)</a:t>
            </a:r>
          </a:p>
        </p:txBody>
      </p:sp>
      <p:sp>
        <p:nvSpPr>
          <p:cNvPr id="4" name="Platshållare för datum 3">
            <a:extLst>
              <a:ext uri="{FF2B5EF4-FFF2-40B4-BE49-F238E27FC236}">
                <a16:creationId xmlns:a16="http://schemas.microsoft.com/office/drawing/2014/main" id="{A123010C-AF17-440B-A20F-303F4689E333}"/>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93B07ECF-EBAB-41BE-9F80-8FA10B6DEF1D}"/>
              </a:ext>
            </a:extLst>
          </p:cNvPr>
          <p:cNvSpPr>
            <a:spLocks noGrp="1"/>
          </p:cNvSpPr>
          <p:nvPr>
            <p:ph type="sldNum" sz="quarter" idx="16"/>
          </p:nvPr>
        </p:nvSpPr>
        <p:spPr/>
        <p:txBody>
          <a:bodyPr/>
          <a:lstStyle/>
          <a:p>
            <a:fld id="{B6F15528-21DE-4FAA-801E-634DDDAF4B2B}" type="slidenum">
              <a:rPr lang="sv-SE" smtClean="0"/>
              <a:pPr/>
              <a:t>5</a:t>
            </a:fld>
            <a:endParaRPr lang="sv-SE" dirty="0"/>
          </a:p>
        </p:txBody>
      </p:sp>
    </p:spTree>
    <p:extLst>
      <p:ext uri="{BB962C8B-B14F-4D97-AF65-F5344CB8AC3E}">
        <p14:creationId xmlns:p14="http://schemas.microsoft.com/office/powerpoint/2010/main" val="492561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50E369C-47C8-4725-A9B6-1403C52FC670}"/>
              </a:ext>
            </a:extLst>
          </p:cNvPr>
          <p:cNvSpPr>
            <a:spLocks noGrp="1"/>
          </p:cNvSpPr>
          <p:nvPr>
            <p:ph type="body" sz="quarter" idx="13"/>
          </p:nvPr>
        </p:nvSpPr>
        <p:spPr/>
        <p:txBody>
          <a:bodyPr/>
          <a:lstStyle/>
          <a:p>
            <a:pPr>
              <a:buFont typeface="Arial" panose="020B0604020202020204" pitchFamily="34" charset="0"/>
              <a:buChar char="•"/>
            </a:pPr>
            <a:r>
              <a:rPr lang="sv-SE" dirty="0"/>
              <a:t>Direkt självskada</a:t>
            </a:r>
          </a:p>
          <a:p>
            <a:pPr>
              <a:buFont typeface="Arial" panose="020B0604020202020204" pitchFamily="34" charset="0"/>
              <a:buChar char="•"/>
            </a:pPr>
            <a:r>
              <a:rPr lang="sv-SE" dirty="0"/>
              <a:t>Indirekt självskada</a:t>
            </a:r>
          </a:p>
          <a:p>
            <a:pPr>
              <a:buFont typeface="Arial" panose="020B0604020202020204" pitchFamily="34" charset="0"/>
              <a:buChar char="•"/>
            </a:pPr>
            <a:r>
              <a:rPr lang="sv-SE" dirty="0"/>
              <a:t>Med och utan suicidal avsikt</a:t>
            </a:r>
          </a:p>
          <a:p>
            <a:pPr>
              <a:buFont typeface="Arial" panose="020B0604020202020204" pitchFamily="34" charset="0"/>
              <a:buChar char="•"/>
            </a:pPr>
            <a:r>
              <a:rPr lang="sv-SE" dirty="0"/>
              <a:t>Självdestruktivitet och självsabotage</a:t>
            </a:r>
          </a:p>
          <a:p>
            <a:pPr>
              <a:buFont typeface="Arial" panose="020B0604020202020204" pitchFamily="34" charset="0"/>
              <a:buChar char="•"/>
            </a:pPr>
            <a:r>
              <a:rPr lang="sv-SE" dirty="0"/>
              <a:t>Vart går gränsen?</a:t>
            </a:r>
          </a:p>
        </p:txBody>
      </p:sp>
      <p:sp>
        <p:nvSpPr>
          <p:cNvPr id="3" name="Rubrik 2">
            <a:extLst>
              <a:ext uri="{FF2B5EF4-FFF2-40B4-BE49-F238E27FC236}">
                <a16:creationId xmlns:a16="http://schemas.microsoft.com/office/drawing/2014/main" id="{436916E9-9736-4D5E-82B8-380B7AC96B0C}"/>
              </a:ext>
            </a:extLst>
          </p:cNvPr>
          <p:cNvSpPr>
            <a:spLocks noGrp="1"/>
          </p:cNvSpPr>
          <p:nvPr>
            <p:ph type="title"/>
          </p:nvPr>
        </p:nvSpPr>
        <p:spPr/>
        <p:txBody>
          <a:bodyPr/>
          <a:lstStyle/>
          <a:p>
            <a:r>
              <a:rPr lang="sv-SE" dirty="0"/>
              <a:t>Vad är självskada?</a:t>
            </a:r>
          </a:p>
        </p:txBody>
      </p:sp>
      <p:sp>
        <p:nvSpPr>
          <p:cNvPr id="4" name="Platshållare för datum 3">
            <a:extLst>
              <a:ext uri="{FF2B5EF4-FFF2-40B4-BE49-F238E27FC236}">
                <a16:creationId xmlns:a16="http://schemas.microsoft.com/office/drawing/2014/main" id="{847F0ADA-525C-4D20-B7A1-A665997BE0C8}"/>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641480E3-D656-43FE-A758-2C4C14099D30}"/>
              </a:ext>
            </a:extLst>
          </p:cNvPr>
          <p:cNvSpPr>
            <a:spLocks noGrp="1"/>
          </p:cNvSpPr>
          <p:nvPr>
            <p:ph type="sldNum" sz="quarter" idx="16"/>
          </p:nvPr>
        </p:nvSpPr>
        <p:spPr/>
        <p:txBody>
          <a:bodyPr/>
          <a:lstStyle/>
          <a:p>
            <a:fld id="{B6F15528-21DE-4FAA-801E-634DDDAF4B2B}" type="slidenum">
              <a:rPr lang="sv-SE" smtClean="0"/>
              <a:pPr/>
              <a:t>6</a:t>
            </a:fld>
            <a:endParaRPr lang="sv-SE" dirty="0"/>
          </a:p>
        </p:txBody>
      </p:sp>
      <p:graphicFrame>
        <p:nvGraphicFramePr>
          <p:cNvPr id="8" name="Diagram 7">
            <a:extLst>
              <a:ext uri="{FF2B5EF4-FFF2-40B4-BE49-F238E27FC236}">
                <a16:creationId xmlns:a16="http://schemas.microsoft.com/office/drawing/2014/main" id="{57213FE6-4EAC-4BAF-8D6F-662FBC5CFFE7}"/>
              </a:ext>
            </a:extLst>
          </p:cNvPr>
          <p:cNvGraphicFramePr/>
          <p:nvPr>
            <p:extLst>
              <p:ext uri="{D42A27DB-BD31-4B8C-83A1-F6EECF244321}">
                <p14:modId xmlns:p14="http://schemas.microsoft.com/office/powerpoint/2010/main" val="3076494235"/>
              </p:ext>
            </p:extLst>
          </p:nvPr>
        </p:nvGraphicFramePr>
        <p:xfrm>
          <a:off x="9836026" y="1187011"/>
          <a:ext cx="10081120" cy="7869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5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6E86827-D1EF-43EC-845F-EB05B59DB314}"/>
              </a:ext>
            </a:extLst>
          </p:cNvPr>
          <p:cNvSpPr>
            <a:spLocks noGrp="1"/>
          </p:cNvSpPr>
          <p:nvPr>
            <p:ph type="body" sz="quarter" idx="13"/>
          </p:nvPr>
        </p:nvSpPr>
        <p:spPr/>
        <p:txBody>
          <a:bodyPr/>
          <a:lstStyle/>
          <a:p>
            <a:pPr>
              <a:buFont typeface="Arial" panose="020B0604020202020204" pitchFamily="34" charset="0"/>
              <a:buChar char="•"/>
            </a:pPr>
            <a:r>
              <a:rPr lang="sv-SE" dirty="0"/>
              <a:t>Många olika personer </a:t>
            </a:r>
            <a:r>
              <a:rPr lang="sv-SE" dirty="0" err="1"/>
              <a:t>självskadar</a:t>
            </a:r>
            <a:r>
              <a:rPr lang="sv-SE" dirty="0"/>
              <a:t> av många olika anledningar</a:t>
            </a:r>
          </a:p>
          <a:p>
            <a:pPr>
              <a:buFont typeface="Arial" panose="020B0604020202020204" pitchFamily="34" charset="0"/>
              <a:buChar char="•"/>
            </a:pPr>
            <a:r>
              <a:rPr lang="sv-SE" dirty="0"/>
              <a:t>Psykisk ohälsa</a:t>
            </a:r>
          </a:p>
          <a:p>
            <a:pPr>
              <a:buFont typeface="Arial" panose="020B0604020202020204" pitchFamily="34" charset="0"/>
              <a:buChar char="•"/>
            </a:pPr>
            <a:r>
              <a:rPr lang="sv-SE" dirty="0"/>
              <a:t>EIPS </a:t>
            </a:r>
          </a:p>
          <a:p>
            <a:pPr>
              <a:buFont typeface="Arial" panose="020B0604020202020204" pitchFamily="34" charset="0"/>
              <a:buChar char="•"/>
            </a:pPr>
            <a:r>
              <a:rPr lang="sv-SE" dirty="0"/>
              <a:t>Depression, Ångest</a:t>
            </a:r>
          </a:p>
          <a:p>
            <a:pPr>
              <a:buFont typeface="Arial" panose="020B0604020202020204" pitchFamily="34" charset="0"/>
              <a:buChar char="•"/>
            </a:pPr>
            <a:r>
              <a:rPr lang="sv-SE" dirty="0"/>
              <a:t>Ätstörning</a:t>
            </a:r>
          </a:p>
          <a:p>
            <a:pPr>
              <a:buFont typeface="Arial" panose="020B0604020202020204" pitchFamily="34" charset="0"/>
              <a:buChar char="•"/>
            </a:pPr>
            <a:r>
              <a:rPr lang="sv-SE" dirty="0"/>
              <a:t>PTSD</a:t>
            </a:r>
          </a:p>
          <a:p>
            <a:pPr>
              <a:buFont typeface="Arial" panose="020B0604020202020204" pitchFamily="34" charset="0"/>
              <a:buChar char="•"/>
            </a:pPr>
            <a:r>
              <a:rPr lang="sv-SE" dirty="0"/>
              <a:t>Neuropsykiatriska funktionsvariationer spelar roll</a:t>
            </a:r>
          </a:p>
        </p:txBody>
      </p:sp>
      <p:sp>
        <p:nvSpPr>
          <p:cNvPr id="3" name="Rubrik 2">
            <a:extLst>
              <a:ext uri="{FF2B5EF4-FFF2-40B4-BE49-F238E27FC236}">
                <a16:creationId xmlns:a16="http://schemas.microsoft.com/office/drawing/2014/main" id="{0932F11A-55E1-4012-98E6-51136FACD470}"/>
              </a:ext>
            </a:extLst>
          </p:cNvPr>
          <p:cNvSpPr>
            <a:spLocks noGrp="1"/>
          </p:cNvSpPr>
          <p:nvPr>
            <p:ph type="title"/>
          </p:nvPr>
        </p:nvSpPr>
        <p:spPr/>
        <p:txBody>
          <a:bodyPr/>
          <a:lstStyle/>
          <a:p>
            <a:r>
              <a:rPr lang="sv-SE" dirty="0"/>
              <a:t>Vilka </a:t>
            </a:r>
            <a:r>
              <a:rPr lang="sv-SE" dirty="0" err="1"/>
              <a:t>självskadar</a:t>
            </a:r>
            <a:r>
              <a:rPr lang="sv-SE" dirty="0"/>
              <a:t>?</a:t>
            </a:r>
          </a:p>
        </p:txBody>
      </p:sp>
      <p:sp>
        <p:nvSpPr>
          <p:cNvPr id="4" name="Platshållare för datum 3">
            <a:extLst>
              <a:ext uri="{FF2B5EF4-FFF2-40B4-BE49-F238E27FC236}">
                <a16:creationId xmlns:a16="http://schemas.microsoft.com/office/drawing/2014/main" id="{FADB92F6-81EA-414D-B367-CA85E0136A0D}"/>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210D04E7-E3B3-4A40-8560-3722F5D90245}"/>
              </a:ext>
            </a:extLst>
          </p:cNvPr>
          <p:cNvSpPr>
            <a:spLocks noGrp="1"/>
          </p:cNvSpPr>
          <p:nvPr>
            <p:ph type="sldNum" sz="quarter" idx="16"/>
          </p:nvPr>
        </p:nvSpPr>
        <p:spPr/>
        <p:txBody>
          <a:bodyPr/>
          <a:lstStyle/>
          <a:p>
            <a:fld id="{B6F15528-21DE-4FAA-801E-634DDDAF4B2B}" type="slidenum">
              <a:rPr lang="sv-SE" smtClean="0"/>
              <a:pPr/>
              <a:t>7</a:t>
            </a:fld>
            <a:endParaRPr lang="sv-SE" dirty="0"/>
          </a:p>
        </p:txBody>
      </p:sp>
    </p:spTree>
    <p:extLst>
      <p:ext uri="{BB962C8B-B14F-4D97-AF65-F5344CB8AC3E}">
        <p14:creationId xmlns:p14="http://schemas.microsoft.com/office/powerpoint/2010/main" val="3819515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EBA694A-C09F-49FE-8E37-4A2C767B9B0A}"/>
              </a:ext>
            </a:extLst>
          </p:cNvPr>
          <p:cNvSpPr>
            <a:spLocks noGrp="1"/>
          </p:cNvSpPr>
          <p:nvPr>
            <p:ph type="body" sz="quarter" idx="13"/>
          </p:nvPr>
        </p:nvSpPr>
        <p:spPr/>
        <p:txBody>
          <a:bodyPr>
            <a:normAutofit fontScale="77500" lnSpcReduction="20000"/>
          </a:bodyPr>
          <a:lstStyle/>
          <a:p>
            <a:r>
              <a:rPr lang="sv-SE" dirty="0"/>
              <a:t>Hur många </a:t>
            </a:r>
            <a:r>
              <a:rPr lang="sv-SE" dirty="0" err="1"/>
              <a:t>självskadar</a:t>
            </a:r>
            <a:r>
              <a:rPr lang="sv-SE" dirty="0"/>
              <a:t>? Olika data.</a:t>
            </a:r>
          </a:p>
          <a:p>
            <a:r>
              <a:rPr lang="sv-SE" dirty="0"/>
              <a:t>1 av 25 vuxna (</a:t>
            </a:r>
            <a:r>
              <a:rPr lang="sv-SE" dirty="0" err="1"/>
              <a:t>Klonsky</a:t>
            </a:r>
            <a:r>
              <a:rPr lang="sv-SE" dirty="0"/>
              <a:t>, </a:t>
            </a:r>
            <a:r>
              <a:rPr lang="sv-SE" dirty="0" err="1"/>
              <a:t>Oltmanns</a:t>
            </a:r>
            <a:r>
              <a:rPr lang="sv-SE" dirty="0"/>
              <a:t> &amp; </a:t>
            </a:r>
            <a:r>
              <a:rPr lang="sv-SE" dirty="0" err="1"/>
              <a:t>Turkheimer</a:t>
            </a:r>
            <a:r>
              <a:rPr lang="sv-SE" dirty="0"/>
              <a:t>, 2003)</a:t>
            </a:r>
          </a:p>
          <a:p>
            <a:r>
              <a:rPr lang="sv-SE" dirty="0"/>
              <a:t>1 av 10 niondeklassare (Brunner et al., 2007)</a:t>
            </a:r>
          </a:p>
          <a:p>
            <a:r>
              <a:rPr lang="sv-SE" dirty="0"/>
              <a:t>17% av tonåringar, 13% av unga vuxna, 5% av vuxna (</a:t>
            </a:r>
            <a:r>
              <a:rPr lang="sv-SE" dirty="0" err="1"/>
              <a:t>Swannell</a:t>
            </a:r>
            <a:r>
              <a:rPr lang="sv-SE" dirty="0"/>
              <a:t> et al., 2014)</a:t>
            </a:r>
          </a:p>
          <a:p>
            <a:r>
              <a:rPr lang="sv-SE" dirty="0"/>
              <a:t>De som någon gång varit inlagda i samband med självskada har 10 gånger högre risk att begå självmord (Runeson, Haglund, Lichtenstein &amp; </a:t>
            </a:r>
            <a:r>
              <a:rPr lang="sv-SE" dirty="0" err="1"/>
              <a:t>Tidemalm</a:t>
            </a:r>
            <a:r>
              <a:rPr lang="sv-SE" dirty="0"/>
              <a:t>, 2016)</a:t>
            </a:r>
          </a:p>
          <a:p>
            <a:r>
              <a:rPr lang="sv-SE" dirty="0"/>
              <a:t>Ungefär 84% av de som blir inlagda i samband med självskada har psykiatriska diagnoser (depression, ångestdiagnoser, substansbruk). Ungefär 28% har personlighetssyndrom (</a:t>
            </a:r>
            <a:r>
              <a:rPr lang="sv-SE" dirty="0" err="1"/>
              <a:t>Hawton</a:t>
            </a:r>
            <a:r>
              <a:rPr lang="sv-SE" dirty="0"/>
              <a:t>, Saunders, </a:t>
            </a:r>
            <a:r>
              <a:rPr lang="sv-SE" dirty="0" err="1"/>
              <a:t>Topiwala</a:t>
            </a:r>
            <a:r>
              <a:rPr lang="sv-SE" dirty="0"/>
              <a:t> &amp; </a:t>
            </a:r>
            <a:r>
              <a:rPr lang="sv-SE" dirty="0" err="1"/>
              <a:t>Haw</a:t>
            </a:r>
            <a:r>
              <a:rPr lang="sv-SE" dirty="0"/>
              <a:t>, 2013).</a:t>
            </a:r>
          </a:p>
          <a:p>
            <a:r>
              <a:rPr lang="sv-SE" dirty="0"/>
              <a:t>50-75% av de som </a:t>
            </a:r>
            <a:r>
              <a:rPr lang="sv-SE" dirty="0" err="1"/>
              <a:t>självskadar</a:t>
            </a:r>
            <a:r>
              <a:rPr lang="sv-SE" dirty="0"/>
              <a:t> är kvinnor.</a:t>
            </a:r>
          </a:p>
          <a:p>
            <a:r>
              <a:rPr lang="sv-SE" dirty="0"/>
              <a:t>Tydligt förhöjd risk för HBTQ-personer (Liu et al., 2019)</a:t>
            </a:r>
          </a:p>
          <a:p>
            <a:endParaRPr lang="sv-SE" dirty="0"/>
          </a:p>
        </p:txBody>
      </p:sp>
      <p:sp>
        <p:nvSpPr>
          <p:cNvPr id="3" name="Rubrik 2">
            <a:extLst>
              <a:ext uri="{FF2B5EF4-FFF2-40B4-BE49-F238E27FC236}">
                <a16:creationId xmlns:a16="http://schemas.microsoft.com/office/drawing/2014/main" id="{962975E9-5E3D-4500-84DA-A736E9BBFA24}"/>
              </a:ext>
            </a:extLst>
          </p:cNvPr>
          <p:cNvSpPr>
            <a:spLocks noGrp="1"/>
          </p:cNvSpPr>
          <p:nvPr>
            <p:ph type="title"/>
          </p:nvPr>
        </p:nvSpPr>
        <p:spPr/>
        <p:txBody>
          <a:bodyPr/>
          <a:lstStyle/>
          <a:p>
            <a:r>
              <a:rPr lang="sv-SE" dirty="0"/>
              <a:t>Vad vet vi om de som </a:t>
            </a:r>
            <a:r>
              <a:rPr lang="sv-SE" dirty="0" err="1"/>
              <a:t>självskadar</a:t>
            </a:r>
            <a:r>
              <a:rPr lang="sv-SE" dirty="0"/>
              <a:t>?</a:t>
            </a:r>
          </a:p>
        </p:txBody>
      </p:sp>
      <p:sp>
        <p:nvSpPr>
          <p:cNvPr id="4" name="Platshållare för datum 3">
            <a:extLst>
              <a:ext uri="{FF2B5EF4-FFF2-40B4-BE49-F238E27FC236}">
                <a16:creationId xmlns:a16="http://schemas.microsoft.com/office/drawing/2014/main" id="{20AC9AE1-76E0-4832-A9AB-3A381FCB322B}"/>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423208EC-99AE-45A3-AFA4-D4D0FC08FF4B}"/>
              </a:ext>
            </a:extLst>
          </p:cNvPr>
          <p:cNvSpPr>
            <a:spLocks noGrp="1"/>
          </p:cNvSpPr>
          <p:nvPr>
            <p:ph type="sldNum" sz="quarter" idx="16"/>
          </p:nvPr>
        </p:nvSpPr>
        <p:spPr/>
        <p:txBody>
          <a:bodyPr/>
          <a:lstStyle/>
          <a:p>
            <a:fld id="{B6F15528-21DE-4FAA-801E-634DDDAF4B2B}" type="slidenum">
              <a:rPr lang="sv-SE" smtClean="0"/>
              <a:pPr/>
              <a:t>8</a:t>
            </a:fld>
            <a:endParaRPr lang="sv-SE" dirty="0"/>
          </a:p>
        </p:txBody>
      </p:sp>
    </p:spTree>
    <p:extLst>
      <p:ext uri="{BB962C8B-B14F-4D97-AF65-F5344CB8AC3E}">
        <p14:creationId xmlns:p14="http://schemas.microsoft.com/office/powerpoint/2010/main" val="191820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BD1DBC1B-7631-45EE-BDC4-4141F3FF70FA}"/>
              </a:ext>
            </a:extLst>
          </p:cNvPr>
          <p:cNvSpPr>
            <a:spLocks noGrp="1"/>
          </p:cNvSpPr>
          <p:nvPr>
            <p:ph type="body" sz="quarter" idx="13"/>
          </p:nvPr>
        </p:nvSpPr>
        <p:spPr/>
        <p:txBody>
          <a:bodyPr/>
          <a:lstStyle/>
          <a:p>
            <a:pPr>
              <a:buFont typeface="Arial" panose="020B0604020202020204" pitchFamily="34" charset="0"/>
              <a:buChar char="•"/>
            </a:pPr>
            <a:r>
              <a:rPr lang="sv-SE" dirty="0"/>
              <a:t>Av flera anledningar</a:t>
            </a:r>
          </a:p>
          <a:p>
            <a:pPr>
              <a:buFont typeface="Arial" panose="020B0604020202020204" pitchFamily="34" charset="0"/>
              <a:buChar char="•"/>
            </a:pPr>
            <a:r>
              <a:rPr lang="sv-SE" dirty="0"/>
              <a:t>Inlärt beteende</a:t>
            </a:r>
          </a:p>
          <a:p>
            <a:pPr>
              <a:buFont typeface="Arial" panose="020B0604020202020204" pitchFamily="34" charset="0"/>
              <a:buChar char="•"/>
            </a:pPr>
            <a:r>
              <a:rPr lang="sv-SE" dirty="0"/>
              <a:t>Vad är funktionen?</a:t>
            </a:r>
          </a:p>
          <a:p>
            <a:pPr>
              <a:buFont typeface="Arial" panose="020B0604020202020204" pitchFamily="34" charset="0"/>
              <a:buChar char="•"/>
            </a:pPr>
            <a:r>
              <a:rPr lang="sv-SE" dirty="0"/>
              <a:t>Känsloreglerande</a:t>
            </a:r>
          </a:p>
          <a:p>
            <a:pPr>
              <a:buFont typeface="Arial" panose="020B0604020202020204" pitchFamily="34" charset="0"/>
              <a:buChar char="•"/>
            </a:pPr>
            <a:r>
              <a:rPr lang="sv-SE" dirty="0"/>
              <a:t>Positiv- och negativ förstärkning</a:t>
            </a:r>
          </a:p>
          <a:p>
            <a:pPr>
              <a:buFont typeface="Arial" panose="020B0604020202020204" pitchFamily="34" charset="0"/>
              <a:buChar char="•"/>
            </a:pPr>
            <a:r>
              <a:rPr lang="sv-SE" dirty="0"/>
              <a:t>Den bästa strategin tillgänglig</a:t>
            </a:r>
          </a:p>
        </p:txBody>
      </p:sp>
      <p:sp>
        <p:nvSpPr>
          <p:cNvPr id="3" name="Rubrik 2">
            <a:extLst>
              <a:ext uri="{FF2B5EF4-FFF2-40B4-BE49-F238E27FC236}">
                <a16:creationId xmlns:a16="http://schemas.microsoft.com/office/drawing/2014/main" id="{C84B7F06-10DE-4CAD-9A3C-3BE83D2EC8DB}"/>
              </a:ext>
            </a:extLst>
          </p:cNvPr>
          <p:cNvSpPr>
            <a:spLocks noGrp="1"/>
          </p:cNvSpPr>
          <p:nvPr>
            <p:ph type="title"/>
          </p:nvPr>
        </p:nvSpPr>
        <p:spPr/>
        <p:txBody>
          <a:bodyPr/>
          <a:lstStyle/>
          <a:p>
            <a:r>
              <a:rPr lang="sv-SE" dirty="0"/>
              <a:t>Varför </a:t>
            </a:r>
            <a:r>
              <a:rPr lang="sv-SE" dirty="0" err="1"/>
              <a:t>självskadar</a:t>
            </a:r>
            <a:r>
              <a:rPr lang="sv-SE" dirty="0"/>
              <a:t> människor?</a:t>
            </a:r>
          </a:p>
        </p:txBody>
      </p:sp>
      <p:sp>
        <p:nvSpPr>
          <p:cNvPr id="4" name="Platshållare för datum 3">
            <a:extLst>
              <a:ext uri="{FF2B5EF4-FFF2-40B4-BE49-F238E27FC236}">
                <a16:creationId xmlns:a16="http://schemas.microsoft.com/office/drawing/2014/main" id="{4DF20874-5E19-49AC-845B-4A6AC324B339}"/>
              </a:ext>
            </a:extLst>
          </p:cNvPr>
          <p:cNvSpPr>
            <a:spLocks noGrp="1"/>
          </p:cNvSpPr>
          <p:nvPr>
            <p:ph type="dt" sz="half" idx="14"/>
          </p:nvPr>
        </p:nvSpPr>
        <p:spPr/>
        <p:txBody>
          <a:bodyPr/>
          <a:lstStyle/>
          <a:p>
            <a:fld id="{995C967C-67C7-4621-A3F4-421FC821AE41}" type="datetime1">
              <a:rPr lang="sv-SE" smtClean="0"/>
              <a:t>2023-02-17</a:t>
            </a:fld>
            <a:endParaRPr lang="en-US" dirty="0"/>
          </a:p>
        </p:txBody>
      </p:sp>
      <p:sp>
        <p:nvSpPr>
          <p:cNvPr id="5" name="Platshållare för bildnummer 4">
            <a:extLst>
              <a:ext uri="{FF2B5EF4-FFF2-40B4-BE49-F238E27FC236}">
                <a16:creationId xmlns:a16="http://schemas.microsoft.com/office/drawing/2014/main" id="{B579B57D-F0CB-408E-8282-BBCA1C0F7CB4}"/>
              </a:ext>
            </a:extLst>
          </p:cNvPr>
          <p:cNvSpPr>
            <a:spLocks noGrp="1"/>
          </p:cNvSpPr>
          <p:nvPr>
            <p:ph type="sldNum" sz="quarter" idx="16"/>
          </p:nvPr>
        </p:nvSpPr>
        <p:spPr/>
        <p:txBody>
          <a:bodyPr/>
          <a:lstStyle/>
          <a:p>
            <a:fld id="{B6F15528-21DE-4FAA-801E-634DDDAF4B2B}" type="slidenum">
              <a:rPr lang="sv-SE" smtClean="0"/>
              <a:pPr/>
              <a:t>9</a:t>
            </a:fld>
            <a:endParaRPr lang="sv-SE" dirty="0"/>
          </a:p>
        </p:txBody>
      </p:sp>
    </p:spTree>
    <p:extLst>
      <p:ext uri="{BB962C8B-B14F-4D97-AF65-F5344CB8AC3E}">
        <p14:creationId xmlns:p14="http://schemas.microsoft.com/office/powerpoint/2010/main" val="313846092"/>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0039DAB0-7D38-4811-8BB1-C6C4965A58F0}"/>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2459BC67-DD28-465A-A611-64CAAD410A4A}"/>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1DFD5B49DF39E44833AD0D4F29574A8" ma:contentTypeVersion="7" ma:contentTypeDescription="Skapa ett nytt dokument." ma:contentTypeScope="" ma:versionID="0db85d6de6b603da5c02d6a6af4420f9">
  <xsd:schema xmlns:xsd="http://www.w3.org/2001/XMLSchema" xmlns:xs="http://www.w3.org/2001/XMLSchema" xmlns:p="http://schemas.microsoft.com/office/2006/metadata/properties" xmlns:ns1="http://schemas.microsoft.com/sharepoint/v3" xmlns:ns2="4eef37af-d196-4c77-8e83-69dd09245f3f" xmlns:ns3="24c22658-24ca-408a-8e20-e0a64f4d13bf" targetNamespace="http://schemas.microsoft.com/office/2006/metadata/properties" ma:root="true" ma:fieldsID="9d6b08a3420b617d070d102f63fcc43d" ns1:_="" ns2:_="" ns3:_="">
    <xsd:import namespace="http://schemas.microsoft.com/sharepoint/v3"/>
    <xsd:import namespace="4eef37af-d196-4c77-8e83-69dd09245f3f"/>
    <xsd:import namespace="24c22658-24ca-408a-8e20-e0a64f4d13bf"/>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hidden="true" ma:internalName="PublishingStartDat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ef37af-d196-4c77-8e83-69dd09245f3f" elementFormDefault="qualified">
    <xsd:import namespace="http://schemas.microsoft.com/office/2006/documentManagement/types"/>
    <xsd:import namespace="http://schemas.microsoft.com/office/infopath/2007/PartnerControls"/>
    <xsd:element name="SharedWithUsers" ma:index="10"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description="" ma:internalName="SharedWithDetails" ma:readOnly="true">
      <xsd:simpleType>
        <xsd:restriction base="dms:Note">
          <xsd:maxLength value="255"/>
        </xsd:restriction>
      </xsd:simpleType>
    </xsd:element>
    <xsd:element name="LastSharedByUser" ma:index="12" nillable="true" ma:displayName="Senast delad per användare" ma:description="" ma:internalName="LastSharedByUser" ma:readOnly="true">
      <xsd:simpleType>
        <xsd:restriction base="dms:Note">
          <xsd:maxLength value="255"/>
        </xsd:restriction>
      </xsd:simpleType>
    </xsd:element>
    <xsd:element name="LastSharedByTime" ma:index="13" nillable="true" ma:displayName="Senast delad per tid"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4c22658-24ca-408a-8e20-e0a64f4d13bf"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298639-A577-4F3F-91F2-8D6ABE55571D}">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5DC46FD9-B4F7-47A4-B7F9-2EAEA2D2F6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ef37af-d196-4c77-8e83-69dd09245f3f"/>
    <ds:schemaRef ds:uri="24c22658-24ca-408a-8e20-e0a64f4d13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41836F-050D-448E-A7B6-564A2A1A1F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Region_Västmanland</Template>
  <TotalTime>759</TotalTime>
  <Words>946</Words>
  <Application>Microsoft Office PowerPoint</Application>
  <PresentationFormat>Anpassad</PresentationFormat>
  <Paragraphs>151</Paragraphs>
  <Slides>15</Slides>
  <Notes>6</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15</vt:i4>
      </vt:variant>
    </vt:vector>
  </HeadingPairs>
  <TitlesOfParts>
    <vt:vector size="21" baseType="lpstr">
      <vt:lpstr>Arial</vt:lpstr>
      <vt:lpstr>Calibri</vt:lpstr>
      <vt:lpstr>Calibri Light</vt:lpstr>
      <vt:lpstr>Region Västmanland Rosa</vt:lpstr>
      <vt:lpstr>Region Västmanland Blå</vt:lpstr>
      <vt:lpstr>Region Västmanland Grön</vt:lpstr>
      <vt:lpstr>Självskadebeteendeteam</vt:lpstr>
      <vt:lpstr>Dagens möte</vt:lpstr>
      <vt:lpstr>Inre teamet</vt:lpstr>
      <vt:lpstr>Vad har ni för behov kring självskadebeteende?​</vt:lpstr>
      <vt:lpstr>Syfte (vad vi tänker)</vt:lpstr>
      <vt:lpstr>Vad är självskada?</vt:lpstr>
      <vt:lpstr>Vilka självskadar?</vt:lpstr>
      <vt:lpstr>Vad vet vi om de som självskadar?</vt:lpstr>
      <vt:lpstr>Varför självskadar människor?</vt:lpstr>
      <vt:lpstr>PowerPoint-presentation</vt:lpstr>
      <vt:lpstr>Sårbarhet</vt:lpstr>
      <vt:lpstr>Anhörigstöd</vt:lpstr>
      <vt:lpstr>Hur bör vi bemöta självskada?</vt:lpstr>
      <vt:lpstr>Hur kan vi samarbeta?</vt:lpstr>
      <vt:lpstr>Tack för uppmärksamheten!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Självskadebeteendeteam</dc:title>
  <dc:creator>Julia Fosstveit</dc:creator>
  <cp:lastModifiedBy>Linda Anderfjäll</cp:lastModifiedBy>
  <cp:revision>45</cp:revision>
  <dcterms:created xsi:type="dcterms:W3CDTF">2023-01-27T09:48:45Z</dcterms:created>
  <dcterms:modified xsi:type="dcterms:W3CDTF">2023-02-17T13:12:20Z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2019-05-29T00:00:00Z</vt:filetime>
  </property>
  <property fmtid="{D5CDD505-2E9C-101B-9397-08002B2CF9AE}" pid="5" name="ContentTypeId">
    <vt:lpwstr>0x01010001DFD5B49DF39E44833AD0D4F29574A8</vt:lpwstr>
  </property>
</Properties>
</file>