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v-SE"/>
              <a:t>Klicka här för att ändra mall för rubrikformat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0ACECBD6-7522-4BD8-B3BE-D629B9E0F2DF}" type="datetimeFigureOut">
              <a:rPr lang="sv-SE" smtClean="0"/>
              <a:t>2023-06-14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52357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ACECBD6-7522-4BD8-B3BE-D629B9E0F2DF}" type="datetimeFigureOut">
              <a:rPr lang="sv-SE" smtClean="0"/>
              <a:t>2023-06-14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285678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v-SE"/>
              <a:t>Klicka här för att ändra mall för rubrikformat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ACECBD6-7522-4BD8-B3BE-D629B9E0F2DF}" type="datetimeFigureOut">
              <a:rPr lang="sv-SE" smtClean="0"/>
              <a:t>2023-06-14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1138836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v-SE"/>
              <a:t>Klicka här för att ändra mall för rubrikformat</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ACECBD6-7522-4BD8-B3BE-D629B9E0F2DF}" type="datetimeFigureOut">
              <a:rPr lang="sv-SE" smtClean="0"/>
              <a:t>2023-06-14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7D3AE3-A34E-4D6F-9958-80E7B30C6434}" type="slidenum">
              <a:rPr lang="sv-SE" smtClean="0"/>
              <a:t>‹#›</a:t>
            </a:fld>
            <a:endParaRPr lang="sv-SE"/>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8351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ACECBD6-7522-4BD8-B3BE-D629B9E0F2DF}" type="datetimeFigureOut">
              <a:rPr lang="sv-SE" smtClean="0"/>
              <a:t>2023-06-14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397387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CECBD6-7522-4BD8-B3BE-D629B9E0F2DF}" type="datetimeFigureOut">
              <a:rPr lang="sv-SE" smtClean="0"/>
              <a:t>2023-06-14</a:t>
            </a:fld>
            <a:endParaRPr lang="sv-SE"/>
          </a:p>
        </p:txBody>
      </p:sp>
      <p:sp>
        <p:nvSpPr>
          <p:cNvPr id="4"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2863141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ACECBD6-7522-4BD8-B3BE-D629B9E0F2DF}" type="datetimeFigureOut">
              <a:rPr lang="sv-SE" smtClean="0"/>
              <a:t>2023-06-14</a:t>
            </a:fld>
            <a:endParaRPr lang="sv-SE"/>
          </a:p>
        </p:txBody>
      </p:sp>
      <p:sp>
        <p:nvSpPr>
          <p:cNvPr id="4"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107682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ACECBD6-7522-4BD8-B3BE-D629B9E0F2DF}" type="datetimeFigureOut">
              <a:rPr lang="sv-SE" smtClean="0"/>
              <a:t>2023-06-14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4262416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ACECBD6-7522-4BD8-B3BE-D629B9E0F2DF}" type="datetimeFigureOut">
              <a:rPr lang="sv-SE" smtClean="0"/>
              <a:t>2023-06-14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154117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0ACECBD6-7522-4BD8-B3BE-D629B9E0F2DF}" type="datetimeFigureOut">
              <a:rPr lang="sv-SE" smtClean="0"/>
              <a:t>2023-06-14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3840325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ACECBD6-7522-4BD8-B3BE-D629B9E0F2DF}" type="datetimeFigureOut">
              <a:rPr lang="sv-SE" smtClean="0"/>
              <a:t>2023-06-14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397983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0ACECBD6-7522-4BD8-B3BE-D629B9E0F2DF}" type="datetimeFigureOut">
              <a:rPr lang="sv-SE" smtClean="0"/>
              <a:t>2023-06-14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256331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0ACECBD6-7522-4BD8-B3BE-D629B9E0F2DF}" type="datetimeFigureOut">
              <a:rPr lang="sv-SE" smtClean="0"/>
              <a:t>2023-06-14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124700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7" name="Date Placeholder 2"/>
          <p:cNvSpPr>
            <a:spLocks noGrp="1"/>
          </p:cNvSpPr>
          <p:nvPr>
            <p:ph type="dt" sz="half" idx="10"/>
          </p:nvPr>
        </p:nvSpPr>
        <p:spPr/>
        <p:txBody>
          <a:bodyPr/>
          <a:lstStyle/>
          <a:p>
            <a:fld id="{0ACECBD6-7522-4BD8-B3BE-D629B9E0F2DF}" type="datetimeFigureOut">
              <a:rPr lang="sv-SE" smtClean="0"/>
              <a:t>2023-06-14</a:t>
            </a:fld>
            <a:endParaRPr lang="sv-SE"/>
          </a:p>
        </p:txBody>
      </p:sp>
      <p:sp>
        <p:nvSpPr>
          <p:cNvPr id="5" name="Footer Placeholder 3"/>
          <p:cNvSpPr>
            <a:spLocks noGrp="1"/>
          </p:cNvSpPr>
          <p:nvPr>
            <p:ph type="ftr" sz="quarter" idx="11"/>
          </p:nvPr>
        </p:nvSpPr>
        <p:spPr/>
        <p:txBody>
          <a:bodyPr/>
          <a:lstStyle/>
          <a:p>
            <a:endParaRPr lang="sv-SE"/>
          </a:p>
        </p:txBody>
      </p:sp>
      <p:sp>
        <p:nvSpPr>
          <p:cNvPr id="6" name="Slide Number Placeholder 4"/>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232209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ACECBD6-7522-4BD8-B3BE-D629B9E0F2DF}" type="datetimeFigureOut">
              <a:rPr lang="sv-SE" smtClean="0"/>
              <a:t>2023-06-14</a:t>
            </a:fld>
            <a:endParaRPr lang="sv-SE"/>
          </a:p>
        </p:txBody>
      </p:sp>
      <p:sp>
        <p:nvSpPr>
          <p:cNvPr id="5" name="Footer Placeholder 2"/>
          <p:cNvSpPr>
            <a:spLocks noGrp="1"/>
          </p:cNvSpPr>
          <p:nvPr>
            <p:ph type="ftr" sz="quarter" idx="11"/>
          </p:nvPr>
        </p:nvSpPr>
        <p:spPr/>
        <p:txBody>
          <a:bodyPr/>
          <a:lstStyle/>
          <a:p>
            <a:endParaRPr lang="sv-SE"/>
          </a:p>
        </p:txBody>
      </p:sp>
      <p:sp>
        <p:nvSpPr>
          <p:cNvPr id="6" name="Slide Number Placeholder 3"/>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5016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7" name="Date Placeholder 4"/>
          <p:cNvSpPr>
            <a:spLocks noGrp="1"/>
          </p:cNvSpPr>
          <p:nvPr>
            <p:ph type="dt" sz="half" idx="10"/>
          </p:nvPr>
        </p:nvSpPr>
        <p:spPr/>
        <p:txBody>
          <a:bodyPr/>
          <a:lstStyle/>
          <a:p>
            <a:fld id="{0ACECBD6-7522-4BD8-B3BE-D629B9E0F2DF}" type="datetimeFigureOut">
              <a:rPr lang="sv-SE" smtClean="0"/>
              <a:t>2023-06-14</a:t>
            </a:fld>
            <a:endParaRPr lang="sv-SE"/>
          </a:p>
        </p:txBody>
      </p:sp>
      <p:sp>
        <p:nvSpPr>
          <p:cNvPr id="5" name="Footer Placeholder 5"/>
          <p:cNvSpPr>
            <a:spLocks noGrp="1"/>
          </p:cNvSpPr>
          <p:nvPr>
            <p:ph type="ftr" sz="quarter" idx="11"/>
          </p:nvPr>
        </p:nvSpPr>
        <p:spPr/>
        <p:txBody>
          <a:bodyPr/>
          <a:lstStyle/>
          <a:p>
            <a:endParaRPr lang="sv-SE"/>
          </a:p>
        </p:txBody>
      </p:sp>
      <p:sp>
        <p:nvSpPr>
          <p:cNvPr id="6" name="Slide Number Placeholder 6"/>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161331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ACECBD6-7522-4BD8-B3BE-D629B9E0F2DF}" type="datetimeFigureOut">
              <a:rPr lang="sv-SE" smtClean="0"/>
              <a:t>2023-06-14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37D3AE3-A34E-4D6F-9958-80E7B30C6434}" type="slidenum">
              <a:rPr lang="sv-SE" smtClean="0"/>
              <a:t>‹#›</a:t>
            </a:fld>
            <a:endParaRPr lang="sv-SE"/>
          </a:p>
        </p:txBody>
      </p:sp>
    </p:spTree>
    <p:extLst>
      <p:ext uri="{BB962C8B-B14F-4D97-AF65-F5344CB8AC3E}">
        <p14:creationId xmlns:p14="http://schemas.microsoft.com/office/powerpoint/2010/main" val="36414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ACECBD6-7522-4BD8-B3BE-D629B9E0F2DF}" type="datetimeFigureOut">
              <a:rPr lang="sv-SE" smtClean="0"/>
              <a:t>2023-06-14</a:t>
            </a:fld>
            <a:endParaRPr lang="sv-S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sv-SE"/>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37D3AE3-A34E-4D6F-9958-80E7B30C6434}" type="slidenum">
              <a:rPr lang="sv-SE" smtClean="0"/>
              <a:t>‹#›</a:t>
            </a:fld>
            <a:endParaRPr lang="sv-SE"/>
          </a:p>
        </p:txBody>
      </p:sp>
    </p:spTree>
    <p:extLst>
      <p:ext uri="{BB962C8B-B14F-4D97-AF65-F5344CB8AC3E}">
        <p14:creationId xmlns:p14="http://schemas.microsoft.com/office/powerpoint/2010/main" val="387043899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Rubrik 1">
            <a:extLst>
              <a:ext uri="{FF2B5EF4-FFF2-40B4-BE49-F238E27FC236}">
                <a16:creationId xmlns:a16="http://schemas.microsoft.com/office/drawing/2014/main" id="{78E5BDD3-4E02-6BF9-913F-162B09FFB8FF}"/>
              </a:ext>
            </a:extLst>
          </p:cNvPr>
          <p:cNvSpPr>
            <a:spLocks noGrp="1"/>
          </p:cNvSpPr>
          <p:nvPr>
            <p:ph type="ctrTitle"/>
          </p:nvPr>
        </p:nvSpPr>
        <p:spPr>
          <a:xfrm>
            <a:off x="965505" y="623571"/>
            <a:ext cx="10260990" cy="3523885"/>
          </a:xfrm>
        </p:spPr>
        <p:txBody>
          <a:bodyPr>
            <a:normAutofit/>
          </a:bodyPr>
          <a:lstStyle/>
          <a:p>
            <a:pPr algn="ctr">
              <a:lnSpc>
                <a:spcPct val="90000"/>
              </a:lnSpc>
            </a:pPr>
            <a:r>
              <a:rPr lang="sv-SE" sz="6800" dirty="0"/>
              <a:t>Övergången från barn- och ungdomspsykiatrin till vuxenpsykiatrin</a:t>
            </a:r>
          </a:p>
        </p:txBody>
      </p:sp>
      <p:sp>
        <p:nvSpPr>
          <p:cNvPr id="3" name="Underrubrik 2">
            <a:extLst>
              <a:ext uri="{FF2B5EF4-FFF2-40B4-BE49-F238E27FC236}">
                <a16:creationId xmlns:a16="http://schemas.microsoft.com/office/drawing/2014/main" id="{BD3518CE-EE33-379D-8E97-5B2E0B353B9D}"/>
              </a:ext>
            </a:extLst>
          </p:cNvPr>
          <p:cNvSpPr>
            <a:spLocks noGrp="1"/>
          </p:cNvSpPr>
          <p:nvPr>
            <p:ph type="subTitle" idx="1"/>
          </p:nvPr>
        </p:nvSpPr>
        <p:spPr>
          <a:xfrm>
            <a:off x="965505" y="4777380"/>
            <a:ext cx="10260990" cy="1209763"/>
          </a:xfrm>
        </p:spPr>
        <p:txBody>
          <a:bodyPr>
            <a:normAutofit/>
          </a:bodyPr>
          <a:lstStyle/>
          <a:p>
            <a:pPr algn="ctr"/>
            <a:endParaRPr lang="sv-SE" sz="2400">
              <a:solidFill>
                <a:schemeClr val="bg2"/>
              </a:solidFill>
            </a:endParaRPr>
          </a:p>
        </p:txBody>
      </p:sp>
    </p:spTree>
    <p:extLst>
      <p:ext uri="{BB962C8B-B14F-4D97-AF65-F5344CB8AC3E}">
        <p14:creationId xmlns:p14="http://schemas.microsoft.com/office/powerpoint/2010/main" val="213806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4D50CA-23F3-C565-CA27-84EEAECE43A2}"/>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EA49B960-92F0-9FEE-0DC1-D8DAC151CBA2}"/>
              </a:ext>
            </a:extLst>
          </p:cNvPr>
          <p:cNvSpPr>
            <a:spLocks noGrp="1"/>
          </p:cNvSpPr>
          <p:nvPr>
            <p:ph idx="1"/>
          </p:nvPr>
        </p:nvSpPr>
        <p:spPr/>
        <p:txBody>
          <a:bodyPr/>
          <a:lstStyle/>
          <a:p>
            <a:r>
              <a:rPr lang="sv-SE" dirty="0"/>
              <a:t>Hur patienterna upplevde det tidigare</a:t>
            </a:r>
          </a:p>
          <a:p>
            <a:r>
              <a:rPr lang="sv-SE" dirty="0"/>
              <a:t>Hur vi gått tillväga</a:t>
            </a:r>
          </a:p>
          <a:p>
            <a:r>
              <a:rPr lang="sv-SE" dirty="0"/>
              <a:t>Hur det är nu</a:t>
            </a:r>
          </a:p>
          <a:p>
            <a:r>
              <a:rPr lang="sv-SE" dirty="0"/>
              <a:t>Hur patienterna har upplevt det efter förändringen</a:t>
            </a:r>
          </a:p>
          <a:p>
            <a:r>
              <a:rPr lang="sv-SE" dirty="0"/>
              <a:t>Frågor?</a:t>
            </a:r>
          </a:p>
        </p:txBody>
      </p:sp>
    </p:spTree>
    <p:extLst>
      <p:ext uri="{BB962C8B-B14F-4D97-AF65-F5344CB8AC3E}">
        <p14:creationId xmlns:p14="http://schemas.microsoft.com/office/powerpoint/2010/main" val="205281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3485CE-2973-B390-EA8E-B768FD14FCA3}"/>
              </a:ext>
            </a:extLst>
          </p:cNvPr>
          <p:cNvSpPr>
            <a:spLocks noGrp="1"/>
          </p:cNvSpPr>
          <p:nvPr>
            <p:ph type="title"/>
          </p:nvPr>
        </p:nvSpPr>
        <p:spPr/>
        <p:txBody>
          <a:bodyPr/>
          <a:lstStyle/>
          <a:p>
            <a:r>
              <a:rPr lang="sv-SE" dirty="0"/>
              <a:t>Hur patienterna upplevt det tidigare</a:t>
            </a:r>
          </a:p>
        </p:txBody>
      </p:sp>
      <p:sp>
        <p:nvSpPr>
          <p:cNvPr id="3" name="Platshållare för innehåll 2">
            <a:extLst>
              <a:ext uri="{FF2B5EF4-FFF2-40B4-BE49-F238E27FC236}">
                <a16:creationId xmlns:a16="http://schemas.microsoft.com/office/drawing/2014/main" id="{0D3700D1-3081-A803-82FE-FD0969985CB3}"/>
              </a:ext>
            </a:extLst>
          </p:cNvPr>
          <p:cNvSpPr>
            <a:spLocks noGrp="1"/>
          </p:cNvSpPr>
          <p:nvPr>
            <p:ph idx="1"/>
          </p:nvPr>
        </p:nvSpPr>
        <p:spPr/>
        <p:txBody>
          <a:bodyPr/>
          <a:lstStyle/>
          <a:p>
            <a:r>
              <a:rPr lang="sv-SE" dirty="0"/>
              <a:t>Tog lång tid</a:t>
            </a:r>
          </a:p>
          <a:p>
            <a:r>
              <a:rPr lang="sv-SE" dirty="0"/>
              <a:t>Dåligt bemötande i samband med nybesöksbedömningen</a:t>
            </a:r>
          </a:p>
          <a:p>
            <a:r>
              <a:rPr lang="sv-SE" dirty="0"/>
              <a:t>Känsla av att inte bli hörd/trodd på</a:t>
            </a:r>
          </a:p>
          <a:p>
            <a:r>
              <a:rPr lang="sv-SE" dirty="0"/>
              <a:t>Känsla av att bli ifrågasatta</a:t>
            </a:r>
          </a:p>
          <a:p>
            <a:r>
              <a:rPr lang="sv-SE" dirty="0"/>
              <a:t>Krångligt och oklart kring individens egna ansvar.</a:t>
            </a:r>
          </a:p>
          <a:p>
            <a:r>
              <a:rPr lang="sv-SE" dirty="0"/>
              <a:t>Bristfällig information</a:t>
            </a:r>
          </a:p>
          <a:p>
            <a:r>
              <a:rPr lang="sv-SE" dirty="0"/>
              <a:t>Otydlig struktur</a:t>
            </a:r>
          </a:p>
          <a:p>
            <a:endParaRPr lang="sv-SE" dirty="0"/>
          </a:p>
        </p:txBody>
      </p:sp>
    </p:spTree>
    <p:extLst>
      <p:ext uri="{BB962C8B-B14F-4D97-AF65-F5344CB8AC3E}">
        <p14:creationId xmlns:p14="http://schemas.microsoft.com/office/powerpoint/2010/main" val="128967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013E71-7434-22B1-5562-D87571FF67BA}"/>
              </a:ext>
            </a:extLst>
          </p:cNvPr>
          <p:cNvSpPr>
            <a:spLocks noGrp="1"/>
          </p:cNvSpPr>
          <p:nvPr>
            <p:ph type="title"/>
          </p:nvPr>
        </p:nvSpPr>
        <p:spPr/>
        <p:txBody>
          <a:bodyPr/>
          <a:lstStyle/>
          <a:p>
            <a:r>
              <a:rPr lang="sv-SE" dirty="0"/>
              <a:t>Hur vi gått till väga?</a:t>
            </a:r>
          </a:p>
        </p:txBody>
      </p:sp>
      <p:sp>
        <p:nvSpPr>
          <p:cNvPr id="3" name="Platshållare för innehåll 2">
            <a:extLst>
              <a:ext uri="{FF2B5EF4-FFF2-40B4-BE49-F238E27FC236}">
                <a16:creationId xmlns:a16="http://schemas.microsoft.com/office/drawing/2014/main" id="{E7A18376-A1D7-35B6-B675-0A52191293A3}"/>
              </a:ext>
            </a:extLst>
          </p:cNvPr>
          <p:cNvSpPr>
            <a:spLocks noGrp="1"/>
          </p:cNvSpPr>
          <p:nvPr>
            <p:ph idx="1"/>
          </p:nvPr>
        </p:nvSpPr>
        <p:spPr/>
        <p:txBody>
          <a:bodyPr/>
          <a:lstStyle/>
          <a:p>
            <a:r>
              <a:rPr lang="sv-SE" dirty="0"/>
              <a:t>Vi kontaktade barn och ungdomspsykiatrin.</a:t>
            </a:r>
          </a:p>
          <a:p>
            <a:r>
              <a:rPr lang="sv-SE" dirty="0"/>
              <a:t>Sedan serie av möten som förankrades i våra respektive ledningsgrupper</a:t>
            </a:r>
          </a:p>
          <a:p>
            <a:r>
              <a:rPr lang="sv-SE" dirty="0"/>
              <a:t>En broschyr utvecklades</a:t>
            </a:r>
          </a:p>
          <a:p>
            <a:r>
              <a:rPr lang="sv-SE" dirty="0"/>
              <a:t>Beslutades att kuratorerna tar samtliga nybesök från barn och ungdomspsykiatrin.</a:t>
            </a:r>
          </a:p>
          <a:p>
            <a:r>
              <a:rPr lang="sv-SE" dirty="0"/>
              <a:t>Beslutades att möjliggöra överlämningsmöten där patienten eller BUP kände att det behovet fanns.</a:t>
            </a:r>
          </a:p>
        </p:txBody>
      </p:sp>
    </p:spTree>
    <p:extLst>
      <p:ext uri="{BB962C8B-B14F-4D97-AF65-F5344CB8AC3E}">
        <p14:creationId xmlns:p14="http://schemas.microsoft.com/office/powerpoint/2010/main" val="382837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FCDDD4-90DF-334A-6CB8-11ED194410F6}"/>
              </a:ext>
            </a:extLst>
          </p:cNvPr>
          <p:cNvSpPr>
            <a:spLocks noGrp="1"/>
          </p:cNvSpPr>
          <p:nvPr>
            <p:ph type="title"/>
          </p:nvPr>
        </p:nvSpPr>
        <p:spPr/>
        <p:txBody>
          <a:bodyPr/>
          <a:lstStyle/>
          <a:p>
            <a:r>
              <a:rPr lang="sv-SE" dirty="0"/>
              <a:t>Hur det är nu</a:t>
            </a:r>
          </a:p>
        </p:txBody>
      </p:sp>
      <p:sp>
        <p:nvSpPr>
          <p:cNvPr id="3" name="Platshållare för innehåll 2">
            <a:extLst>
              <a:ext uri="{FF2B5EF4-FFF2-40B4-BE49-F238E27FC236}">
                <a16:creationId xmlns:a16="http://schemas.microsoft.com/office/drawing/2014/main" id="{41657ADE-9C25-A76C-4B92-D1B8BD5234FE}"/>
              </a:ext>
            </a:extLst>
          </p:cNvPr>
          <p:cNvSpPr>
            <a:spLocks noGrp="1"/>
          </p:cNvSpPr>
          <p:nvPr>
            <p:ph idx="1"/>
          </p:nvPr>
        </p:nvSpPr>
        <p:spPr/>
        <p:txBody>
          <a:bodyPr/>
          <a:lstStyle/>
          <a:p>
            <a:r>
              <a:rPr lang="sv-SE" dirty="0"/>
              <a:t>Remiss inkommer från BUP, fördelas sedan till kuratorsgruppen som i sin tur fördelar det till specifik kurator för nybesöksbedömning.</a:t>
            </a:r>
          </a:p>
          <a:p>
            <a:r>
              <a:rPr lang="sv-SE" dirty="0"/>
              <a:t>Kuratorn kontaktar patienten och kommer gemensamt överens om en tid som passar. </a:t>
            </a:r>
          </a:p>
          <a:p>
            <a:r>
              <a:rPr lang="sv-SE" dirty="0"/>
              <a:t>Om behov av överlämningsmöte finns ska det framgå i remiss, alternativt kontaktar BUP oss. Då har vi ett överlämningsmöte innan nybesöksbedömningen.</a:t>
            </a:r>
          </a:p>
          <a:p>
            <a:r>
              <a:rPr lang="sv-SE" dirty="0"/>
              <a:t>Nybesöksbedömning sker där stort fokus ligger på ett varmt bemötande och tydlig information kring hur det fungerar på vuxenpsykiatrin och vilka skillnader som är gentemot barn och ungdomspsykiatrin. Om de ej fått broschyren om övergången på BUP får de även den av oss i samband med nybesöksbedömning.</a:t>
            </a:r>
          </a:p>
        </p:txBody>
      </p:sp>
    </p:spTree>
    <p:extLst>
      <p:ext uri="{BB962C8B-B14F-4D97-AF65-F5344CB8AC3E}">
        <p14:creationId xmlns:p14="http://schemas.microsoft.com/office/powerpoint/2010/main" val="215016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AB8E78-F83F-67EF-FE5D-2CE7F08DFD67}"/>
              </a:ext>
            </a:extLst>
          </p:cNvPr>
          <p:cNvSpPr>
            <a:spLocks noGrp="1"/>
          </p:cNvSpPr>
          <p:nvPr>
            <p:ph type="title"/>
          </p:nvPr>
        </p:nvSpPr>
        <p:spPr/>
        <p:txBody>
          <a:bodyPr/>
          <a:lstStyle/>
          <a:p>
            <a:r>
              <a:rPr lang="sv-SE" dirty="0"/>
              <a:t>Hur patienterna upplever det nu?</a:t>
            </a:r>
          </a:p>
        </p:txBody>
      </p:sp>
      <p:sp>
        <p:nvSpPr>
          <p:cNvPr id="3" name="Platshållare för innehåll 2">
            <a:extLst>
              <a:ext uri="{FF2B5EF4-FFF2-40B4-BE49-F238E27FC236}">
                <a16:creationId xmlns:a16="http://schemas.microsoft.com/office/drawing/2014/main" id="{C30F1AD9-386E-1F93-F8D5-7175EB82B013}"/>
              </a:ext>
            </a:extLst>
          </p:cNvPr>
          <p:cNvSpPr>
            <a:spLocks noGrp="1"/>
          </p:cNvSpPr>
          <p:nvPr>
            <p:ph idx="1"/>
          </p:nvPr>
        </p:nvSpPr>
        <p:spPr/>
        <p:txBody>
          <a:bodyPr>
            <a:normAutofit fontScale="92500" lnSpcReduction="10000"/>
          </a:bodyPr>
          <a:lstStyle/>
          <a:p>
            <a:pPr marL="0" indent="0">
              <a:buNone/>
            </a:pPr>
            <a:r>
              <a:rPr lang="sv-SE" dirty="0"/>
              <a:t>Fråga 1. Hur upplevde du övergången?</a:t>
            </a:r>
          </a:p>
          <a:p>
            <a:pPr marL="0" indent="0">
              <a:buNone/>
            </a:pPr>
            <a:r>
              <a:rPr lang="sv-SE" dirty="0"/>
              <a:t>10 av 13 respondenter har upplevt övergången positivt, en person tyckte det tog för lång tid. En tyckte det var dåligt </a:t>
            </a:r>
            <a:r>
              <a:rPr lang="sv-SE" dirty="0" err="1"/>
              <a:t>pga</a:t>
            </a:r>
            <a:r>
              <a:rPr lang="sv-SE" dirty="0"/>
              <a:t> dåligt bemötande och en person visste inte vad hen skulle förvänta sig.</a:t>
            </a:r>
          </a:p>
          <a:p>
            <a:pPr marL="0" indent="0">
              <a:buNone/>
            </a:pPr>
            <a:r>
              <a:rPr lang="sv-SE" dirty="0"/>
              <a:t>”Det gick relativt bra. Lite sorgligt att lämna BUP, men så är det när man blir vuxen.</a:t>
            </a:r>
          </a:p>
          <a:p>
            <a:pPr marL="0" indent="0">
              <a:buNone/>
            </a:pPr>
            <a:r>
              <a:rPr lang="sv-SE" dirty="0"/>
              <a:t>Fråga 2. Vad fick du för information från BUP?</a:t>
            </a:r>
          </a:p>
          <a:p>
            <a:pPr marL="0" indent="0">
              <a:buNone/>
            </a:pPr>
            <a:r>
              <a:rPr lang="sv-SE" dirty="0"/>
              <a:t>11 av 13 upplevde att de inte fick någon information. En att remiss skulle skickas och en att medicinen skulle följas upp hos vuxenpsykiatrin.</a:t>
            </a:r>
          </a:p>
          <a:p>
            <a:pPr marL="0" indent="0">
              <a:buNone/>
            </a:pPr>
            <a:r>
              <a:rPr lang="sv-SE" dirty="0"/>
              <a:t>Fråga 3. Hur upplevde du kuratorns bemötande?</a:t>
            </a:r>
          </a:p>
          <a:p>
            <a:pPr marL="0" indent="0">
              <a:buNone/>
            </a:pPr>
            <a:r>
              <a:rPr lang="sv-SE" dirty="0"/>
              <a:t>12 av 13 har upplevt bemötandet positivt. </a:t>
            </a:r>
          </a:p>
          <a:p>
            <a:pPr marL="0" indent="0">
              <a:buNone/>
            </a:pPr>
            <a:r>
              <a:rPr lang="sv-SE" dirty="0"/>
              <a:t>”Inte sådär doktor – patient, utan mer människa – människa”. </a:t>
            </a:r>
          </a:p>
        </p:txBody>
      </p:sp>
    </p:spTree>
    <p:extLst>
      <p:ext uri="{BB962C8B-B14F-4D97-AF65-F5344CB8AC3E}">
        <p14:creationId xmlns:p14="http://schemas.microsoft.com/office/powerpoint/2010/main" val="73052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ED4EAA-9B77-6050-CF65-F6CC42CFC28B}"/>
              </a:ext>
            </a:extLst>
          </p:cNvPr>
          <p:cNvSpPr>
            <a:spLocks noGrp="1"/>
          </p:cNvSpPr>
          <p:nvPr>
            <p:ph type="title"/>
          </p:nvPr>
        </p:nvSpPr>
        <p:spPr/>
        <p:txBody>
          <a:bodyPr/>
          <a:lstStyle/>
          <a:p>
            <a:r>
              <a:rPr lang="sv-SE" dirty="0"/>
              <a:t>Hur patienter upplever det nu?</a:t>
            </a:r>
          </a:p>
        </p:txBody>
      </p:sp>
      <p:sp>
        <p:nvSpPr>
          <p:cNvPr id="3" name="Platshållare för innehåll 2">
            <a:extLst>
              <a:ext uri="{FF2B5EF4-FFF2-40B4-BE49-F238E27FC236}">
                <a16:creationId xmlns:a16="http://schemas.microsoft.com/office/drawing/2014/main" id="{483F3C75-A029-CCCE-7474-6E9936EE438E}"/>
              </a:ext>
            </a:extLst>
          </p:cNvPr>
          <p:cNvSpPr>
            <a:spLocks noGrp="1"/>
          </p:cNvSpPr>
          <p:nvPr>
            <p:ph idx="1"/>
          </p:nvPr>
        </p:nvSpPr>
        <p:spPr/>
        <p:txBody>
          <a:bodyPr/>
          <a:lstStyle/>
          <a:p>
            <a:pPr marL="0" indent="0">
              <a:buNone/>
            </a:pPr>
            <a:r>
              <a:rPr lang="sv-SE" dirty="0"/>
              <a:t>Fråga 4. Är det något du upplevt oklart/otydligt i samband med övergången?</a:t>
            </a:r>
          </a:p>
          <a:p>
            <a:pPr marL="0" indent="0">
              <a:buNone/>
            </a:pPr>
            <a:r>
              <a:rPr lang="sv-SE" dirty="0"/>
              <a:t>11 svarade nej. 2 har svarat att de upplevde planeringen framåt otydlig.</a:t>
            </a:r>
          </a:p>
          <a:p>
            <a:pPr marL="0" indent="0">
              <a:buNone/>
            </a:pPr>
            <a:r>
              <a:rPr lang="sv-SE" dirty="0"/>
              <a:t>Fråga 5. Finns det något mer du vill skicka med oss?</a:t>
            </a:r>
          </a:p>
          <a:p>
            <a:pPr marL="0" indent="0">
              <a:buNone/>
            </a:pPr>
            <a:r>
              <a:rPr lang="sv-SE" dirty="0"/>
              <a:t>11 svarade nej alternativt att de var nöjda. En person blev inte kontaktad när kuratorn var sjuk varvid hen kom till mottagningen i onödan. En person önskade mer information från BUP inför övergången. </a:t>
            </a:r>
          </a:p>
        </p:txBody>
      </p:sp>
    </p:spTree>
    <p:extLst>
      <p:ext uri="{BB962C8B-B14F-4D97-AF65-F5344CB8AC3E}">
        <p14:creationId xmlns:p14="http://schemas.microsoft.com/office/powerpoint/2010/main" val="55528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1B106-EFE8-408F-8F77-B16275BF5991}"/>
              </a:ext>
            </a:extLst>
          </p:cNvPr>
          <p:cNvSpPr>
            <a:spLocks noGrp="1"/>
          </p:cNvSpPr>
          <p:nvPr>
            <p:ph type="title"/>
          </p:nvPr>
        </p:nvSpPr>
        <p:spPr/>
        <p:txBody>
          <a:bodyPr/>
          <a:lstStyle/>
          <a:p>
            <a:r>
              <a:rPr lang="sv-SE" dirty="0"/>
              <a:t>Frågestund!</a:t>
            </a:r>
          </a:p>
        </p:txBody>
      </p:sp>
      <p:pic>
        <p:nvPicPr>
          <p:cNvPr id="5" name="Platshållare för innehåll 4" descr="Person med kimono som går på bro">
            <a:extLst>
              <a:ext uri="{FF2B5EF4-FFF2-40B4-BE49-F238E27FC236}">
                <a16:creationId xmlns:a16="http://schemas.microsoft.com/office/drawing/2014/main" id="{754953BA-83BB-327F-1867-C130AF4D87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1631" y="1276561"/>
            <a:ext cx="7454049" cy="4971839"/>
          </a:xfrm>
        </p:spPr>
      </p:pic>
    </p:spTree>
    <p:extLst>
      <p:ext uri="{BB962C8B-B14F-4D97-AF65-F5344CB8AC3E}">
        <p14:creationId xmlns:p14="http://schemas.microsoft.com/office/powerpoint/2010/main" val="3917797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77</TotalTime>
  <Words>457</Words>
  <Application>Microsoft Office PowerPoint</Application>
  <PresentationFormat>Bredbild</PresentationFormat>
  <Paragraphs>41</Paragraphs>
  <Slides>8</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Century Gothic</vt:lpstr>
      <vt:lpstr>Wingdings 3</vt:lpstr>
      <vt:lpstr>Jon</vt:lpstr>
      <vt:lpstr>Övergången från barn- och ungdomspsykiatrin till vuxenpsykiatrin</vt:lpstr>
      <vt:lpstr>Agenda</vt:lpstr>
      <vt:lpstr>Hur patienterna upplevt det tidigare</vt:lpstr>
      <vt:lpstr>Hur vi gått till väga?</vt:lpstr>
      <vt:lpstr>Hur det är nu</vt:lpstr>
      <vt:lpstr>Hur patienterna upplever det nu?</vt:lpstr>
      <vt:lpstr>Hur patienter upplever det nu?</vt:lpstr>
      <vt:lpstr>Frågestund!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Övergången från barn- och undomspsykiatrin till vuxenpsykiatrin</dc:title>
  <dc:creator>Sara Bertling Ljungkvist</dc:creator>
  <cp:lastModifiedBy>Linda Anderfjäll</cp:lastModifiedBy>
  <cp:revision>7</cp:revision>
  <dcterms:created xsi:type="dcterms:W3CDTF">2023-05-11T08:08:06Z</dcterms:created>
  <dcterms:modified xsi:type="dcterms:W3CDTF">2023-06-14T06:57:48Z</dcterms:modified>
</cp:coreProperties>
</file>