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742" r:id="rId5"/>
    <p:sldMasterId id="2147483703" r:id="rId6"/>
    <p:sldMasterId id="2147483648" r:id="rId7"/>
  </p:sldMasterIdLst>
  <p:notesMasterIdLst>
    <p:notesMasterId r:id="rId18"/>
  </p:notesMasterIdLst>
  <p:sldIdLst>
    <p:sldId id="292" r:id="rId8"/>
    <p:sldId id="298" r:id="rId9"/>
    <p:sldId id="300" r:id="rId10"/>
    <p:sldId id="301" r:id="rId11"/>
    <p:sldId id="302" r:id="rId12"/>
    <p:sldId id="294" r:id="rId13"/>
    <p:sldId id="296" r:id="rId14"/>
    <p:sldId id="297" r:id="rId15"/>
    <p:sldId id="293" r:id="rId16"/>
    <p:sldId id="299" r:id="rId17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2" autoAdjust="0"/>
  </p:normalViewPr>
  <p:slideViewPr>
    <p:cSldViewPr>
      <p:cViewPr varScale="1">
        <p:scale>
          <a:sx n="52" d="100"/>
          <a:sy n="52" d="100"/>
        </p:scale>
        <p:origin x="586" y="72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2023-05-03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012E7-5414-4C1C-AC19-6CAA819A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CA205B-7EC8-4DF4-B6D7-6D6665E2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CDF1F9-6310-4CAF-AFC2-53D2FFE5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1D0C0E-E89F-4DD1-B322-10C957BE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F0B507-5CED-40AA-B033-45871EB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45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67CBE-B506-4CF7-9FE9-21E1DE0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5C0270-3961-44B6-BB1D-B13CF61B7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6071B3-C0BF-458D-96B1-C5526C471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5D1BF3-DE2F-4B72-BC8A-1169DE55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BD8-3969-465F-A462-B22ACF42EA01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7A8AD0-71AC-4256-A465-A37619DF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08DE2E-4C7E-48B8-808B-CF4A7D1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53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2023-05-03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2023-05-03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2023-05-03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F81A85-1B23-427E-A322-50005525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1F2179-0FB0-4C52-B35D-D3D1D660D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F75EDA-FD9E-4CA1-92C5-1967DA836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DBD8-3969-465F-A462-B22ACF42EA01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A4036F-FD08-4D9C-8EEA-5AA7C36C0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47A8B1-4A9F-4759-B270-3146E01AE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A72C-64FA-4506-BBA1-7FBD4C2CB4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6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err="1"/>
              <a:t>Självskadebeteendeteam</a:t>
            </a:r>
            <a:r>
              <a:rPr lang="en-US" sz="9600" dirty="0"/>
              <a:t> i KAK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A2CAF89-A1F5-4F77-8FB0-844AB89FB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B9558D-7CD1-4758-91CA-CD04417BB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3102D08-78FA-4AF6-A7A9-D674B09B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uppmärksamheten!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E26FB1-F94A-4C77-8FF8-2A123E5ABB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2023-05-03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4C1247D-04DB-47B9-9E8B-80A21A8279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8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F040E0-620B-E449-463B-AB2B0C81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913" y="3115515"/>
            <a:ext cx="6665833" cy="2043498"/>
          </a:xfrm>
        </p:spPr>
        <p:txBody>
          <a:bodyPr>
            <a:normAutofit fontScale="90000"/>
          </a:bodyPr>
          <a:lstStyle/>
          <a:p>
            <a:br>
              <a:rPr lang="sv-SE" sz="3199" spc="-81" dirty="0"/>
            </a:br>
            <a:r>
              <a:rPr lang="sv-SE" sz="4800" spc="-81" dirty="0"/>
              <a:t>Själskadebeteendeteamet är ett projekt i linje med Nära vård, för patientens bästa, med stöd från </a:t>
            </a:r>
            <a:r>
              <a:rPr lang="sv-SE" sz="4800" spc="-81" dirty="0" err="1"/>
              <a:t>Samordingsförbundet</a:t>
            </a:r>
            <a:r>
              <a:rPr lang="sv-SE" sz="4800" spc="-81" dirty="0"/>
              <a:t> Västra Mälardalen.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3613E9-054E-DEC5-D22A-038608CD0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913" y="5831145"/>
            <a:ext cx="7817690" cy="4214447"/>
          </a:xfrm>
        </p:spPr>
        <p:txBody>
          <a:bodyPr>
            <a:normAutofit fontScale="85000" lnSpcReduction="10000"/>
          </a:bodyPr>
          <a:lstStyle/>
          <a:p>
            <a:r>
              <a:rPr lang="sv-SE" sz="3958" dirty="0"/>
              <a:t>Tillsammans över organisationsgränser, ett inre och yttre team</a:t>
            </a:r>
          </a:p>
          <a:p>
            <a:r>
              <a:rPr lang="sv-SE" sz="3958" dirty="0"/>
              <a:t>Uppströms, vi arbetar förebyggande och för bevarandet av funktioner i hemmamiljö</a:t>
            </a:r>
          </a:p>
          <a:p>
            <a:r>
              <a:rPr lang="sv-SE" sz="3958" dirty="0"/>
              <a:t>Nyskapande, utanför boxen</a:t>
            </a:r>
          </a:p>
          <a:p>
            <a:r>
              <a:rPr lang="sv-SE" sz="3958" dirty="0"/>
              <a:t>Behovsanpassat, vi arbetar för att patienten ska kunna få hjälp när den behöver där den behöver för ett fungerande liv på hemmaplan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0F75B57-FA22-46B7-8E0C-B146219EBFC6}"/>
              </a:ext>
            </a:extLst>
          </p:cNvPr>
          <p:cNvSpPr txBox="1"/>
          <p:nvPr/>
        </p:nvSpPr>
        <p:spPr>
          <a:xfrm>
            <a:off x="1389291" y="3376541"/>
            <a:ext cx="5617730" cy="90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5277" b="1" spc="-28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Vägledande principer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A276B64-139E-483A-9D29-3356D5FEC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6" y="5216567"/>
            <a:ext cx="2034363" cy="2242495"/>
          </a:xfrm>
          <a:prstGeom prst="rect">
            <a:avLst/>
          </a:prstGeom>
        </p:spPr>
      </p:pic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F9CF3004-757A-43BD-8F37-977717872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1" y="5892255"/>
            <a:ext cx="4295165" cy="891118"/>
          </a:xfrm>
          <a:prstGeom prst="rect">
            <a:avLst/>
          </a:prstGeom>
        </p:spPr>
      </p:pic>
      <p:pic>
        <p:nvPicPr>
          <p:cNvPr id="16" name="Bildobjekt 15" descr="En bild som visar silhuett&#10;&#10;Automatiskt genererad beskrivning">
            <a:extLst>
              <a:ext uri="{FF2B5EF4-FFF2-40B4-BE49-F238E27FC236}">
                <a16:creationId xmlns:a16="http://schemas.microsoft.com/office/drawing/2014/main" id="{89432B0B-0B7B-46B4-8EE2-D2EFB5CAF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53" y="8730895"/>
            <a:ext cx="2482017" cy="206834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46E4484-6F23-4679-B744-34FAFD4AF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6" y="8639432"/>
            <a:ext cx="2270328" cy="2159811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1CEECE2A-9F7B-4EEF-8007-94EA3EC7D530}"/>
              </a:ext>
            </a:extLst>
          </p:cNvPr>
          <p:cNvSpPr txBox="1"/>
          <p:nvPr/>
        </p:nvSpPr>
        <p:spPr>
          <a:xfrm>
            <a:off x="676180" y="4733048"/>
            <a:ext cx="3724873" cy="520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v-SE" sz="2300" b="1"/>
              <a:t>Tillsammans</a:t>
            </a:r>
          </a:p>
          <a:p>
            <a:pPr algn="ctr"/>
            <a:endParaRPr lang="sv-SE" sz="3000" b="1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E074DCF-4178-440C-AF60-BA2ABC2DC9D6}"/>
              </a:ext>
            </a:extLst>
          </p:cNvPr>
          <p:cNvSpPr txBox="1"/>
          <p:nvPr/>
        </p:nvSpPr>
        <p:spPr>
          <a:xfrm>
            <a:off x="982899" y="8192394"/>
            <a:ext cx="3724873" cy="520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v-SE" sz="2300" b="1"/>
              <a:t>Nyskapande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BA6D9A9-ECA2-4A11-8636-9428FCF51285}"/>
              </a:ext>
            </a:extLst>
          </p:cNvPr>
          <p:cNvSpPr txBox="1"/>
          <p:nvPr/>
        </p:nvSpPr>
        <p:spPr>
          <a:xfrm>
            <a:off x="5079591" y="8119431"/>
            <a:ext cx="3377943" cy="520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v-SE" sz="2300" b="1"/>
              <a:t>Behovsanpassade insatser</a:t>
            </a:r>
          </a:p>
          <a:p>
            <a:pPr algn="ctr"/>
            <a:endParaRPr lang="sv-SE" sz="2300" b="1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6BC5DA3C-16BD-457A-BB99-603F176734D9}"/>
              </a:ext>
            </a:extLst>
          </p:cNvPr>
          <p:cNvSpPr txBox="1"/>
          <p:nvPr/>
        </p:nvSpPr>
        <p:spPr>
          <a:xfrm>
            <a:off x="4906128" y="4696566"/>
            <a:ext cx="3724873" cy="520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v-SE" sz="2300" b="1"/>
              <a:t>Uppströms</a:t>
            </a:r>
          </a:p>
          <a:p>
            <a:pPr algn="ctr"/>
            <a:endParaRPr lang="sv-SE" sz="3000" b="1"/>
          </a:p>
        </p:txBody>
      </p:sp>
    </p:spTree>
    <p:extLst>
      <p:ext uri="{BB962C8B-B14F-4D97-AF65-F5344CB8AC3E}">
        <p14:creationId xmlns:p14="http://schemas.microsoft.com/office/powerpoint/2010/main" val="43383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6" y="397"/>
            <a:ext cx="20099074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397"/>
            <a:ext cx="6871656" cy="11308556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9AF4F0-4B51-42C0-B1FD-3EB5FEC5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61" y="1902590"/>
            <a:ext cx="5277326" cy="7356272"/>
          </a:xfrm>
        </p:spPr>
        <p:txBody>
          <a:bodyPr>
            <a:norm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607" dirty="0">
                <a:solidFill>
                  <a:srgbClr val="FFFFFF"/>
                </a:solidFill>
              </a:rPr>
              <a:t>Sammanfattning av behoven, </a:t>
            </a:r>
            <a:br>
              <a:rPr lang="sv-SE" sz="5607" dirty="0">
                <a:solidFill>
                  <a:srgbClr val="FFFFFF"/>
                </a:solidFill>
              </a:rPr>
            </a:br>
            <a:r>
              <a:rPr lang="sv-SE" sz="5607" dirty="0">
                <a:solidFill>
                  <a:srgbClr val="FFFFFF"/>
                </a:solidFill>
              </a:rPr>
              <a:t>från första mötet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50299" y="4049380"/>
            <a:ext cx="6733411" cy="6733411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771C51-9EDC-4E8E-9EC4-24B0D04D76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74" y="432819"/>
            <a:ext cx="9402855" cy="106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9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03E7FC-CE54-4D20-9FCB-428170A2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71" y="1851127"/>
            <a:ext cx="6634353" cy="5283483"/>
          </a:xfrm>
        </p:spPr>
        <p:txBody>
          <a:bodyPr vert="horz" lIns="150781" tIns="75390" rIns="150781" bIns="75390" rtlCol="0" anchor="b">
            <a:no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Vad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Vuxenpsykiatrin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fram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kunde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hjälpa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till med,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utifrån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behovsdiskussionen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första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mötet</a:t>
            </a:r>
            <a:r>
              <a:rPr lang="en-US" sz="61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tagit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samtyckesblankett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och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remissmall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3078" y="572241"/>
            <a:ext cx="241249" cy="1161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97" y="7498079"/>
            <a:ext cx="6634353" cy="3015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729E66C-4823-43E6-B641-3563DA3AC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0" t="15173" r="79322" b="15068"/>
          <a:stretch/>
        </p:blipFill>
        <p:spPr>
          <a:xfrm>
            <a:off x="9232855" y="1032122"/>
            <a:ext cx="8866731" cy="899569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7C922B9-D972-B75B-A715-FC6ABF4B0C84}"/>
              </a:ext>
            </a:extLst>
          </p:cNvPr>
          <p:cNvSpPr txBox="1"/>
          <p:nvPr/>
        </p:nvSpPr>
        <p:spPr>
          <a:xfrm>
            <a:off x="1195066" y="8174955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Terminsvis: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Bemötandeutbildning erbjuds en omgång nu under våren och en omgång under hösten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Möjlighet till telefonkontakt en gång i veckan som man kan boka på en telefontid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Teamsmöte en gång i månaden</a:t>
            </a:r>
          </a:p>
          <a:p>
            <a:r>
              <a:rPr lang="sv-SE" dirty="0">
                <a:solidFill>
                  <a:srgbClr val="FF0000"/>
                </a:solidFill>
              </a:rPr>
              <a:t>Vad mer?</a:t>
            </a:r>
          </a:p>
        </p:txBody>
      </p:sp>
    </p:spTree>
    <p:extLst>
      <p:ext uri="{BB962C8B-B14F-4D97-AF65-F5344CB8AC3E}">
        <p14:creationId xmlns:p14="http://schemas.microsoft.com/office/powerpoint/2010/main" val="276029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6" y="397"/>
            <a:ext cx="20099074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397"/>
            <a:ext cx="6871656" cy="11308556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9AF4F0-4B51-42C0-B1FD-3EB5FEC5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61" y="1902590"/>
            <a:ext cx="5277326" cy="7356272"/>
          </a:xfrm>
        </p:spPr>
        <p:txBody>
          <a:bodyPr>
            <a:norm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607" u="sng" dirty="0">
                <a:solidFill>
                  <a:srgbClr val="FFFFFF"/>
                </a:solidFill>
              </a:rPr>
              <a:t>Ytterligare</a:t>
            </a:r>
            <a:r>
              <a:rPr lang="sv-SE" sz="5607" dirty="0">
                <a:solidFill>
                  <a:srgbClr val="FFFFFF"/>
                </a:solidFill>
              </a:rPr>
              <a:t> aktörers behov och resurser som framkom under andra mötet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50299" y="4049380"/>
            <a:ext cx="6733411" cy="6733411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7C00EBF-EFD3-21CB-5A34-F0B09716C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5247" y="435415"/>
            <a:ext cx="1916172" cy="1947585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34780D5-A7BF-A7BB-C79B-E2148A38D885}"/>
              </a:ext>
            </a:extLst>
          </p:cNvPr>
          <p:cNvSpPr txBox="1"/>
          <p:nvPr/>
        </p:nvSpPr>
        <p:spPr>
          <a:xfrm>
            <a:off x="7036436" y="2818017"/>
            <a:ext cx="10767878" cy="687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4894" dirty="0"/>
          </a:p>
          <a:p>
            <a:r>
              <a:rPr lang="sv-SE" sz="2800" dirty="0"/>
              <a:t>Svenska kyrkan: Ska jobba med unga vuxna. Har lokal och personal. Behöver kunskap och nätverk.</a:t>
            </a:r>
          </a:p>
          <a:p>
            <a:endParaRPr lang="sv-SE" sz="2800" dirty="0"/>
          </a:p>
          <a:p>
            <a:r>
              <a:rPr lang="sv-SE" sz="2800" dirty="0"/>
              <a:t>IFO Arboga: Det här är inte vårt primära uppdrag, men även vi behöver samverkan och utbildning.</a:t>
            </a:r>
          </a:p>
          <a:p>
            <a:endParaRPr lang="sv-SE" sz="2800" dirty="0"/>
          </a:p>
          <a:p>
            <a:r>
              <a:rPr lang="sv-SE" sz="2800" dirty="0"/>
              <a:t>IFO Kungsör: Kopplingen till substansbruk och våld. Kunskap i att upptäcka självskadebeteende.</a:t>
            </a:r>
          </a:p>
          <a:p>
            <a:endParaRPr lang="sv-SE" sz="2800" dirty="0"/>
          </a:p>
          <a:p>
            <a:r>
              <a:rPr lang="sv-SE" sz="2800" dirty="0"/>
              <a:t>Polisen: Snabbare kontaktvägar behövs samt lösa problemen med sekretess.</a:t>
            </a:r>
          </a:p>
          <a:p>
            <a:endParaRPr lang="sv-SE" sz="2800" dirty="0"/>
          </a:p>
          <a:p>
            <a:r>
              <a:rPr lang="sv-SE" sz="2800" dirty="0"/>
              <a:t>Akuten: Samverkanskedja behövs. Information och utbildning, t ex kring handräckning av polis</a:t>
            </a:r>
          </a:p>
        </p:txBody>
      </p:sp>
    </p:spTree>
    <p:extLst>
      <p:ext uri="{BB962C8B-B14F-4D97-AF65-F5344CB8AC3E}">
        <p14:creationId xmlns:p14="http://schemas.microsoft.com/office/powerpoint/2010/main" val="17176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6"/>
            <a:ext cx="19401934" cy="3399883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EE5DE-0E5A-495B-8ABC-40AE1022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22" y="1005598"/>
            <a:ext cx="15487711" cy="2194501"/>
          </a:xfrm>
        </p:spPr>
        <p:txBody>
          <a:bodyPr vert="horz" lIns="150781" tIns="75390" rIns="150781" bIns="75390" rtlCol="0" anchor="ctr">
            <a:norm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Inre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Teamet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börjar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liten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skala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behandling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och utbildning, </a:t>
            </a:r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konsultation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och </a:t>
            </a:r>
            <a:r>
              <a:rPr lang="en-US" sz="5112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r>
              <a:rPr lang="en-US" sz="5112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A1A5EA-F7B1-4D74-8391-E4AF506B4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4922" y="3625405"/>
            <a:ext cx="9401264" cy="6460244"/>
          </a:xfrm>
        </p:spPr>
        <p:txBody>
          <a:bodyPr vert="horz" lIns="150781" tIns="75390" rIns="150781" bIns="75390" rtlCol="0">
            <a:normAutofit fontScale="92500" lnSpcReduction="10000"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Julia Fosstveit, </a:t>
            </a:r>
            <a:r>
              <a:rPr lang="en-US" dirty="0" err="1"/>
              <a:t>enhetschef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Helena Wikström, </a:t>
            </a:r>
            <a:r>
              <a:rPr lang="en-US" dirty="0" err="1"/>
              <a:t>medicinsk</a:t>
            </a:r>
            <a:r>
              <a:rPr lang="en-US" dirty="0"/>
              <a:t> </a:t>
            </a:r>
            <a:r>
              <a:rPr lang="en-US" dirty="0" err="1"/>
              <a:t>sekreterare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Maria Flodin, leg. </a:t>
            </a:r>
            <a:r>
              <a:rPr lang="en-US" dirty="0" err="1"/>
              <a:t>Specialistsjuksköterska</a:t>
            </a:r>
            <a:r>
              <a:rPr lang="en-US" dirty="0"/>
              <a:t> i  </a:t>
            </a:r>
            <a:r>
              <a:rPr lang="en-US" dirty="0" err="1"/>
              <a:t>psykiatri</a:t>
            </a:r>
            <a:r>
              <a:rPr lang="en-US" dirty="0"/>
              <a:t>, KBT </a:t>
            </a:r>
            <a:r>
              <a:rPr lang="en-US" dirty="0" err="1"/>
              <a:t>steg</a:t>
            </a:r>
            <a:r>
              <a:rPr lang="en-US" dirty="0"/>
              <a:t> 1-terapeut och DBT-</a:t>
            </a:r>
            <a:r>
              <a:rPr lang="en-US" dirty="0" err="1"/>
              <a:t>terapeut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Helena Rhönnstad, </a:t>
            </a:r>
            <a:r>
              <a:rPr lang="en-US" dirty="0" err="1"/>
              <a:t>skötare</a:t>
            </a:r>
            <a:r>
              <a:rPr lang="en-US" dirty="0"/>
              <a:t>, </a:t>
            </a:r>
            <a:r>
              <a:rPr lang="en-US" dirty="0" err="1"/>
              <a:t>KBT</a:t>
            </a:r>
            <a:r>
              <a:rPr lang="en-US" dirty="0"/>
              <a:t> </a:t>
            </a:r>
            <a:r>
              <a:rPr lang="en-US" dirty="0" err="1"/>
              <a:t>steg</a:t>
            </a:r>
            <a:r>
              <a:rPr lang="en-US" dirty="0"/>
              <a:t> 1-</a:t>
            </a:r>
            <a:r>
              <a:rPr lang="en-US" dirty="0" err="1"/>
              <a:t>terapeut</a:t>
            </a:r>
            <a:r>
              <a:rPr lang="en-US" dirty="0"/>
              <a:t> och </a:t>
            </a:r>
            <a:r>
              <a:rPr lang="en-US" dirty="0" err="1"/>
              <a:t>DBT-terapeut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Olof Bäckman, leg. </a:t>
            </a:r>
            <a:r>
              <a:rPr lang="en-US" dirty="0" err="1"/>
              <a:t>Psykolog</a:t>
            </a:r>
            <a:r>
              <a:rPr lang="en-US" dirty="0"/>
              <a:t>, DBT</a:t>
            </a:r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Anette Ekström, </a:t>
            </a:r>
            <a:r>
              <a:rPr lang="en-US" dirty="0" err="1"/>
              <a:t>skötare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Lovisa Nilsson, </a:t>
            </a:r>
            <a:r>
              <a:rPr lang="en-US" dirty="0" err="1"/>
              <a:t>arbetsterapeut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Sara </a:t>
            </a:r>
            <a:r>
              <a:rPr lang="en-US" dirty="0" err="1"/>
              <a:t>Bertling</a:t>
            </a:r>
            <a:r>
              <a:rPr lang="en-US" dirty="0"/>
              <a:t> Ljungkvist, </a:t>
            </a:r>
            <a:r>
              <a:rPr lang="en-US" dirty="0" err="1"/>
              <a:t>kurator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/>
              <a:t>Felix Finnström, PTP-</a:t>
            </a:r>
            <a:r>
              <a:rPr lang="en-US" dirty="0" err="1"/>
              <a:t>psykolog</a:t>
            </a: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endParaRPr lang="en-US" dirty="0"/>
          </a:p>
          <a:p>
            <a:pPr indent="-376961">
              <a:buFont typeface="Arial" panose="020B0604020202020204" pitchFamily="34" charset="0"/>
              <a:buChar char="•"/>
            </a:pPr>
            <a:r>
              <a:rPr lang="en-US" dirty="0" err="1"/>
              <a:t>Medarbetarna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jobba</a:t>
            </a:r>
            <a:r>
              <a:rPr lang="en-US" dirty="0"/>
              <a:t> ca 50-80% I </a:t>
            </a:r>
            <a:r>
              <a:rPr lang="en-US" dirty="0" err="1"/>
              <a:t>projektet</a:t>
            </a:r>
            <a:r>
              <a:rPr lang="en-US" dirty="0"/>
              <a:t> under </a:t>
            </a:r>
            <a:r>
              <a:rPr lang="en-US" dirty="0" err="1"/>
              <a:t>terminerna</a:t>
            </a:r>
            <a:endParaRPr lang="en-US" dirty="0"/>
          </a:p>
        </p:txBody>
      </p:sp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5398F35F-39F9-4D75-8EE4-3666FE343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5" t="15330" r="70255" b="39369"/>
          <a:stretch/>
        </p:blipFill>
        <p:spPr>
          <a:xfrm>
            <a:off x="11040455" y="2846363"/>
            <a:ext cx="8361479" cy="829082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874074" y="10239462"/>
            <a:ext cx="11230025" cy="1069491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</p:spTree>
    <p:extLst>
      <p:ext uri="{BB962C8B-B14F-4D97-AF65-F5344CB8AC3E}">
        <p14:creationId xmlns:p14="http://schemas.microsoft.com/office/powerpoint/2010/main" val="408369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6" y="397"/>
            <a:ext cx="20099074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3712" y="399"/>
            <a:ext cx="1871677" cy="7881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0F93DF-3D65-4219-8159-8658B966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474"/>
            <a:ext cx="17339786" cy="2185798"/>
          </a:xfrm>
        </p:spPr>
        <p:txBody>
          <a:bodyPr>
            <a:norm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Vad inre teamet önskar av yttre teamet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16343" y="3600441"/>
            <a:ext cx="6733411" cy="6733411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BCDFC3-A0DA-40C5-B51A-13D1808A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3010776"/>
            <a:ext cx="17339786" cy="7175175"/>
          </a:xfrm>
        </p:spPr>
        <p:txBody>
          <a:bodyPr>
            <a:norm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Bra samverkan och planering kring patienter med självskadebeteende </a:t>
            </a:r>
          </a:p>
          <a:p>
            <a:pPr lvl="1"/>
            <a:r>
              <a:rPr lang="sv-SE" dirty="0"/>
              <a:t>Finna personer med självskadebeteende och motivera till att ta hjälp</a:t>
            </a:r>
          </a:p>
          <a:p>
            <a:pPr lvl="1"/>
            <a:r>
              <a:rPr lang="sv-SE" dirty="0"/>
              <a:t>Remisser till Vuxenpsykiatrin</a:t>
            </a:r>
          </a:p>
          <a:p>
            <a:pPr lvl="1"/>
            <a:r>
              <a:rPr lang="sv-SE" dirty="0"/>
              <a:t>Få till en stabil vardag för att möjliggöra behandling</a:t>
            </a:r>
          </a:p>
          <a:p>
            <a:pPr lvl="1"/>
            <a:r>
              <a:rPr lang="sv-SE" dirty="0"/>
              <a:t>Hjälpa personer med självskadebeteende till sysselsättning/del av kontext</a:t>
            </a:r>
          </a:p>
          <a:p>
            <a:pPr lvl="1"/>
            <a:r>
              <a:rPr lang="sv-SE" dirty="0"/>
              <a:t>Ökad förståelse och samsyn för underlätta behandling och träning av färdigheter.</a:t>
            </a:r>
          </a:p>
          <a:p>
            <a:pPr lvl="1"/>
            <a:r>
              <a:rPr lang="sv-SE" dirty="0"/>
              <a:t>Fortsatt stöd och gemensam planering efter </a:t>
            </a:r>
            <a:r>
              <a:rPr lang="sv-SE" dirty="0" err="1"/>
              <a:t>utremittering</a:t>
            </a:r>
            <a:endParaRPr lang="sv-SE" dirty="0"/>
          </a:p>
          <a:p>
            <a:pPr lvl="1"/>
            <a:r>
              <a:rPr lang="sv-SE" dirty="0"/>
              <a:t>Utvärdering efter kontakt och insatser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Fler tankar?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003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6" y="397"/>
            <a:ext cx="20099074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3712" y="399"/>
            <a:ext cx="1871677" cy="7881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A48056-C510-446F-A2A1-ED2A3FAF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474"/>
            <a:ext cx="17339786" cy="2185798"/>
          </a:xfrm>
        </p:spPr>
        <p:txBody>
          <a:bodyPr>
            <a:norm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Dessa vill vara med i Yttre Teamet så här långt..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16343" y="3600441"/>
            <a:ext cx="6733411" cy="6733411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1A777A-30BF-4251-8F41-3E597992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3010776"/>
            <a:ext cx="17339786" cy="7175175"/>
          </a:xfrm>
        </p:spPr>
        <p:txBody>
          <a:bodyPr>
            <a:normAutofit/>
          </a:bodyPr>
          <a:lstStyle>
            <a:defPPr>
              <a:defRPr lang="sv-SE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Personligt ombud</a:t>
            </a:r>
          </a:p>
          <a:p>
            <a:r>
              <a:rPr lang="sv-SE" dirty="0"/>
              <a:t>SIP-utvecklare</a:t>
            </a:r>
          </a:p>
          <a:p>
            <a:r>
              <a:rPr lang="sv-SE" dirty="0"/>
              <a:t>Svenska kyrkan</a:t>
            </a:r>
          </a:p>
          <a:p>
            <a:r>
              <a:rPr lang="sv-SE" dirty="0"/>
              <a:t>Polisen</a:t>
            </a:r>
          </a:p>
          <a:p>
            <a:r>
              <a:rPr lang="sv-SE" dirty="0"/>
              <a:t>Verksamheten för funktionhinder Arboga</a:t>
            </a:r>
          </a:p>
          <a:p>
            <a:r>
              <a:rPr lang="sv-SE" dirty="0"/>
              <a:t>Individ och Familjeomsorgen Arboga</a:t>
            </a:r>
          </a:p>
          <a:p>
            <a:r>
              <a:rPr lang="sv-SE" dirty="0"/>
              <a:t>Akuten-Hjärtintensivavdelningen Regionen</a:t>
            </a:r>
          </a:p>
          <a:p>
            <a:r>
              <a:rPr lang="sv-SE" dirty="0" err="1"/>
              <a:t>Achima</a:t>
            </a:r>
            <a:r>
              <a:rPr lang="sv-SE" dirty="0"/>
              <a:t> </a:t>
            </a:r>
            <a:r>
              <a:rPr lang="sv-SE" dirty="0" err="1"/>
              <a:t>care</a:t>
            </a:r>
            <a:endParaRPr lang="sv-SE" dirty="0"/>
          </a:p>
          <a:p>
            <a:r>
              <a:rPr lang="sv-SE" dirty="0" err="1"/>
              <a:t>Ullvi</a:t>
            </a:r>
            <a:r>
              <a:rPr lang="sv-SE" dirty="0"/>
              <a:t>-Tuna FML</a:t>
            </a:r>
          </a:p>
          <a:p>
            <a:r>
              <a:rPr lang="sv-SE" dirty="0"/>
              <a:t>Kungörs kommun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9725F5-9EC7-F89A-10FB-05639FDA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46" y="7129728"/>
            <a:ext cx="1920108" cy="19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995C967C-67C7-4621-A3F4-421FC821AE41}" type="datetime1">
              <a:rPr lang="sv-SE" smtClean="0"/>
              <a:pPr>
                <a:spcAft>
                  <a:spcPts val="600"/>
                </a:spcAft>
              </a:pPr>
              <a:t>2023-05-03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 anchor="b">
            <a:normAutofit/>
          </a:bodyPr>
          <a:lstStyle/>
          <a:p>
            <a:r>
              <a:rPr lang="sv-SE" dirty="0"/>
              <a:t> Förslag: Aktiviteter i intensivbehandlingen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C7C846-7AB3-ACAF-A10D-65A92B327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8" t="15217" r="70058" b="6064"/>
          <a:stretch/>
        </p:blipFill>
        <p:spPr>
          <a:xfrm>
            <a:off x="3676263" y="2491200"/>
            <a:ext cx="12757073" cy="7923600"/>
          </a:xfrm>
          <a:prstGeom prst="rect">
            <a:avLst/>
          </a:prstGeom>
          <a:noFill/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3F432A2-8959-BBE0-0AED-8B8E9414FE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993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DFD5B49DF39E44833AD0D4F29574A8" ma:contentTypeVersion="7" ma:contentTypeDescription="Skapa ett nytt dokument." ma:contentTypeScope="" ma:versionID="0db85d6de6b603da5c02d6a6af4420f9">
  <xsd:schema xmlns:xsd="http://www.w3.org/2001/XMLSchema" xmlns:xs="http://www.w3.org/2001/XMLSchema" xmlns:p="http://schemas.microsoft.com/office/2006/metadata/properties" xmlns:ns1="http://schemas.microsoft.com/sharepoint/v3" xmlns:ns2="4eef37af-d196-4c77-8e83-69dd09245f3f" xmlns:ns3="24c22658-24ca-408a-8e20-e0a64f4d13bf" targetNamespace="http://schemas.microsoft.com/office/2006/metadata/properties" ma:root="true" ma:fieldsID="9d6b08a3420b617d070d102f63fcc43d" ns1:_="" ns2:_="" ns3:_="">
    <xsd:import namespace="http://schemas.microsoft.com/sharepoint/v3"/>
    <xsd:import namespace="4eef37af-d196-4c77-8e83-69dd09245f3f"/>
    <xsd:import namespace="24c22658-24ca-408a-8e20-e0a64f4d13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f37af-d196-4c77-8e83-69dd09245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22658-24ca-408a-8e20-e0a64f4d1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C46FD9-B4F7-47A4-B7F9-2EAEA2D2F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f37af-d196-4c77-8e83-69dd09245f3f"/>
    <ds:schemaRef ds:uri="24c22658-24ca-408a-8e20-e0a64f4d1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298639-A577-4F3F-91F2-8D6ABE55571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Region_Västmanland</Template>
  <TotalTime>19989</TotalTime>
  <Words>445</Words>
  <Application>Microsoft Office PowerPoint</Application>
  <PresentationFormat>Anpassad</PresentationFormat>
  <Paragraphs>69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Region Västmanland Rosa</vt:lpstr>
      <vt:lpstr>Region Västmanland Blå</vt:lpstr>
      <vt:lpstr>Region Västmanland Grön</vt:lpstr>
      <vt:lpstr>Office-tema</vt:lpstr>
      <vt:lpstr>Självskadebeteendeteam i KAK</vt:lpstr>
      <vt:lpstr> Själskadebeteendeteamet är ett projekt i linje med Nära vård, för patientens bästa, med stöd från Samordingsförbundet Västra Mälardalen.</vt:lpstr>
      <vt:lpstr>Sammanfattning av behoven,  från första mötet </vt:lpstr>
      <vt:lpstr>Vad Vuxenpsykiatrin kom fram till att de kunde hjälpa till med, utifrån behovsdiskussionen på första mötet. Vi har tagit fram samtyckesblankett och remissmall</vt:lpstr>
      <vt:lpstr>Ytterligare aktörers behov och resurser som framkom under andra mötet</vt:lpstr>
      <vt:lpstr>Inre Teamet: börjar i liten skala med behandling och utbildning, konsultation och samverkan. </vt:lpstr>
      <vt:lpstr>Vad inre teamet önskar av yttre teamet</vt:lpstr>
      <vt:lpstr>Dessa vill vara med i Yttre Teamet så här långt..</vt:lpstr>
      <vt:lpstr> Förslag: Aktiviteter i intensivbehandlingen</vt:lpstr>
      <vt:lpstr>Tack för uppmärksamheten!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Självskadebeteendeteam i Köping</dc:title>
  <dc:creator>Julia Fosstveit</dc:creator>
  <cp:lastModifiedBy>Julia Fosstveit</cp:lastModifiedBy>
  <cp:revision>12</cp:revision>
  <dcterms:created xsi:type="dcterms:W3CDTF">2023-04-03T08:10:47Z</dcterms:created>
  <dcterms:modified xsi:type="dcterms:W3CDTF">2023-05-08T07:24:05Z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2019-05-29T00:00:00Z</vt:filetime>
  </property>
  <property fmtid="{D5CDD505-2E9C-101B-9397-08002B2CF9AE}" pid="5" name="ContentTypeId">
    <vt:lpwstr>0x01010001DFD5B49DF39E44833AD0D4F29574A8</vt:lpwstr>
  </property>
</Properties>
</file>